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62" r:id="rId5"/>
    <p:sldId id="260" r:id="rId6"/>
    <p:sldId id="263" r:id="rId7"/>
    <p:sldId id="264" r:id="rId8"/>
    <p:sldId id="265" r:id="rId9"/>
    <p:sldId id="267"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5" d="100"/>
          <a:sy n="85" d="100"/>
        </p:scale>
        <p:origin x="-33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2D1C4-F74D-7A4D-A915-067A168DE911}" type="datetimeFigureOut">
              <a:rPr lang="en-US" smtClean="0"/>
              <a:t>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20712-6560-DC46-ACEA-8DA84875013B}" type="slidenum">
              <a:rPr lang="en-US" smtClean="0"/>
              <a:t>‹#›</a:t>
            </a:fld>
            <a:endParaRPr lang="en-US"/>
          </a:p>
        </p:txBody>
      </p:sp>
    </p:spTree>
    <p:extLst>
      <p:ext uri="{BB962C8B-B14F-4D97-AF65-F5344CB8AC3E}">
        <p14:creationId xmlns:p14="http://schemas.microsoft.com/office/powerpoint/2010/main" val="15437319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44D1B0F3-56AE-9B4A-9DE7-74B1AC791C80}" type="slidenum">
              <a:rPr lang="en-US" smtClean="0"/>
              <a:pPr/>
              <a:t>5</a:t>
            </a:fld>
            <a:endParaRPr lang="en-US"/>
          </a:p>
        </p:txBody>
      </p:sp>
    </p:spTree>
    <p:extLst>
      <p:ext uri="{BB962C8B-B14F-4D97-AF65-F5344CB8AC3E}">
        <p14:creationId xmlns:p14="http://schemas.microsoft.com/office/powerpoint/2010/main" val="3697943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L is the index used</a:t>
            </a:r>
            <a:r>
              <a:rPr lang="en-US" sz="2000" baseline="0" dirty="0" smtClean="0"/>
              <a:t> in spherical harmonic moments</a:t>
            </a:r>
          </a:p>
          <a:p>
            <a:r>
              <a:rPr lang="en-US" sz="2000" baseline="0" dirty="0" smtClean="0"/>
              <a:t>Planck started it’s 4</a:t>
            </a:r>
            <a:r>
              <a:rPr lang="en-US" sz="2000" baseline="30000" dirty="0" smtClean="0"/>
              <a:t>th</a:t>
            </a:r>
            <a:r>
              <a:rPr lang="en-US" sz="2000" baseline="0" dirty="0" smtClean="0"/>
              <a:t> survey in Feb 2011</a:t>
            </a:r>
          </a:p>
          <a:p>
            <a:r>
              <a:rPr lang="en-US" sz="2000" dirty="0" smtClean="0"/>
              <a:t>Location on the sky of the first six fields used to detect the Cosmic Infrared Background </a:t>
            </a:r>
            <a:r>
              <a:rPr lang="en-US" sz="2000" dirty="0" err="1" smtClean="0"/>
              <a:t>antisotropies</a:t>
            </a:r>
            <a:endParaRPr lang="en-US" sz="2000" dirty="0"/>
          </a:p>
        </p:txBody>
      </p:sp>
      <p:sp>
        <p:nvSpPr>
          <p:cNvPr id="4" name="Slide Number Placeholder 3"/>
          <p:cNvSpPr>
            <a:spLocks noGrp="1"/>
          </p:cNvSpPr>
          <p:nvPr>
            <p:ph type="sldNum" sz="quarter" idx="10"/>
          </p:nvPr>
        </p:nvSpPr>
        <p:spPr/>
        <p:txBody>
          <a:bodyPr/>
          <a:lstStyle/>
          <a:p>
            <a:fld id="{44D1B0F3-56AE-9B4A-9DE7-74B1AC791C80}" type="slidenum">
              <a:rPr lang="en-US" smtClean="0"/>
              <a:pPr/>
              <a:t>8</a:t>
            </a:fld>
            <a:endParaRPr lang="en-US"/>
          </a:p>
        </p:txBody>
      </p:sp>
    </p:spTree>
    <p:extLst>
      <p:ext uri="{BB962C8B-B14F-4D97-AF65-F5344CB8AC3E}">
        <p14:creationId xmlns:p14="http://schemas.microsoft.com/office/powerpoint/2010/main" val="758787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ANIMATION!</a:t>
            </a:r>
            <a:endParaRPr lang="en-US" sz="2000" b="1" dirty="0"/>
          </a:p>
        </p:txBody>
      </p:sp>
      <p:sp>
        <p:nvSpPr>
          <p:cNvPr id="4" name="Slide Number Placeholder 3"/>
          <p:cNvSpPr>
            <a:spLocks noGrp="1"/>
          </p:cNvSpPr>
          <p:nvPr>
            <p:ph type="sldNum" sz="quarter" idx="10"/>
          </p:nvPr>
        </p:nvSpPr>
        <p:spPr/>
        <p:txBody>
          <a:bodyPr/>
          <a:lstStyle/>
          <a:p>
            <a:fld id="{44D1B0F3-56AE-9B4A-9DE7-74B1AC791C80}" type="slidenum">
              <a:rPr lang="en-US" smtClean="0"/>
              <a:pPr/>
              <a:t>9</a:t>
            </a:fld>
            <a:endParaRPr lang="en-US"/>
          </a:p>
        </p:txBody>
      </p:sp>
    </p:spTree>
    <p:extLst>
      <p:ext uri="{BB962C8B-B14F-4D97-AF65-F5344CB8AC3E}">
        <p14:creationId xmlns:p14="http://schemas.microsoft.com/office/powerpoint/2010/main" val="124499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388626-7C09-9F47-9D82-2E1CAA7CDE90}"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2932E-2F23-984E-B377-3FAB7A7B2B79}" type="slidenum">
              <a:rPr lang="en-US" smtClean="0"/>
              <a:t>‹#›</a:t>
            </a:fld>
            <a:endParaRPr lang="en-US"/>
          </a:p>
        </p:txBody>
      </p:sp>
    </p:spTree>
    <p:extLst>
      <p:ext uri="{BB962C8B-B14F-4D97-AF65-F5344CB8AC3E}">
        <p14:creationId xmlns:p14="http://schemas.microsoft.com/office/powerpoint/2010/main" val="1404578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388626-7C09-9F47-9D82-2E1CAA7CDE90}"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2932E-2F23-984E-B377-3FAB7A7B2B79}" type="slidenum">
              <a:rPr lang="en-US" smtClean="0"/>
              <a:t>‹#›</a:t>
            </a:fld>
            <a:endParaRPr lang="en-US"/>
          </a:p>
        </p:txBody>
      </p:sp>
    </p:spTree>
    <p:extLst>
      <p:ext uri="{BB962C8B-B14F-4D97-AF65-F5344CB8AC3E}">
        <p14:creationId xmlns:p14="http://schemas.microsoft.com/office/powerpoint/2010/main" val="179900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388626-7C09-9F47-9D82-2E1CAA7CDE90}"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2932E-2F23-984E-B377-3FAB7A7B2B79}" type="slidenum">
              <a:rPr lang="en-US" smtClean="0"/>
              <a:t>‹#›</a:t>
            </a:fld>
            <a:endParaRPr lang="en-US"/>
          </a:p>
        </p:txBody>
      </p:sp>
    </p:spTree>
    <p:extLst>
      <p:ext uri="{BB962C8B-B14F-4D97-AF65-F5344CB8AC3E}">
        <p14:creationId xmlns:p14="http://schemas.microsoft.com/office/powerpoint/2010/main" val="358828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388626-7C09-9F47-9D82-2E1CAA7CDE90}"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2932E-2F23-984E-B377-3FAB7A7B2B79}" type="slidenum">
              <a:rPr lang="en-US" smtClean="0"/>
              <a:t>‹#›</a:t>
            </a:fld>
            <a:endParaRPr lang="en-US"/>
          </a:p>
        </p:txBody>
      </p:sp>
    </p:spTree>
    <p:extLst>
      <p:ext uri="{BB962C8B-B14F-4D97-AF65-F5344CB8AC3E}">
        <p14:creationId xmlns:p14="http://schemas.microsoft.com/office/powerpoint/2010/main" val="121350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388626-7C09-9F47-9D82-2E1CAA7CDE90}" type="datetimeFigureOut">
              <a:rPr lang="en-US" smtClean="0"/>
              <a:t>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2932E-2F23-984E-B377-3FAB7A7B2B79}" type="slidenum">
              <a:rPr lang="en-US" smtClean="0"/>
              <a:t>‹#›</a:t>
            </a:fld>
            <a:endParaRPr lang="en-US"/>
          </a:p>
        </p:txBody>
      </p:sp>
    </p:spTree>
    <p:extLst>
      <p:ext uri="{BB962C8B-B14F-4D97-AF65-F5344CB8AC3E}">
        <p14:creationId xmlns:p14="http://schemas.microsoft.com/office/powerpoint/2010/main" val="401175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388626-7C09-9F47-9D82-2E1CAA7CDE90}" type="datetimeFigureOut">
              <a:rPr lang="en-US" smtClean="0"/>
              <a:t>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2932E-2F23-984E-B377-3FAB7A7B2B79}" type="slidenum">
              <a:rPr lang="en-US" smtClean="0"/>
              <a:t>‹#›</a:t>
            </a:fld>
            <a:endParaRPr lang="en-US"/>
          </a:p>
        </p:txBody>
      </p:sp>
    </p:spTree>
    <p:extLst>
      <p:ext uri="{BB962C8B-B14F-4D97-AF65-F5344CB8AC3E}">
        <p14:creationId xmlns:p14="http://schemas.microsoft.com/office/powerpoint/2010/main" val="2440191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388626-7C09-9F47-9D82-2E1CAA7CDE90}" type="datetimeFigureOut">
              <a:rPr lang="en-US" smtClean="0"/>
              <a:t>2/4/13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72932E-2F23-984E-B377-3FAB7A7B2B79}" type="slidenum">
              <a:rPr lang="en-US" smtClean="0"/>
              <a:t>‹#›</a:t>
            </a:fld>
            <a:endParaRPr lang="en-US"/>
          </a:p>
        </p:txBody>
      </p:sp>
    </p:spTree>
    <p:extLst>
      <p:ext uri="{BB962C8B-B14F-4D97-AF65-F5344CB8AC3E}">
        <p14:creationId xmlns:p14="http://schemas.microsoft.com/office/powerpoint/2010/main" val="2944372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388626-7C09-9F47-9D82-2E1CAA7CDE90}" type="datetimeFigureOut">
              <a:rPr lang="en-US" smtClean="0"/>
              <a:t>2/4/13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72932E-2F23-984E-B377-3FAB7A7B2B79}" type="slidenum">
              <a:rPr lang="en-US" smtClean="0"/>
              <a:t>‹#›</a:t>
            </a:fld>
            <a:endParaRPr lang="en-US"/>
          </a:p>
        </p:txBody>
      </p:sp>
    </p:spTree>
    <p:extLst>
      <p:ext uri="{BB962C8B-B14F-4D97-AF65-F5344CB8AC3E}">
        <p14:creationId xmlns:p14="http://schemas.microsoft.com/office/powerpoint/2010/main" val="149152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88626-7C09-9F47-9D82-2E1CAA7CDE90}" type="datetimeFigureOut">
              <a:rPr lang="en-US" smtClean="0"/>
              <a:t>2/4/13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72932E-2F23-984E-B377-3FAB7A7B2B79}" type="slidenum">
              <a:rPr lang="en-US" smtClean="0"/>
              <a:t>‹#›</a:t>
            </a:fld>
            <a:endParaRPr lang="en-US"/>
          </a:p>
        </p:txBody>
      </p:sp>
    </p:spTree>
    <p:extLst>
      <p:ext uri="{BB962C8B-B14F-4D97-AF65-F5344CB8AC3E}">
        <p14:creationId xmlns:p14="http://schemas.microsoft.com/office/powerpoint/2010/main" val="117298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388626-7C09-9F47-9D82-2E1CAA7CDE90}" type="datetimeFigureOut">
              <a:rPr lang="en-US" smtClean="0"/>
              <a:t>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2932E-2F23-984E-B377-3FAB7A7B2B79}" type="slidenum">
              <a:rPr lang="en-US" smtClean="0"/>
              <a:t>‹#›</a:t>
            </a:fld>
            <a:endParaRPr lang="en-US"/>
          </a:p>
        </p:txBody>
      </p:sp>
    </p:spTree>
    <p:extLst>
      <p:ext uri="{BB962C8B-B14F-4D97-AF65-F5344CB8AC3E}">
        <p14:creationId xmlns:p14="http://schemas.microsoft.com/office/powerpoint/2010/main" val="157508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388626-7C09-9F47-9D82-2E1CAA7CDE90}" type="datetimeFigureOut">
              <a:rPr lang="en-US" smtClean="0"/>
              <a:t>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2932E-2F23-984E-B377-3FAB7A7B2B79}" type="slidenum">
              <a:rPr lang="en-US" smtClean="0"/>
              <a:t>‹#›</a:t>
            </a:fld>
            <a:endParaRPr lang="en-US"/>
          </a:p>
        </p:txBody>
      </p:sp>
    </p:spTree>
    <p:extLst>
      <p:ext uri="{BB962C8B-B14F-4D97-AF65-F5344CB8AC3E}">
        <p14:creationId xmlns:p14="http://schemas.microsoft.com/office/powerpoint/2010/main" val="19771320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88626-7C09-9F47-9D82-2E1CAA7CDE90}" type="datetimeFigureOut">
              <a:rPr lang="en-US" smtClean="0"/>
              <a:t>2/4/13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2932E-2F23-984E-B377-3FAB7A7B2B79}" type="slidenum">
              <a:rPr lang="en-US" smtClean="0"/>
              <a:t>‹#›</a:t>
            </a:fld>
            <a:endParaRPr lang="en-US"/>
          </a:p>
        </p:txBody>
      </p:sp>
    </p:spTree>
    <p:extLst>
      <p:ext uri="{BB962C8B-B14F-4D97-AF65-F5344CB8AC3E}">
        <p14:creationId xmlns:p14="http://schemas.microsoft.com/office/powerpoint/2010/main" val="2659489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CMB, PHY3063</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029257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History of the Universe</a:t>
            </a:r>
            <a:endParaRPr lang="en-US" dirty="0"/>
          </a:p>
        </p:txBody>
      </p:sp>
      <p:sp>
        <p:nvSpPr>
          <p:cNvPr id="9" name="Content Placeholder 8"/>
          <p:cNvSpPr>
            <a:spLocks noGrp="1"/>
          </p:cNvSpPr>
          <p:nvPr>
            <p:ph sz="half" idx="2"/>
          </p:nvPr>
        </p:nvSpPr>
        <p:spPr/>
        <p:txBody>
          <a:bodyPr/>
          <a:lstStyle/>
          <a:p>
            <a:r>
              <a:rPr lang="en-US" sz="2000" dirty="0" smtClean="0"/>
              <a:t>Early universe is very dense, particles trapped</a:t>
            </a:r>
          </a:p>
          <a:p>
            <a:endParaRPr lang="en-US" sz="2000" dirty="0"/>
          </a:p>
          <a:p>
            <a:r>
              <a:rPr lang="en-US" sz="2000" dirty="0" smtClean="0"/>
              <a:t>Universe expands, density decreases, particles escape into space</a:t>
            </a:r>
          </a:p>
          <a:p>
            <a:endParaRPr lang="en-US" sz="2000" dirty="0"/>
          </a:p>
          <a:p>
            <a:r>
              <a:rPr lang="en-US" sz="2000" dirty="0" smtClean="0"/>
              <a:t>Decoupling: particle ceases to interact with other particles</a:t>
            </a:r>
          </a:p>
          <a:p>
            <a:r>
              <a:rPr lang="en-US" sz="2000" dirty="0" smtClean="0"/>
              <a:t>   * density of particles too low for interaction to occur</a:t>
            </a:r>
          </a:p>
          <a:p>
            <a:r>
              <a:rPr lang="en-US" sz="2000" dirty="0" smtClean="0"/>
              <a:t>   * E of particle too low for interactions </a:t>
            </a:r>
          </a:p>
          <a:p>
            <a:endParaRPr lang="en-US" sz="1200" dirty="0" smtClean="0"/>
          </a:p>
        </p:txBody>
      </p:sp>
      <p:sp>
        <p:nvSpPr>
          <p:cNvPr id="3" name="Footer Placeholder 2"/>
          <p:cNvSpPr>
            <a:spLocks noGrp="1"/>
          </p:cNvSpPr>
          <p:nvPr>
            <p:ph type="ftr" sz="quarter" idx="10"/>
          </p:nvPr>
        </p:nvSpPr>
        <p:spPr/>
        <p:txBody>
          <a:bodyPr/>
          <a:lstStyle/>
          <a:p>
            <a:r>
              <a:rPr lang="en-US" smtClean="0"/>
              <a:t>H. Ray, University of Florida</a:t>
            </a:r>
            <a:endParaRPr lang="en-US" sz="1400"/>
          </a:p>
        </p:txBody>
      </p:sp>
      <p:pic>
        <p:nvPicPr>
          <p:cNvPr id="6" name="Picture 5"/>
          <p:cNvPicPr>
            <a:picLocks noChangeAspect="1"/>
          </p:cNvPicPr>
          <p:nvPr/>
        </p:nvPicPr>
        <p:blipFill>
          <a:blip r:embed="rId2"/>
          <a:stretch>
            <a:fillRect/>
          </a:stretch>
        </p:blipFill>
        <p:spPr>
          <a:xfrm>
            <a:off x="152400" y="1828800"/>
            <a:ext cx="4387645" cy="3886200"/>
          </a:xfrm>
          <a:prstGeom prst="rect">
            <a:avLst/>
          </a:prstGeom>
        </p:spPr>
      </p:pic>
      <p:sp>
        <p:nvSpPr>
          <p:cNvPr id="7" name="TextBox 6"/>
          <p:cNvSpPr txBox="1"/>
          <p:nvPr/>
        </p:nvSpPr>
        <p:spPr>
          <a:xfrm>
            <a:off x="304800" y="6096000"/>
            <a:ext cx="3442331" cy="246221"/>
          </a:xfrm>
          <a:prstGeom prst="rect">
            <a:avLst/>
          </a:prstGeom>
          <a:noFill/>
        </p:spPr>
        <p:txBody>
          <a:bodyPr wrap="none" rtlCol="0">
            <a:spAutoFit/>
          </a:bodyPr>
          <a:lstStyle/>
          <a:p>
            <a:r>
              <a:rPr lang="en-US" sz="1000" dirty="0">
                <a:latin typeface="+mn-lt"/>
              </a:rPr>
              <a:t>http://</a:t>
            </a:r>
            <a:r>
              <a:rPr lang="en-US" sz="1000" dirty="0" err="1">
                <a:latin typeface="+mn-lt"/>
              </a:rPr>
              <a:t>en.wikipedia.org</a:t>
            </a:r>
            <a:r>
              <a:rPr lang="en-US" sz="1000" dirty="0">
                <a:latin typeface="+mn-lt"/>
              </a:rPr>
              <a:t>/wiki/File:Universe_expansion2.png</a:t>
            </a:r>
            <a:endParaRPr lang="en-US" sz="1000" dirty="0" smtClean="0">
              <a:latin typeface="+mn-lt"/>
            </a:endParaRPr>
          </a:p>
        </p:txBody>
      </p:sp>
      <p:sp>
        <p:nvSpPr>
          <p:cNvPr id="4" name="Slide Number Placeholder 3"/>
          <p:cNvSpPr>
            <a:spLocks noGrp="1"/>
          </p:cNvSpPr>
          <p:nvPr>
            <p:ph type="sldNum" sz="quarter" idx="11"/>
          </p:nvPr>
        </p:nvSpPr>
        <p:spPr/>
        <p:txBody>
          <a:bodyPr/>
          <a:lstStyle/>
          <a:p>
            <a:fld id="{4D035F0D-BA92-4645-8573-A4CA7AFDE465}" type="slidenum">
              <a:rPr lang="en-US" smtClean="0"/>
              <a:pPr/>
              <a:t>2</a:t>
            </a:fld>
            <a:endParaRPr lang="en-US"/>
          </a:p>
        </p:txBody>
      </p:sp>
    </p:spTree>
    <p:extLst>
      <p:ext uri="{BB962C8B-B14F-4D97-AF65-F5344CB8AC3E}">
        <p14:creationId xmlns:p14="http://schemas.microsoft.com/office/powerpoint/2010/main" val="4157285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2399" y="990600"/>
            <a:ext cx="5005987" cy="4724400"/>
          </a:xfrm>
          <a:prstGeom prst="rect">
            <a:avLst/>
          </a:prstGeom>
        </p:spPr>
      </p:pic>
      <p:sp>
        <p:nvSpPr>
          <p:cNvPr id="2" name="Title 1"/>
          <p:cNvSpPr>
            <a:spLocks noGrp="1"/>
          </p:cNvSpPr>
          <p:nvPr>
            <p:ph type="title"/>
          </p:nvPr>
        </p:nvSpPr>
        <p:spPr/>
        <p:txBody>
          <a:bodyPr/>
          <a:lstStyle/>
          <a:p>
            <a:r>
              <a:rPr lang="en-US" dirty="0" smtClean="0"/>
              <a:t>CMB: Decoupling of the Photons</a:t>
            </a:r>
            <a:endParaRPr lang="en-US" dirty="0"/>
          </a:p>
        </p:txBody>
      </p:sp>
      <p:sp>
        <p:nvSpPr>
          <p:cNvPr id="9" name="Content Placeholder 8"/>
          <p:cNvSpPr>
            <a:spLocks noGrp="1"/>
          </p:cNvSpPr>
          <p:nvPr>
            <p:ph sz="half" idx="2"/>
          </p:nvPr>
        </p:nvSpPr>
        <p:spPr>
          <a:xfrm>
            <a:off x="4724400" y="3048000"/>
            <a:ext cx="4191000" cy="3200400"/>
          </a:xfrm>
        </p:spPr>
        <p:txBody>
          <a:bodyPr/>
          <a:lstStyle/>
          <a:p>
            <a:r>
              <a:rPr lang="en-US" sz="2000" dirty="0" smtClean="0"/>
              <a:t>Photons decoupling form the Cosmic Microwave Background radiation</a:t>
            </a:r>
          </a:p>
          <a:p>
            <a:endParaRPr lang="en-US" sz="2000" dirty="0"/>
          </a:p>
          <a:p>
            <a:r>
              <a:rPr lang="en-US" sz="2000" dirty="0" smtClean="0"/>
              <a:t>When first </a:t>
            </a:r>
            <a:r>
              <a:rPr lang="en-US" sz="2000" dirty="0" err="1" smtClean="0"/>
              <a:t>decopuled</a:t>
            </a:r>
            <a:r>
              <a:rPr lang="en-US" sz="2000" dirty="0" smtClean="0"/>
              <a:t>, were energetic and IR</a:t>
            </a:r>
          </a:p>
          <a:p>
            <a:endParaRPr lang="en-US" sz="2000" dirty="0"/>
          </a:p>
          <a:p>
            <a:r>
              <a:rPr lang="en-US" sz="2000" dirty="0" smtClean="0"/>
              <a:t>Continued expansion of universe = redshift to microwave wavelengths</a:t>
            </a:r>
          </a:p>
        </p:txBody>
      </p:sp>
      <p:sp>
        <p:nvSpPr>
          <p:cNvPr id="3" name="Footer Placeholder 2"/>
          <p:cNvSpPr>
            <a:spLocks noGrp="1"/>
          </p:cNvSpPr>
          <p:nvPr>
            <p:ph type="ftr" sz="quarter" idx="10"/>
          </p:nvPr>
        </p:nvSpPr>
        <p:spPr/>
        <p:txBody>
          <a:bodyPr/>
          <a:lstStyle/>
          <a:p>
            <a:r>
              <a:rPr lang="en-US" smtClean="0"/>
              <a:t>H. Ray, University of Florida</a:t>
            </a:r>
            <a:endParaRPr lang="en-US" sz="1400"/>
          </a:p>
        </p:txBody>
      </p:sp>
      <p:sp>
        <p:nvSpPr>
          <p:cNvPr id="11" name="Rectangle 10"/>
          <p:cNvSpPr/>
          <p:nvPr/>
        </p:nvSpPr>
        <p:spPr>
          <a:xfrm>
            <a:off x="304800" y="5867400"/>
            <a:ext cx="3581400" cy="246221"/>
          </a:xfrm>
          <a:prstGeom prst="rect">
            <a:avLst/>
          </a:prstGeom>
        </p:spPr>
        <p:txBody>
          <a:bodyPr wrap="square">
            <a:spAutoFit/>
          </a:bodyPr>
          <a:lstStyle/>
          <a:p>
            <a:r>
              <a:rPr lang="en-US" sz="1000" dirty="0">
                <a:latin typeface="+mn-lt"/>
              </a:rPr>
              <a:t>http://</a:t>
            </a:r>
            <a:r>
              <a:rPr lang="en-US" sz="1000" dirty="0" err="1">
                <a:latin typeface="+mn-lt"/>
              </a:rPr>
              <a:t>wmap.gsfc.nasa.gov</a:t>
            </a:r>
            <a:r>
              <a:rPr lang="en-US" sz="1000" dirty="0">
                <a:latin typeface="+mn-lt"/>
              </a:rPr>
              <a:t>/media/990053/990053sb.jpg</a:t>
            </a:r>
          </a:p>
        </p:txBody>
      </p:sp>
      <p:sp>
        <p:nvSpPr>
          <p:cNvPr id="4" name="Slide Number Placeholder 3"/>
          <p:cNvSpPr>
            <a:spLocks noGrp="1"/>
          </p:cNvSpPr>
          <p:nvPr>
            <p:ph type="sldNum" sz="quarter" idx="11"/>
          </p:nvPr>
        </p:nvSpPr>
        <p:spPr/>
        <p:txBody>
          <a:bodyPr/>
          <a:lstStyle/>
          <a:p>
            <a:fld id="{4D035F0D-BA92-4645-8573-A4CA7AFDE465}" type="slidenum">
              <a:rPr lang="en-US" smtClean="0"/>
              <a:pPr/>
              <a:t>3</a:t>
            </a:fld>
            <a:endParaRPr lang="en-US"/>
          </a:p>
        </p:txBody>
      </p:sp>
    </p:spTree>
    <p:extLst>
      <p:ext uri="{BB962C8B-B14F-4D97-AF65-F5344CB8AC3E}">
        <p14:creationId xmlns:p14="http://schemas.microsoft.com/office/powerpoint/2010/main" val="984780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Microwave Background</a:t>
            </a:r>
            <a:endParaRPr lang="en-US" dirty="0"/>
          </a:p>
        </p:txBody>
      </p:sp>
      <p:sp>
        <p:nvSpPr>
          <p:cNvPr id="3" name="Content Placeholder 2"/>
          <p:cNvSpPr>
            <a:spLocks noGrp="1"/>
          </p:cNvSpPr>
          <p:nvPr>
            <p:ph idx="1"/>
          </p:nvPr>
        </p:nvSpPr>
        <p:spPr>
          <a:xfrm>
            <a:off x="304800" y="1341642"/>
            <a:ext cx="8534400" cy="5014707"/>
          </a:xfrm>
        </p:spPr>
        <p:txBody>
          <a:bodyPr>
            <a:normAutofit lnSpcReduction="10000"/>
          </a:bodyPr>
          <a:lstStyle/>
          <a:p>
            <a:r>
              <a:rPr lang="en-US" sz="2000" dirty="0" smtClean="0"/>
              <a:t>Background “glow” seen in the sky with radio/microwave telescopes</a:t>
            </a:r>
          </a:p>
          <a:p>
            <a:endParaRPr lang="en-US" sz="2000" dirty="0"/>
          </a:p>
          <a:p>
            <a:r>
              <a:rPr lang="en-US" sz="2000" dirty="0"/>
              <a:t>T</a:t>
            </a:r>
            <a:r>
              <a:rPr lang="en-US" sz="2000" dirty="0" smtClean="0"/>
              <a:t>hermal black body spectrum at T = 2.725 K</a:t>
            </a:r>
          </a:p>
          <a:p>
            <a:endParaRPr lang="en-US" sz="2000" dirty="0" smtClean="0"/>
          </a:p>
          <a:p>
            <a:r>
              <a:rPr lang="en-US" sz="2000" dirty="0" smtClean="0"/>
              <a:t>Radiation left over from early stages of development of universe</a:t>
            </a:r>
          </a:p>
          <a:p>
            <a:endParaRPr lang="en-US" sz="2000" dirty="0"/>
          </a:p>
          <a:p>
            <a:r>
              <a:rPr lang="en-US" sz="2000" dirty="0" smtClean="0"/>
              <a:t>Uniform in all directions, but spatial power spectrum contains small irregularities</a:t>
            </a:r>
          </a:p>
          <a:p>
            <a:endParaRPr lang="en-US" sz="2000" dirty="0"/>
          </a:p>
          <a:p>
            <a:r>
              <a:rPr lang="en-US" sz="2000" dirty="0" smtClean="0"/>
              <a:t>Match what we would expect if small thermal variations caused by quantum fluctuations of matter in a tiny space had expanded to the size of the universe we have today</a:t>
            </a:r>
          </a:p>
          <a:p>
            <a:endParaRPr lang="en-US" sz="2000" dirty="0" smtClean="0"/>
          </a:p>
          <a:p>
            <a:r>
              <a:rPr lang="en-US" sz="2000" dirty="0" smtClean="0"/>
              <a:t>Many theoretical models can produce the CMB, only Big Bang can also produce these variations on the small scale</a:t>
            </a:r>
          </a:p>
        </p:txBody>
      </p:sp>
      <p:sp>
        <p:nvSpPr>
          <p:cNvPr id="4" name="Footer Placeholder 3"/>
          <p:cNvSpPr>
            <a:spLocks noGrp="1"/>
          </p:cNvSpPr>
          <p:nvPr>
            <p:ph type="ftr" sz="quarter" idx="10"/>
          </p:nvPr>
        </p:nvSpPr>
        <p:spPr/>
        <p:txBody>
          <a:bodyPr/>
          <a:lstStyle/>
          <a:p>
            <a:r>
              <a:rPr lang="en-US" smtClean="0"/>
              <a:t>H. Ray, University of Florida</a:t>
            </a:r>
            <a:endParaRPr lang="en-US" sz="1400"/>
          </a:p>
        </p:txBody>
      </p:sp>
      <p:sp>
        <p:nvSpPr>
          <p:cNvPr id="5" name="Slide Number Placeholder 4"/>
          <p:cNvSpPr>
            <a:spLocks noGrp="1"/>
          </p:cNvSpPr>
          <p:nvPr>
            <p:ph type="sldNum" sz="quarter" idx="11"/>
          </p:nvPr>
        </p:nvSpPr>
        <p:spPr/>
        <p:txBody>
          <a:bodyPr/>
          <a:lstStyle/>
          <a:p>
            <a:fld id="{FE634091-9455-9740-A1B7-9DD4AAB1B70B}" type="slidenum">
              <a:rPr lang="en-US" smtClean="0"/>
              <a:pPr/>
              <a:t>4</a:t>
            </a:fld>
            <a:endParaRPr lang="en-US"/>
          </a:p>
        </p:txBody>
      </p:sp>
    </p:spTree>
    <p:extLst>
      <p:ext uri="{BB962C8B-B14F-4D97-AF65-F5344CB8AC3E}">
        <p14:creationId xmlns:p14="http://schemas.microsoft.com/office/powerpoint/2010/main" val="997208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Spectrum</a:t>
            </a:r>
            <a:endParaRPr lang="en-US" dirty="0"/>
          </a:p>
        </p:txBody>
      </p:sp>
      <p:sp>
        <p:nvSpPr>
          <p:cNvPr id="3" name="Content Placeholder 2"/>
          <p:cNvSpPr>
            <a:spLocks noGrp="1"/>
          </p:cNvSpPr>
          <p:nvPr>
            <p:ph idx="1"/>
          </p:nvPr>
        </p:nvSpPr>
        <p:spPr>
          <a:xfrm>
            <a:off x="304800" y="1401921"/>
            <a:ext cx="3505200" cy="4343400"/>
          </a:xfrm>
        </p:spPr>
        <p:txBody>
          <a:bodyPr/>
          <a:lstStyle/>
          <a:p>
            <a:r>
              <a:rPr lang="en-US" sz="2000" dirty="0"/>
              <a:t>A power spectrum is a plot of the amount of fluctuation </a:t>
            </a:r>
            <a:r>
              <a:rPr lang="en-US" sz="2000" dirty="0" smtClean="0"/>
              <a:t>(variations) of temperature (E) </a:t>
            </a:r>
            <a:r>
              <a:rPr lang="en-US" sz="2000" dirty="0" err="1" smtClean="0"/>
              <a:t>vs</a:t>
            </a:r>
            <a:r>
              <a:rPr lang="en-US" sz="2000" dirty="0" smtClean="0"/>
              <a:t> </a:t>
            </a:r>
            <a:r>
              <a:rPr lang="en-US" sz="2000" dirty="0"/>
              <a:t>the angular (or linear) size</a:t>
            </a:r>
          </a:p>
          <a:p>
            <a:endParaRPr lang="en-US" sz="2000" dirty="0" smtClean="0"/>
          </a:p>
          <a:p>
            <a:r>
              <a:rPr lang="en-US" sz="2000" dirty="0" smtClean="0"/>
              <a:t>Fluctuation = difference in 2 measurements of a given quantity at corresponding points (</a:t>
            </a:r>
            <a:r>
              <a:rPr lang="en-US" sz="2000" dirty="0" err="1" smtClean="0"/>
              <a:t>ie</a:t>
            </a:r>
            <a:r>
              <a:rPr lang="en-US" sz="2000" dirty="0" smtClean="0"/>
              <a:t> measure fluctuation with 1 degree resolution, measure with 0.1 degree resolution, compare)</a:t>
            </a:r>
          </a:p>
        </p:txBody>
      </p:sp>
      <p:sp>
        <p:nvSpPr>
          <p:cNvPr id="4" name="Footer Placeholder 3"/>
          <p:cNvSpPr>
            <a:spLocks noGrp="1"/>
          </p:cNvSpPr>
          <p:nvPr>
            <p:ph type="ftr" sz="quarter" idx="10"/>
          </p:nvPr>
        </p:nvSpPr>
        <p:spPr/>
        <p:txBody>
          <a:bodyPr/>
          <a:lstStyle/>
          <a:p>
            <a:r>
              <a:rPr lang="en-US" dirty="0" smtClean="0"/>
              <a:t>H. Ray, University of Florida</a:t>
            </a:r>
            <a:endParaRPr lang="en-US" sz="1400" dirty="0"/>
          </a:p>
        </p:txBody>
      </p:sp>
      <p:sp>
        <p:nvSpPr>
          <p:cNvPr id="5" name="Slide Number Placeholder 4"/>
          <p:cNvSpPr>
            <a:spLocks noGrp="1"/>
          </p:cNvSpPr>
          <p:nvPr>
            <p:ph type="sldNum" sz="quarter" idx="11"/>
          </p:nvPr>
        </p:nvSpPr>
        <p:spPr/>
        <p:txBody>
          <a:bodyPr/>
          <a:lstStyle/>
          <a:p>
            <a:fld id="{FE634091-9455-9740-A1B7-9DD4AAB1B70B}" type="slidenum">
              <a:rPr lang="en-US" smtClean="0"/>
              <a:pPr/>
              <a:t>5</a:t>
            </a:fld>
            <a:endParaRPr lang="en-US"/>
          </a:p>
        </p:txBody>
      </p:sp>
      <p:sp>
        <p:nvSpPr>
          <p:cNvPr id="7" name="Rectangle 6"/>
          <p:cNvSpPr/>
          <p:nvPr/>
        </p:nvSpPr>
        <p:spPr>
          <a:xfrm>
            <a:off x="5105400" y="5499100"/>
            <a:ext cx="3276600" cy="246221"/>
          </a:xfrm>
          <a:prstGeom prst="rect">
            <a:avLst/>
          </a:prstGeom>
        </p:spPr>
        <p:txBody>
          <a:bodyPr wrap="square">
            <a:spAutoFit/>
          </a:bodyPr>
          <a:lstStyle/>
          <a:p>
            <a:r>
              <a:rPr lang="en-US" sz="1000" dirty="0">
                <a:latin typeface="+mn-lt"/>
              </a:rPr>
              <a:t>http://</a:t>
            </a:r>
            <a:r>
              <a:rPr lang="en-US" sz="1000" dirty="0" err="1">
                <a:latin typeface="+mn-lt"/>
              </a:rPr>
              <a:t>map.gsfc.nasa.gov</a:t>
            </a:r>
            <a:r>
              <a:rPr lang="en-US" sz="1000" dirty="0">
                <a:latin typeface="+mn-lt"/>
              </a:rPr>
              <a:t>/media/070950/</a:t>
            </a:r>
            <a:r>
              <a:rPr lang="en-US" sz="1000" dirty="0" smtClean="0">
                <a:latin typeface="+mn-lt"/>
              </a:rPr>
              <a:t>070950b.jpg</a:t>
            </a:r>
            <a:endParaRPr lang="en-US" sz="1000" dirty="0">
              <a:latin typeface="+mn-lt"/>
            </a:endParaRPr>
          </a:p>
        </p:txBody>
      </p:sp>
      <p:pic>
        <p:nvPicPr>
          <p:cNvPr id="8" name="Picture 7"/>
          <p:cNvPicPr>
            <a:picLocks noChangeAspect="1"/>
          </p:cNvPicPr>
          <p:nvPr/>
        </p:nvPicPr>
        <p:blipFill>
          <a:blip r:embed="rId3"/>
          <a:stretch>
            <a:fillRect/>
          </a:stretch>
        </p:blipFill>
        <p:spPr>
          <a:xfrm>
            <a:off x="4114800" y="1295400"/>
            <a:ext cx="4572000" cy="4203700"/>
          </a:xfrm>
          <a:prstGeom prst="rect">
            <a:avLst/>
          </a:prstGeom>
        </p:spPr>
      </p:pic>
      <p:sp>
        <p:nvSpPr>
          <p:cNvPr id="6" name="Rectangle 5"/>
          <p:cNvSpPr/>
          <p:nvPr/>
        </p:nvSpPr>
        <p:spPr>
          <a:xfrm>
            <a:off x="304800" y="5766192"/>
            <a:ext cx="8642758" cy="830997"/>
          </a:xfrm>
          <a:prstGeom prst="rect">
            <a:avLst/>
          </a:prstGeom>
        </p:spPr>
        <p:txBody>
          <a:bodyPr wrap="square">
            <a:spAutoFit/>
          </a:bodyPr>
          <a:lstStyle/>
          <a:p>
            <a:r>
              <a:rPr lang="en-US" sz="1200" dirty="0" smtClean="0"/>
              <a:t>Plot shows the sky's temperature when measured at different angular scales across the sky. The wiggly line is the actual measurement. The straight line is the same measurement of sky energy if there were a true uniform distribution of temperature. The sky images above three separate portions of the graph show their appearance under these two </a:t>
            </a:r>
            <a:r>
              <a:rPr lang="en-US" sz="1200" dirty="0" err="1" smtClean="0"/>
              <a:t>scenerios</a:t>
            </a:r>
            <a:r>
              <a:rPr lang="en-US" sz="1200" dirty="0" smtClean="0"/>
              <a:t>. </a:t>
            </a:r>
            <a:r>
              <a:rPr lang="en-US" sz="1200" dirty="0" smtClean="0"/>
              <a:t>  A multiple moment is a Fourier series counterpart of angular size.  Higher order </a:t>
            </a:r>
            <a:r>
              <a:rPr lang="en-US" sz="1200" dirty="0" err="1" smtClean="0"/>
              <a:t>multipole</a:t>
            </a:r>
            <a:r>
              <a:rPr lang="en-US" sz="1200" dirty="0" smtClean="0"/>
              <a:t> terms == smaller angular resolution.</a:t>
            </a:r>
            <a:endParaRPr lang="en-US" sz="1200" dirty="0"/>
          </a:p>
        </p:txBody>
      </p:sp>
    </p:spTree>
    <p:extLst>
      <p:ext uri="{BB962C8B-B14F-4D97-AF65-F5344CB8AC3E}">
        <p14:creationId xmlns:p14="http://schemas.microsoft.com/office/powerpoint/2010/main" val="2758999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Microwave Background</a:t>
            </a:r>
            <a:endParaRPr lang="en-US" dirty="0"/>
          </a:p>
        </p:txBody>
      </p:sp>
      <p:sp>
        <p:nvSpPr>
          <p:cNvPr id="3" name="Content Placeholder 2"/>
          <p:cNvSpPr>
            <a:spLocks noGrp="1"/>
          </p:cNvSpPr>
          <p:nvPr>
            <p:ph idx="1"/>
          </p:nvPr>
        </p:nvSpPr>
        <p:spPr>
          <a:xfrm>
            <a:off x="304800" y="1828800"/>
            <a:ext cx="4572000" cy="4191000"/>
          </a:xfrm>
        </p:spPr>
        <p:txBody>
          <a:bodyPr/>
          <a:lstStyle/>
          <a:p>
            <a:r>
              <a:rPr lang="en-US" sz="2000" dirty="0" smtClean="0"/>
              <a:t>1992: COBE satellite detected the anisotropies in CMB (2.7251 </a:t>
            </a:r>
            <a:r>
              <a:rPr lang="en-US" sz="2000" dirty="0" err="1" smtClean="0"/>
              <a:t>vs</a:t>
            </a:r>
            <a:r>
              <a:rPr lang="en-US" sz="2000" dirty="0" smtClean="0"/>
              <a:t> 2.7249 K!)</a:t>
            </a:r>
          </a:p>
          <a:p>
            <a:endParaRPr lang="en-US" sz="2000" dirty="0"/>
          </a:p>
          <a:p>
            <a:r>
              <a:rPr lang="en-US" sz="2000" dirty="0" smtClean="0"/>
              <a:t>T fluctuations related to fluctuations in matter in early universe, carry information about initial conditions for formation of cosmic structures</a:t>
            </a:r>
          </a:p>
          <a:p>
            <a:endParaRPr lang="en-US" sz="2000" dirty="0"/>
          </a:p>
          <a:p>
            <a:r>
              <a:rPr lang="en-US" sz="2000" dirty="0" smtClean="0"/>
              <a:t>COBE has angular resolution of 7 degrees across sky, only sensitive to broad fluctuations</a:t>
            </a:r>
            <a:endParaRPr lang="en-US" sz="2000" dirty="0"/>
          </a:p>
          <a:p>
            <a:endParaRPr lang="en-US" sz="2000" dirty="0"/>
          </a:p>
        </p:txBody>
      </p:sp>
      <p:sp>
        <p:nvSpPr>
          <p:cNvPr id="4" name="Footer Placeholder 3"/>
          <p:cNvSpPr>
            <a:spLocks noGrp="1"/>
          </p:cNvSpPr>
          <p:nvPr>
            <p:ph type="ftr" sz="quarter" idx="10"/>
          </p:nvPr>
        </p:nvSpPr>
        <p:spPr/>
        <p:txBody>
          <a:bodyPr/>
          <a:lstStyle/>
          <a:p>
            <a:r>
              <a:rPr lang="en-US" smtClean="0"/>
              <a:t>H. Ray, University of Florida</a:t>
            </a:r>
            <a:endParaRPr lang="en-US" sz="1400"/>
          </a:p>
        </p:txBody>
      </p:sp>
      <p:sp>
        <p:nvSpPr>
          <p:cNvPr id="5" name="Slide Number Placeholder 4"/>
          <p:cNvSpPr>
            <a:spLocks noGrp="1"/>
          </p:cNvSpPr>
          <p:nvPr>
            <p:ph type="sldNum" sz="quarter" idx="11"/>
          </p:nvPr>
        </p:nvSpPr>
        <p:spPr/>
        <p:txBody>
          <a:bodyPr/>
          <a:lstStyle/>
          <a:p>
            <a:fld id="{FE634091-9455-9740-A1B7-9DD4AAB1B70B}" type="slidenum">
              <a:rPr lang="en-US" smtClean="0"/>
              <a:pPr/>
              <a:t>6</a:t>
            </a:fld>
            <a:endParaRPr lang="en-US"/>
          </a:p>
        </p:txBody>
      </p:sp>
      <p:pic>
        <p:nvPicPr>
          <p:cNvPr id="6" name="Picture 5"/>
          <p:cNvPicPr>
            <a:picLocks noChangeAspect="1"/>
          </p:cNvPicPr>
          <p:nvPr/>
        </p:nvPicPr>
        <p:blipFill>
          <a:blip r:embed="rId2"/>
          <a:stretch>
            <a:fillRect/>
          </a:stretch>
        </p:blipFill>
        <p:spPr>
          <a:xfrm>
            <a:off x="4953000" y="2286000"/>
            <a:ext cx="3919911" cy="3181608"/>
          </a:xfrm>
          <a:prstGeom prst="rect">
            <a:avLst/>
          </a:prstGeom>
        </p:spPr>
      </p:pic>
      <p:sp>
        <p:nvSpPr>
          <p:cNvPr id="8" name="Rectangle 7"/>
          <p:cNvSpPr/>
          <p:nvPr/>
        </p:nvSpPr>
        <p:spPr>
          <a:xfrm>
            <a:off x="5410200" y="5638800"/>
            <a:ext cx="3200400" cy="246221"/>
          </a:xfrm>
          <a:prstGeom prst="rect">
            <a:avLst/>
          </a:prstGeom>
        </p:spPr>
        <p:txBody>
          <a:bodyPr wrap="square">
            <a:spAutoFit/>
          </a:bodyPr>
          <a:lstStyle/>
          <a:p>
            <a:r>
              <a:rPr lang="en-US" sz="1000" dirty="0">
                <a:latin typeface="+mn-lt"/>
              </a:rPr>
              <a:t>http://</a:t>
            </a:r>
            <a:r>
              <a:rPr lang="en-US" sz="1000" dirty="0" err="1">
                <a:latin typeface="+mn-lt"/>
              </a:rPr>
              <a:t>en.wikipedia.org</a:t>
            </a:r>
            <a:r>
              <a:rPr lang="en-US" sz="1000" dirty="0">
                <a:latin typeface="+mn-lt"/>
              </a:rPr>
              <a:t>/wiki/</a:t>
            </a:r>
            <a:r>
              <a:rPr lang="en-US" sz="1000" dirty="0" err="1">
                <a:latin typeface="+mn-lt"/>
              </a:rPr>
              <a:t>File:COBEDiagram.jpg</a:t>
            </a:r>
            <a:endParaRPr lang="en-US" sz="1000" dirty="0">
              <a:latin typeface="+mn-lt"/>
            </a:endParaRPr>
          </a:p>
        </p:txBody>
      </p:sp>
    </p:spTree>
    <p:extLst>
      <p:ext uri="{BB962C8B-B14F-4D97-AF65-F5344CB8AC3E}">
        <p14:creationId xmlns:p14="http://schemas.microsoft.com/office/powerpoint/2010/main" val="4036728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Wilkinson Microwave Anisotropy Probe</a:t>
            </a:r>
            <a:endParaRPr lang="en-US" dirty="0"/>
          </a:p>
        </p:txBody>
      </p:sp>
      <p:sp>
        <p:nvSpPr>
          <p:cNvPr id="3" name="Content Placeholder 2"/>
          <p:cNvSpPr>
            <a:spLocks noGrp="1"/>
          </p:cNvSpPr>
          <p:nvPr>
            <p:ph idx="1"/>
          </p:nvPr>
        </p:nvSpPr>
        <p:spPr>
          <a:xfrm>
            <a:off x="304800" y="1402119"/>
            <a:ext cx="8534400" cy="4800600"/>
          </a:xfrm>
        </p:spPr>
        <p:txBody>
          <a:bodyPr/>
          <a:lstStyle/>
          <a:p>
            <a:r>
              <a:rPr lang="en-US" sz="2000" dirty="0" smtClean="0"/>
              <a:t>WMAP 7 year results released in 2010</a:t>
            </a:r>
          </a:p>
          <a:p>
            <a:endParaRPr lang="en-US" sz="2000" dirty="0" smtClean="0"/>
          </a:p>
          <a:p>
            <a:r>
              <a:rPr lang="en-US" sz="2000" dirty="0" smtClean="0"/>
              <a:t>Mapped temperature fluctuations of the CMB radiation with unprecedented resolution (up to l ~ 500), also measured polarization of CMB</a:t>
            </a:r>
          </a:p>
          <a:p>
            <a:endParaRPr lang="en-US" sz="2000" dirty="0"/>
          </a:p>
          <a:p>
            <a:endParaRPr lang="en-US" sz="2000" dirty="0" smtClean="0"/>
          </a:p>
          <a:p>
            <a:endParaRPr lang="en-US" sz="2000" dirty="0" smtClean="0"/>
          </a:p>
          <a:p>
            <a:endParaRPr lang="en-US" dirty="0"/>
          </a:p>
        </p:txBody>
      </p:sp>
      <p:sp>
        <p:nvSpPr>
          <p:cNvPr id="4" name="Footer Placeholder 3"/>
          <p:cNvSpPr>
            <a:spLocks noGrp="1"/>
          </p:cNvSpPr>
          <p:nvPr>
            <p:ph type="ftr" sz="quarter" idx="10"/>
          </p:nvPr>
        </p:nvSpPr>
        <p:spPr/>
        <p:txBody>
          <a:bodyPr/>
          <a:lstStyle/>
          <a:p>
            <a:r>
              <a:rPr lang="en-US" smtClean="0"/>
              <a:t>H. Ray, University of Florida</a:t>
            </a:r>
            <a:endParaRPr lang="en-US" sz="1400"/>
          </a:p>
        </p:txBody>
      </p:sp>
      <p:pic>
        <p:nvPicPr>
          <p:cNvPr id="5" name="Picture 4"/>
          <p:cNvPicPr>
            <a:picLocks noChangeAspect="1"/>
          </p:cNvPicPr>
          <p:nvPr/>
        </p:nvPicPr>
        <p:blipFill>
          <a:blip r:embed="rId2"/>
          <a:stretch>
            <a:fillRect/>
          </a:stretch>
        </p:blipFill>
        <p:spPr>
          <a:xfrm>
            <a:off x="1905000" y="3810000"/>
            <a:ext cx="5384688" cy="2692344"/>
          </a:xfrm>
          <a:prstGeom prst="rect">
            <a:avLst/>
          </a:prstGeom>
        </p:spPr>
      </p:pic>
      <p:sp>
        <p:nvSpPr>
          <p:cNvPr id="6" name="Slide Number Placeholder 5"/>
          <p:cNvSpPr>
            <a:spLocks noGrp="1"/>
          </p:cNvSpPr>
          <p:nvPr>
            <p:ph type="sldNum" sz="quarter" idx="11"/>
          </p:nvPr>
        </p:nvSpPr>
        <p:spPr/>
        <p:txBody>
          <a:bodyPr/>
          <a:lstStyle/>
          <a:p>
            <a:fld id="{FE634091-9455-9740-A1B7-9DD4AAB1B70B}" type="slidenum">
              <a:rPr lang="en-US" smtClean="0"/>
              <a:pPr/>
              <a:t>7</a:t>
            </a:fld>
            <a:endParaRPr lang="en-US"/>
          </a:p>
        </p:txBody>
      </p:sp>
      <p:sp>
        <p:nvSpPr>
          <p:cNvPr id="7" name="Rectangle 6"/>
          <p:cNvSpPr/>
          <p:nvPr/>
        </p:nvSpPr>
        <p:spPr>
          <a:xfrm>
            <a:off x="1295400" y="2971800"/>
            <a:ext cx="6705600" cy="646331"/>
          </a:xfrm>
          <a:prstGeom prst="rect">
            <a:avLst/>
          </a:prstGeom>
        </p:spPr>
        <p:txBody>
          <a:bodyPr wrap="square">
            <a:spAutoFit/>
          </a:bodyPr>
          <a:lstStyle/>
          <a:p>
            <a:r>
              <a:rPr lang="en-US" sz="1800" dirty="0">
                <a:latin typeface="+mn-lt"/>
              </a:rPr>
              <a:t>Frequency 	</a:t>
            </a:r>
            <a:r>
              <a:rPr lang="en-US" sz="1800" dirty="0" smtClean="0">
                <a:latin typeface="+mn-lt"/>
              </a:rPr>
              <a:t>     22 </a:t>
            </a:r>
            <a:r>
              <a:rPr lang="en-US" sz="1800" dirty="0">
                <a:latin typeface="+mn-lt"/>
              </a:rPr>
              <a:t>GHz </a:t>
            </a:r>
            <a:r>
              <a:rPr lang="en-US" sz="1800" dirty="0" smtClean="0">
                <a:latin typeface="+mn-lt"/>
              </a:rPr>
              <a:t>   30 </a:t>
            </a:r>
            <a:r>
              <a:rPr lang="en-US" sz="1800" dirty="0">
                <a:latin typeface="+mn-lt"/>
              </a:rPr>
              <a:t>GHz </a:t>
            </a:r>
            <a:r>
              <a:rPr lang="en-US" sz="1800" dirty="0" smtClean="0">
                <a:latin typeface="+mn-lt"/>
              </a:rPr>
              <a:t>  40 </a:t>
            </a:r>
            <a:r>
              <a:rPr lang="en-US" sz="1800" dirty="0">
                <a:latin typeface="+mn-lt"/>
              </a:rPr>
              <a:t>GHz 	60 GHz 	90 GHz</a:t>
            </a:r>
          </a:p>
          <a:p>
            <a:r>
              <a:rPr lang="en-US" sz="1800" dirty="0">
                <a:latin typeface="+mn-lt"/>
              </a:rPr>
              <a:t>FWHM, </a:t>
            </a:r>
            <a:r>
              <a:rPr lang="en-US" sz="1800" dirty="0" smtClean="0">
                <a:latin typeface="+mn-lt"/>
              </a:rPr>
              <a:t>degrees     0.93 </a:t>
            </a:r>
            <a:r>
              <a:rPr lang="en-US" sz="1800" dirty="0">
                <a:latin typeface="+mn-lt"/>
              </a:rPr>
              <a:t>	</a:t>
            </a:r>
            <a:r>
              <a:rPr lang="en-US" sz="1800" dirty="0" smtClean="0">
                <a:latin typeface="+mn-lt"/>
              </a:rPr>
              <a:t>      0.68 </a:t>
            </a:r>
            <a:r>
              <a:rPr lang="en-US" sz="1800" dirty="0">
                <a:latin typeface="+mn-lt"/>
              </a:rPr>
              <a:t>	</a:t>
            </a:r>
            <a:r>
              <a:rPr lang="en-US" sz="1800" dirty="0" smtClean="0">
                <a:latin typeface="+mn-lt"/>
              </a:rPr>
              <a:t>    0.53 </a:t>
            </a:r>
            <a:r>
              <a:rPr lang="en-US" sz="1800" dirty="0">
                <a:latin typeface="+mn-lt"/>
              </a:rPr>
              <a:t>	</a:t>
            </a:r>
            <a:r>
              <a:rPr lang="en-US" sz="1800" dirty="0" smtClean="0">
                <a:latin typeface="+mn-lt"/>
              </a:rPr>
              <a:t>  0.35 </a:t>
            </a:r>
            <a:r>
              <a:rPr lang="en-US" sz="1800" dirty="0">
                <a:latin typeface="+mn-lt"/>
              </a:rPr>
              <a:t>	</a:t>
            </a:r>
            <a:r>
              <a:rPr lang="en-US" sz="1800" dirty="0" smtClean="0">
                <a:latin typeface="+mn-lt"/>
              </a:rPr>
              <a:t> &lt;</a:t>
            </a:r>
            <a:r>
              <a:rPr lang="en-US" sz="1800" dirty="0">
                <a:latin typeface="+mn-lt"/>
              </a:rPr>
              <a:t>0.23</a:t>
            </a:r>
          </a:p>
        </p:txBody>
      </p:sp>
    </p:spTree>
    <p:extLst>
      <p:ext uri="{BB962C8B-B14F-4D97-AF65-F5344CB8AC3E}">
        <p14:creationId xmlns:p14="http://schemas.microsoft.com/office/powerpoint/2010/main" val="3597523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Planck</a:t>
            </a:r>
            <a:endParaRPr lang="en-US" dirty="0"/>
          </a:p>
        </p:txBody>
      </p:sp>
      <p:sp>
        <p:nvSpPr>
          <p:cNvPr id="3" name="Content Placeholder 2"/>
          <p:cNvSpPr>
            <a:spLocks noGrp="1"/>
          </p:cNvSpPr>
          <p:nvPr>
            <p:ph idx="1"/>
          </p:nvPr>
        </p:nvSpPr>
        <p:spPr>
          <a:xfrm>
            <a:off x="304800" y="1295400"/>
            <a:ext cx="3429000" cy="2895600"/>
          </a:xfrm>
        </p:spPr>
        <p:txBody>
          <a:bodyPr>
            <a:normAutofit lnSpcReduction="10000"/>
          </a:bodyPr>
          <a:lstStyle/>
          <a:p>
            <a:r>
              <a:rPr lang="en-US" sz="2400" dirty="0" smtClean="0"/>
              <a:t>Planck mission measures CMB anisotropy and provides cosmic variance limited temperature measurements up to</a:t>
            </a:r>
            <a:r>
              <a:rPr lang="en-US" sz="2400" dirty="0" smtClean="0">
                <a:latin typeface="+mn-lt"/>
              </a:rPr>
              <a:t> </a:t>
            </a:r>
            <a:r>
              <a:rPr lang="en-US" sz="2400" dirty="0" smtClean="0">
                <a:latin typeface="+mn-lt"/>
                <a:cs typeface="Lucida Handwriting"/>
              </a:rPr>
              <a:t>l</a:t>
            </a:r>
            <a:r>
              <a:rPr lang="en-US" sz="2400" dirty="0" smtClean="0">
                <a:latin typeface="+mn-lt"/>
              </a:rPr>
              <a:t> </a:t>
            </a:r>
            <a:r>
              <a:rPr lang="en-US" sz="2400" dirty="0" smtClean="0"/>
              <a:t>~ 2000</a:t>
            </a:r>
          </a:p>
        </p:txBody>
      </p:sp>
      <p:sp>
        <p:nvSpPr>
          <p:cNvPr id="4" name="Footer Placeholder 3"/>
          <p:cNvSpPr>
            <a:spLocks noGrp="1"/>
          </p:cNvSpPr>
          <p:nvPr>
            <p:ph type="ftr" sz="quarter" idx="10"/>
          </p:nvPr>
        </p:nvSpPr>
        <p:spPr/>
        <p:txBody>
          <a:bodyPr/>
          <a:lstStyle/>
          <a:p>
            <a:r>
              <a:rPr lang="en-US" smtClean="0"/>
              <a:t>H. Ray, University of Florida</a:t>
            </a:r>
            <a:endParaRPr lang="en-US" sz="1400"/>
          </a:p>
        </p:txBody>
      </p:sp>
      <p:sp>
        <p:nvSpPr>
          <p:cNvPr id="5" name="Slide Number Placeholder 4"/>
          <p:cNvSpPr>
            <a:spLocks noGrp="1"/>
          </p:cNvSpPr>
          <p:nvPr>
            <p:ph type="sldNum" sz="quarter" idx="11"/>
          </p:nvPr>
        </p:nvSpPr>
        <p:spPr/>
        <p:txBody>
          <a:bodyPr/>
          <a:lstStyle/>
          <a:p>
            <a:fld id="{FE634091-9455-9740-A1B7-9DD4AAB1B70B}" type="slidenum">
              <a:rPr lang="en-US" smtClean="0"/>
              <a:pPr/>
              <a:t>8</a:t>
            </a:fld>
            <a:endParaRPr lang="en-US"/>
          </a:p>
        </p:txBody>
      </p:sp>
      <p:pic>
        <p:nvPicPr>
          <p:cNvPr id="7" name="Picture 6"/>
          <p:cNvPicPr>
            <a:picLocks noChangeAspect="1"/>
          </p:cNvPicPr>
          <p:nvPr/>
        </p:nvPicPr>
        <p:blipFill>
          <a:blip r:embed="rId3"/>
          <a:stretch>
            <a:fillRect/>
          </a:stretch>
        </p:blipFill>
        <p:spPr>
          <a:xfrm>
            <a:off x="3810000" y="1219200"/>
            <a:ext cx="5207000" cy="3022600"/>
          </a:xfrm>
          <a:prstGeom prst="rect">
            <a:avLst/>
          </a:prstGeom>
        </p:spPr>
      </p:pic>
      <p:sp>
        <p:nvSpPr>
          <p:cNvPr id="9" name="Content Placeholder 2"/>
          <p:cNvSpPr txBox="1">
            <a:spLocks/>
          </p:cNvSpPr>
          <p:nvPr/>
        </p:nvSpPr>
        <p:spPr>
          <a:xfrm>
            <a:off x="284550" y="4191000"/>
            <a:ext cx="8534400" cy="23237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smtClean="0"/>
              <a:t>Improvements over WMAP:</a:t>
            </a:r>
          </a:p>
          <a:p>
            <a:r>
              <a:rPr lang="en-US" sz="2000" smtClean="0"/>
              <a:t>	higher resolution, x3 smaller scales</a:t>
            </a:r>
          </a:p>
          <a:p>
            <a:r>
              <a:rPr lang="en-US" sz="2000" smtClean="0"/>
              <a:t>	higher sensitivity, x10</a:t>
            </a:r>
          </a:p>
          <a:p>
            <a:r>
              <a:rPr lang="en-US" sz="2000" smtClean="0"/>
              <a:t>	observes in 9 frequency bands (vs 5)</a:t>
            </a:r>
          </a:p>
          <a:p>
            <a:endParaRPr lang="en-US" sz="2000" smtClean="0"/>
          </a:p>
          <a:p>
            <a:r>
              <a:rPr lang="en-US" sz="2000" smtClean="0"/>
              <a:t>2 instruments: Low Frequency and High Frequency</a:t>
            </a:r>
            <a:endParaRPr lang="en-US" sz="2000" dirty="0"/>
          </a:p>
        </p:txBody>
      </p:sp>
    </p:spTree>
    <p:extLst>
      <p:ext uri="{BB962C8B-B14F-4D97-AF65-F5344CB8AC3E}">
        <p14:creationId xmlns:p14="http://schemas.microsoft.com/office/powerpoint/2010/main" val="2805335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Planck</a:t>
            </a:r>
            <a:endParaRPr lang="en-US" dirty="0"/>
          </a:p>
        </p:txBody>
      </p:sp>
      <p:sp>
        <p:nvSpPr>
          <p:cNvPr id="4" name="Footer Placeholder 3"/>
          <p:cNvSpPr>
            <a:spLocks noGrp="1"/>
          </p:cNvSpPr>
          <p:nvPr>
            <p:ph type="ftr" sz="quarter" idx="10"/>
          </p:nvPr>
        </p:nvSpPr>
        <p:spPr/>
        <p:txBody>
          <a:bodyPr/>
          <a:lstStyle/>
          <a:p>
            <a:r>
              <a:rPr lang="en-US" smtClean="0"/>
              <a:t>H. Ray, University of Florida</a:t>
            </a:r>
            <a:endParaRPr lang="en-US" sz="1400"/>
          </a:p>
        </p:txBody>
      </p:sp>
      <p:sp>
        <p:nvSpPr>
          <p:cNvPr id="5" name="Slide Number Placeholder 4"/>
          <p:cNvSpPr>
            <a:spLocks noGrp="1"/>
          </p:cNvSpPr>
          <p:nvPr>
            <p:ph type="sldNum" sz="quarter" idx="11"/>
          </p:nvPr>
        </p:nvSpPr>
        <p:spPr/>
        <p:txBody>
          <a:bodyPr/>
          <a:lstStyle/>
          <a:p>
            <a:fld id="{FE634091-9455-9740-A1B7-9DD4AAB1B70B}" type="slidenum">
              <a:rPr lang="en-US" smtClean="0"/>
              <a:pPr/>
              <a:t>9</a:t>
            </a:fld>
            <a:endParaRPr lang="en-US"/>
          </a:p>
        </p:txBody>
      </p:sp>
      <p:pic>
        <p:nvPicPr>
          <p:cNvPr id="6" name="11Feb2009-3154_qthigh.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1295400"/>
            <a:ext cx="8128000" cy="4572000"/>
          </a:xfrm>
          <a:prstGeom prst="rect">
            <a:avLst/>
          </a:prstGeom>
        </p:spPr>
      </p:pic>
    </p:spTree>
    <p:extLst>
      <p:ext uri="{BB962C8B-B14F-4D97-AF65-F5344CB8AC3E}">
        <p14:creationId xmlns:p14="http://schemas.microsoft.com/office/powerpoint/2010/main" val="27114029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TotalTime>
  <Words>584</Words>
  <Application>Microsoft Macintosh PowerPoint</Application>
  <PresentationFormat>On-screen Show (4:3)</PresentationFormat>
  <Paragraphs>82</Paragraphs>
  <Slides>9</Slides>
  <Notes>3</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CMB, PHY3063</vt:lpstr>
      <vt:lpstr>The History of the Universe</vt:lpstr>
      <vt:lpstr>CMB: Decoupling of the Photons</vt:lpstr>
      <vt:lpstr>Cosmic Microwave Background</vt:lpstr>
      <vt:lpstr>The Power Spectrum</vt:lpstr>
      <vt:lpstr>Cosmic Microwave Background</vt:lpstr>
      <vt:lpstr>Wilkinson Microwave Anisotropy Probe</vt:lpstr>
      <vt:lpstr>Planck</vt:lpstr>
      <vt:lpstr>Planck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CMB, PHY3063</dc:title>
  <dc:creator>Office 2004 Test Drive User</dc:creator>
  <cp:lastModifiedBy>Office 2004 Test Drive User</cp:lastModifiedBy>
  <cp:revision>11</cp:revision>
  <dcterms:created xsi:type="dcterms:W3CDTF">2012-01-30T21:58:28Z</dcterms:created>
  <dcterms:modified xsi:type="dcterms:W3CDTF">2013-02-04T15:32:26Z</dcterms:modified>
</cp:coreProperties>
</file>