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75" r:id="rId5"/>
    <p:sldId id="272" r:id="rId6"/>
    <p:sldId id="273" r:id="rId7"/>
    <p:sldId id="259" r:id="rId8"/>
    <p:sldId id="260" r:id="rId9"/>
    <p:sldId id="262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1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8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4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8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4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2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8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6662-88FC-4248-B68E-7E4D9C136DE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4A89-A373-8349-A366-458400A47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9, 11,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Concepts </a:t>
            </a:r>
            <a:r>
              <a:rPr lang="en-US" dirty="0" smtClean="0"/>
              <a:t>covered that will also be candidates for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5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 smtClean="0"/>
              <a:t>Binding energy, dissociation energy, repulsion energy of molecules</a:t>
            </a:r>
          </a:p>
          <a:p>
            <a:r>
              <a:rPr lang="en-US" dirty="0" smtClean="0"/>
              <a:t>Rotational </a:t>
            </a:r>
            <a:r>
              <a:rPr lang="en-US" dirty="0" smtClean="0"/>
              <a:t>energy and separation of nuclei in molecules, transitions between rotational E levels</a:t>
            </a:r>
          </a:p>
          <a:p>
            <a:r>
              <a:rPr lang="en-US" dirty="0" smtClean="0"/>
              <a:t>Separation between E levels in molecules</a:t>
            </a:r>
          </a:p>
          <a:p>
            <a:r>
              <a:rPr lang="en-US" dirty="0" smtClean="0"/>
              <a:t>Vibrational </a:t>
            </a:r>
            <a:r>
              <a:rPr lang="en-US" dirty="0" smtClean="0"/>
              <a:t>energy, moment of inertia, equilibrium separation of atoms in molecules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66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Uncertainty principle in beta decays</a:t>
            </a:r>
          </a:p>
          <a:p>
            <a:r>
              <a:rPr lang="en-US" dirty="0"/>
              <a:t>Radii of nuclei</a:t>
            </a:r>
          </a:p>
          <a:p>
            <a:r>
              <a:rPr lang="en-US" dirty="0"/>
              <a:t>Radioactivity: half-life, decay constant, counting rates, activity, atoms in samples</a:t>
            </a:r>
          </a:p>
          <a:p>
            <a:r>
              <a:rPr lang="en-US" dirty="0"/>
              <a:t>E of particles participating in alpha, beta decays</a:t>
            </a:r>
          </a:p>
          <a:p>
            <a:r>
              <a:rPr lang="en-US" dirty="0" smtClean="0"/>
              <a:t>Compare strength of forces, mass of force carrying particles</a:t>
            </a:r>
          </a:p>
          <a:p>
            <a:r>
              <a:rPr lang="en-US" dirty="0" smtClean="0"/>
              <a:t>Reactions </a:t>
            </a:r>
            <a:r>
              <a:rPr lang="en-US" dirty="0" smtClean="0"/>
              <a:t>using cross section, beam and target information</a:t>
            </a:r>
          </a:p>
          <a:p>
            <a:r>
              <a:rPr lang="en-US" dirty="0" smtClean="0"/>
              <a:t>Q and total E produced in fusion reactions</a:t>
            </a:r>
          </a:p>
          <a:p>
            <a:r>
              <a:rPr lang="en-US" dirty="0" smtClean="0"/>
              <a:t>Range of alpha particles, decay constant/half life in alpha decays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85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 smtClean="0"/>
              <a:t>Threshold for photodisintegration</a:t>
            </a:r>
          </a:p>
          <a:p>
            <a:r>
              <a:rPr lang="en-US" dirty="0" smtClean="0"/>
              <a:t>E of decay products in beta decay without a neutrino being produced</a:t>
            </a:r>
          </a:p>
          <a:p>
            <a:r>
              <a:rPr lang="en-US" dirty="0" smtClean="0"/>
              <a:t>Conservation of quantities in annihilation reactions</a:t>
            </a:r>
          </a:p>
          <a:p>
            <a:r>
              <a:rPr lang="en-US" dirty="0" smtClean="0"/>
              <a:t>Identifying forces that allow interactions to proceed, allowed &amp; forbidden interactions under these forces</a:t>
            </a:r>
          </a:p>
          <a:p>
            <a:r>
              <a:rPr lang="en-US" dirty="0" smtClean="0"/>
              <a:t>Conserved quantities in particle </a:t>
            </a:r>
            <a:r>
              <a:rPr lang="en-US" dirty="0" smtClean="0"/>
              <a:t>reactions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114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 smtClean="0"/>
              <a:t>Given a quark combination, calculate the various quantum numbers of the particle</a:t>
            </a:r>
          </a:p>
          <a:p>
            <a:r>
              <a:rPr lang="en-US" dirty="0" smtClean="0"/>
              <a:t>Given an interaction, determine the quantum numbers and quark content of the final product</a:t>
            </a:r>
          </a:p>
          <a:p>
            <a:r>
              <a:rPr lang="en-US" dirty="0" smtClean="0"/>
              <a:t>Pi0 decay in flight, angle of emission of photons</a:t>
            </a:r>
          </a:p>
          <a:p>
            <a:r>
              <a:rPr lang="en-US" dirty="0" smtClean="0"/>
              <a:t>Total E of decay products in particle interactions</a:t>
            </a:r>
          </a:p>
          <a:p>
            <a:r>
              <a:rPr lang="en-US" dirty="0" smtClean="0"/>
              <a:t>Time of travel for neutrinos</a:t>
            </a:r>
          </a:p>
        </p:txBody>
      </p:sp>
    </p:spTree>
    <p:extLst>
      <p:ext uri="{BB962C8B-B14F-4D97-AF65-F5344CB8AC3E}">
        <p14:creationId xmlns:p14="http://schemas.microsoft.com/office/powerpoint/2010/main" val="220309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/>
              <a:t>Ionic bonds and different components of energy: ionization E, </a:t>
            </a:r>
            <a:r>
              <a:rPr lang="en-US" dirty="0" smtClean="0"/>
              <a:t>repulsion </a:t>
            </a:r>
            <a:r>
              <a:rPr lang="en-US" dirty="0"/>
              <a:t>E, coulomb attraction E, disassociation E</a:t>
            </a:r>
          </a:p>
          <a:p>
            <a:r>
              <a:rPr lang="en-US" dirty="0" smtClean="0"/>
              <a:t>Excited states of molecules, different components of spectra (electron transitions, vibrationa</a:t>
            </a:r>
            <a:r>
              <a:rPr lang="en-US" dirty="0" smtClean="0"/>
              <a:t>l, rotational)</a:t>
            </a:r>
          </a:p>
          <a:p>
            <a:r>
              <a:rPr lang="en-US" dirty="0"/>
              <a:t>S</a:t>
            </a:r>
            <a:r>
              <a:rPr lang="en-US" dirty="0" smtClean="0"/>
              <a:t>election rules for molecular transitions</a:t>
            </a:r>
            <a:endParaRPr lang="en-US" dirty="0"/>
          </a:p>
          <a:p>
            <a:r>
              <a:rPr lang="en-US" dirty="0" smtClean="0"/>
              <a:t>Spontaneous </a:t>
            </a:r>
            <a:r>
              <a:rPr lang="en-US" dirty="0" smtClean="0"/>
              <a:t>emission and zero-point vacuum fluctuation </a:t>
            </a:r>
            <a:r>
              <a:rPr lang="en-US" dirty="0" smtClean="0"/>
              <a:t>field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476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 smtClean="0"/>
              <a:t>Radius of nucleus, how to find (R = R</a:t>
            </a:r>
            <a:r>
              <a:rPr lang="en-US" baseline="-25000" dirty="0" smtClean="0"/>
              <a:t>0</a:t>
            </a:r>
            <a:r>
              <a:rPr lang="en-US" dirty="0" smtClean="0"/>
              <a:t> A</a:t>
            </a:r>
            <a:r>
              <a:rPr lang="en-US" baseline="30000" dirty="0" smtClean="0"/>
              <a:t>1/3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Binding </a:t>
            </a:r>
            <a:r>
              <a:rPr lang="en-US" dirty="0" smtClean="0"/>
              <a:t>E of nucleons in a </a:t>
            </a:r>
            <a:r>
              <a:rPr lang="en-US" dirty="0" smtClean="0"/>
              <a:t>nucleus (2 approximate </a:t>
            </a:r>
            <a:r>
              <a:rPr lang="en-US" dirty="0" err="1" smtClean="0"/>
              <a:t>eqns</a:t>
            </a:r>
            <a:r>
              <a:rPr lang="en-US" dirty="0" smtClean="0"/>
              <a:t>, not semi-empirical </a:t>
            </a:r>
            <a:r>
              <a:rPr lang="en-US" dirty="0" err="1" smtClean="0"/>
              <a:t>eqn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Radiation </a:t>
            </a:r>
            <a:r>
              <a:rPr lang="en-US" dirty="0" smtClean="0"/>
              <a:t>types: alpha, beta, gamma</a:t>
            </a:r>
          </a:p>
          <a:p>
            <a:r>
              <a:rPr lang="en-US" dirty="0"/>
              <a:t>Exponential decay law, differences between TAU (</a:t>
            </a:r>
            <a:r>
              <a:rPr lang="en-US" dirty="0" err="1"/>
              <a:t>τ</a:t>
            </a:r>
            <a:r>
              <a:rPr lang="en-US" dirty="0"/>
              <a:t>, mean life) and T1/2 (t</a:t>
            </a:r>
            <a:r>
              <a:rPr lang="en-US" baseline="-25000" dirty="0"/>
              <a:t>½</a:t>
            </a:r>
            <a:r>
              <a:rPr lang="en-US" dirty="0"/>
              <a:t>, half life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Equations </a:t>
            </a:r>
            <a:r>
              <a:rPr lang="en-US" dirty="0" smtClean="0"/>
              <a:t>for the Q value or E of decay of beta decay, for e+ and e- emission</a:t>
            </a:r>
          </a:p>
          <a:p>
            <a:r>
              <a:rPr lang="en-US" dirty="0" smtClean="0"/>
              <a:t>Full description of alpha decay as a QM tunneling </a:t>
            </a:r>
            <a:endParaRPr lang="en-US" dirty="0" smtClean="0"/>
          </a:p>
          <a:p>
            <a:r>
              <a:rPr lang="en-US" dirty="0" smtClean="0"/>
              <a:t>2 c</a:t>
            </a:r>
            <a:r>
              <a:rPr lang="en-US" dirty="0" smtClean="0"/>
              <a:t>onservation </a:t>
            </a:r>
            <a:r>
              <a:rPr lang="en-US" dirty="0" smtClean="0"/>
              <a:t>laws in nuclear reactions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007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/>
          </a:bodyPr>
          <a:lstStyle/>
          <a:p>
            <a:r>
              <a:rPr lang="en-US" dirty="0" smtClean="0"/>
              <a:t>Cross section – how to calculate and what it implies (probability for interaction to occur)</a:t>
            </a:r>
          </a:p>
          <a:p>
            <a:r>
              <a:rPr lang="en-US" dirty="0" smtClean="0"/>
              <a:t>Fission: how it happens, why you need E input to make it happen</a:t>
            </a:r>
          </a:p>
          <a:p>
            <a:r>
              <a:rPr lang="en-US" dirty="0" smtClean="0"/>
              <a:t>Nuclear reactor components (k factor, moderator, critical mass, control rods)</a:t>
            </a:r>
          </a:p>
          <a:p>
            <a:r>
              <a:rPr lang="en-US" dirty="0" smtClean="0"/>
              <a:t>Fusion: how it happens, why you need E input to make it happen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848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Why the field is called high energy physics</a:t>
            </a:r>
          </a:p>
          <a:p>
            <a:r>
              <a:rPr lang="en-US" dirty="0" smtClean="0"/>
              <a:t>How to use the uncertainty principle to determine the mass of a hypothetical particle that is the carrier of the strong force</a:t>
            </a:r>
          </a:p>
          <a:p>
            <a:r>
              <a:rPr lang="en-US" dirty="0" smtClean="0"/>
              <a:t>Leptons</a:t>
            </a:r>
            <a:r>
              <a:rPr lang="en-US" dirty="0" smtClean="0"/>
              <a:t>, hadrons, fermions, </a:t>
            </a:r>
            <a:r>
              <a:rPr lang="en-US" dirty="0" smtClean="0"/>
              <a:t>bosons: what these are</a:t>
            </a:r>
            <a:endParaRPr lang="en-US" dirty="0" smtClean="0"/>
          </a:p>
          <a:p>
            <a:r>
              <a:rPr lang="en-US" dirty="0" smtClean="0"/>
              <a:t>Standard model: types of elementary particles, families, </a:t>
            </a:r>
            <a:r>
              <a:rPr lang="en-US" dirty="0" smtClean="0"/>
              <a:t>antiparticles</a:t>
            </a:r>
          </a:p>
          <a:p>
            <a:r>
              <a:rPr lang="en-US" dirty="0" smtClean="0"/>
              <a:t>3 forces (EM, strong, weak), what particles they act on</a:t>
            </a:r>
            <a:endParaRPr lang="en-US" dirty="0" smtClean="0"/>
          </a:p>
          <a:p>
            <a:r>
              <a:rPr lang="en-US" dirty="0" smtClean="0"/>
              <a:t>Force </a:t>
            </a:r>
            <a:r>
              <a:rPr lang="en-US" dirty="0" smtClean="0"/>
              <a:t>carriers </a:t>
            </a:r>
            <a:r>
              <a:rPr lang="en-US" dirty="0" smtClean="0"/>
              <a:t>(how particles really interact via the exchange of particles that “carry” the force) and </a:t>
            </a:r>
            <a:r>
              <a:rPr lang="en-US" dirty="0" smtClean="0"/>
              <a:t>virtual particles</a:t>
            </a:r>
          </a:p>
          <a:p>
            <a:r>
              <a:rPr lang="en-US" dirty="0" smtClean="0"/>
              <a:t>Weak </a:t>
            </a:r>
            <a:r>
              <a:rPr lang="en-US" dirty="0" smtClean="0"/>
              <a:t>force, </a:t>
            </a:r>
            <a:r>
              <a:rPr lang="en-US" dirty="0" smtClean="0"/>
              <a:t>only force to allow generational mixing, only interaction type that allows S </a:t>
            </a:r>
            <a:r>
              <a:rPr lang="en-US" dirty="0" smtClean="0"/>
              <a:t>violation</a:t>
            </a:r>
          </a:p>
          <a:p>
            <a:r>
              <a:rPr lang="en-US" dirty="0"/>
              <a:t>Conserved quantities in particle interactions, including </a:t>
            </a:r>
            <a:r>
              <a:rPr lang="en-US" dirty="0" smtClean="0"/>
              <a:t>color</a:t>
            </a:r>
            <a:r>
              <a:rPr lang="en-US" dirty="0"/>
              <a:t> </a:t>
            </a:r>
            <a:r>
              <a:rPr lang="en-US" dirty="0" smtClean="0"/>
              <a:t>(ONLY focused on energy, mass, momentum, charge, lepton number, baryon number, strangeness, color)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3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Sources of neutrinos, ordered by E of the source</a:t>
            </a:r>
          </a:p>
          <a:p>
            <a:r>
              <a:rPr lang="en-US" dirty="0" smtClean="0"/>
              <a:t>4 categories of Weak interactions (NC, CC: CCQE, CC pion, CC DIS)</a:t>
            </a:r>
          </a:p>
          <a:p>
            <a:r>
              <a:rPr lang="en-US" dirty="0" smtClean="0"/>
              <a:t>What is Cerenkov and Scintillation light, how to calculate if a particle will produce Cerenkov light in your detector</a:t>
            </a:r>
          </a:p>
          <a:p>
            <a:r>
              <a:rPr lang="en-US" dirty="0" smtClean="0"/>
              <a:t>How do we understand the phenomenon of neutrino oscillation proceeds?  </a:t>
            </a:r>
          </a:p>
          <a:p>
            <a:pPr lvl="1"/>
            <a:r>
              <a:rPr lang="en-US" dirty="0" smtClean="0"/>
              <a:t>flavor neutrinos of standard model: electron neutrino, </a:t>
            </a:r>
            <a:r>
              <a:rPr lang="en-US" dirty="0" err="1" smtClean="0"/>
              <a:t>muon</a:t>
            </a:r>
            <a:r>
              <a:rPr lang="en-US" dirty="0" smtClean="0"/>
              <a:t> neutrino, tau neutrino, are all actually representations of a superposition of 3 other neutrino waves that carry different values of mass.  Viewing the superposition of the 3 mass waves at any point in space determines if you see or don’t see oscillations, or neutrinos changing flavor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41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9, 11,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 done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3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72"/>
            <a:ext cx="8229600" cy="606701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Attraction of ions in molecules, dissociation energy, energy of repulsion</a:t>
            </a:r>
          </a:p>
          <a:p>
            <a:r>
              <a:rPr lang="en-US" dirty="0" smtClean="0"/>
              <a:t>Electronic</a:t>
            </a:r>
            <a:r>
              <a:rPr lang="en-US" dirty="0" smtClean="0"/>
              <a:t>, vibrational, and rotational state transitions, moment of inertia, </a:t>
            </a:r>
            <a:r>
              <a:rPr lang="en-US" dirty="0" smtClean="0"/>
              <a:t>frequencies</a:t>
            </a:r>
          </a:p>
          <a:p>
            <a:r>
              <a:rPr lang="en-US" dirty="0" smtClean="0"/>
              <a:t>E </a:t>
            </a:r>
            <a:r>
              <a:rPr lang="en-US" dirty="0" smtClean="0"/>
              <a:t>needed to remove a n from various </a:t>
            </a:r>
            <a:r>
              <a:rPr lang="en-US" dirty="0" smtClean="0"/>
              <a:t>atoms, using 2 different BE approximations</a:t>
            </a:r>
          </a:p>
          <a:p>
            <a:r>
              <a:rPr lang="en-US" dirty="0" smtClean="0"/>
              <a:t>C dating and half life</a:t>
            </a:r>
            <a:endParaRPr lang="en-US" dirty="0" smtClean="0"/>
          </a:p>
          <a:p>
            <a:r>
              <a:rPr lang="en-US" dirty="0" smtClean="0"/>
              <a:t>Calculate rates of particle production from the interaction of a beam of particles with a target</a:t>
            </a:r>
          </a:p>
          <a:p>
            <a:r>
              <a:rPr lang="en-US" dirty="0" smtClean="0"/>
              <a:t>Decay equations for 3 types of beta </a:t>
            </a:r>
            <a:r>
              <a:rPr lang="en-US" dirty="0" smtClean="0"/>
              <a:t>decay</a:t>
            </a:r>
          </a:p>
          <a:p>
            <a:r>
              <a:rPr lang="en-US" dirty="0" smtClean="0"/>
              <a:t>List of interactions, what force allows the interaction</a:t>
            </a:r>
          </a:p>
          <a:p>
            <a:r>
              <a:rPr lang="en-US" dirty="0" smtClean="0"/>
              <a:t>List of interactions, based on conservation laws can they happen</a:t>
            </a:r>
            <a:endParaRPr lang="en-US" dirty="0"/>
          </a:p>
          <a:p>
            <a:r>
              <a:rPr lang="en-US" sz="2600" b="1" dirty="0" smtClean="0"/>
              <a:t>*** NOTE: many examples covering this material have already been done in chapters 1,2 (for example), using relativistic motion of particle</a:t>
            </a:r>
            <a:r>
              <a:rPr lang="en-US" sz="2600" b="1" dirty="0" smtClean="0"/>
              <a:t>s, particle decays, half life, and mean life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86849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9, 11,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Suggested problems from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3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840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Chapters 9, 11,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Chapters 9, 11, 12</vt:lpstr>
      <vt:lpstr>PowerPoint Presentation</vt:lpstr>
      <vt:lpstr>Chapters 9, 11, 12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1 and 2</dc:title>
  <dc:creator>Office 2004 Test Drive User</dc:creator>
  <cp:lastModifiedBy>Office 2004 Test Drive User</cp:lastModifiedBy>
  <cp:revision>91</cp:revision>
  <cp:lastPrinted>2012-04-25T13:55:21Z</cp:lastPrinted>
  <dcterms:created xsi:type="dcterms:W3CDTF">2012-01-21T19:35:59Z</dcterms:created>
  <dcterms:modified xsi:type="dcterms:W3CDTF">2013-04-20T18:50:26Z</dcterms:modified>
</cp:coreProperties>
</file>