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1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6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0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9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7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1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1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8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164E-7B5A-4048-88D2-DB8ADB98B4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6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8024" y="854290"/>
            <a:ext cx="3125756" cy="46168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3339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53339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53339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53339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53339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34473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4473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4473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4473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34473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5607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15607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15607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915607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15607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596741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6741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596741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96741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596741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8571" y="14120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98571" y="2170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898571" y="28678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898571" y="36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98571" y="44414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3653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3653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33653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633653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33653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58388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358388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358388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6358388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6358388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083968" y="14061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7083968" y="21649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3968" y="286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083968" y="362066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7083968" y="44355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6" name="Right Arrow 45"/>
          <p:cNvSpPr/>
          <p:nvPr/>
        </p:nvSpPr>
        <p:spPr>
          <a:xfrm>
            <a:off x="5029200" y="5775649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408435" y="5573781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48" name="Right Arrow 47"/>
          <p:cNvSpPr/>
          <p:nvPr/>
        </p:nvSpPr>
        <p:spPr>
          <a:xfrm>
            <a:off x="4684990" y="1091790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064225" y="889922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50" name="TextBox 49"/>
          <p:cNvSpPr txBox="1"/>
          <p:nvPr/>
        </p:nvSpPr>
        <p:spPr>
          <a:xfrm>
            <a:off x="5148069" y="111175"/>
            <a:ext cx="1662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Insulator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856783" y="1996236"/>
                <a:ext cx="1566904" cy="621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783" y="1996236"/>
                <a:ext cx="1566904" cy="6213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083968" y="2180360"/>
            <a:ext cx="3017520" cy="3013960"/>
          </a:xfrm>
          <a:prstGeom prst="ellipse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9021820" y="2572413"/>
            <a:ext cx="43473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8" name="Straight Arrow Connector 257"/>
          <p:cNvCxnSpPr/>
          <p:nvPr/>
        </p:nvCxnSpPr>
        <p:spPr>
          <a:xfrm flipV="1">
            <a:off x="8618345" y="2805571"/>
            <a:ext cx="1227404" cy="881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998604" y="3272072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0768956" y="4045393"/>
            <a:ext cx="79332" cy="83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39718" y="39342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7421371" y="4088313"/>
            <a:ext cx="326571" cy="315735"/>
          </a:xfrm>
          <a:prstGeom prst="cube">
            <a:avLst>
              <a:gd name="adj" fmla="val 3408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30366" y="4019327"/>
            <a:ext cx="391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Script MT Bold" panose="03040602040607080904" pitchFamily="66" charset="0"/>
              </a:rPr>
              <a:t>r</a:t>
            </a:r>
            <a:endParaRPr lang="en-US" sz="4400" b="1" dirty="0"/>
          </a:p>
        </p:txBody>
      </p:sp>
      <p:cxnSp>
        <p:nvCxnSpPr>
          <p:cNvPr id="8" name="Straight Arrow Connector 7"/>
          <p:cNvCxnSpPr>
            <a:endCxn id="5" idx="4"/>
          </p:cNvCxnSpPr>
          <p:nvPr/>
        </p:nvCxnSpPr>
        <p:spPr>
          <a:xfrm flipH="1">
            <a:off x="7640327" y="4088313"/>
            <a:ext cx="3125439" cy="2116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595390" y="3723840"/>
            <a:ext cx="2217922" cy="3644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7118" y="802433"/>
            <a:ext cx="5682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average field over a sphere of radius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/>
              <a:t> due to a charge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 smtClean="0"/>
              <a:t> placed at a point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dirty="0" smtClean="0"/>
              <a:t> distance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/>
              <a:t> from the center of the sphere?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800742" y="378783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2" idx="0"/>
          </p:cNvCxnSpPr>
          <p:nvPr/>
        </p:nvCxnSpPr>
        <p:spPr>
          <a:xfrm flipH="1" flipV="1">
            <a:off x="8592728" y="2180360"/>
            <a:ext cx="2160004" cy="18823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" idx="1"/>
          </p:cNvCxnSpPr>
          <p:nvPr/>
        </p:nvCxnSpPr>
        <p:spPr>
          <a:xfrm flipH="1" flipV="1">
            <a:off x="7525874" y="2621744"/>
            <a:ext cx="3226858" cy="14409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2" idx="2"/>
          </p:cNvCxnSpPr>
          <p:nvPr/>
        </p:nvCxnSpPr>
        <p:spPr>
          <a:xfrm flipH="1" flipV="1">
            <a:off x="7083968" y="3687340"/>
            <a:ext cx="3668764" cy="390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" idx="3"/>
          </p:cNvCxnSpPr>
          <p:nvPr/>
        </p:nvCxnSpPr>
        <p:spPr>
          <a:xfrm flipH="1">
            <a:off x="7525874" y="4092045"/>
            <a:ext cx="3234738" cy="6608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" idx="4"/>
          </p:cNvCxnSpPr>
          <p:nvPr/>
        </p:nvCxnSpPr>
        <p:spPr>
          <a:xfrm flipH="1">
            <a:off x="8592728" y="4077387"/>
            <a:ext cx="2207551" cy="11169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" idx="7"/>
          </p:cNvCxnSpPr>
          <p:nvPr/>
        </p:nvCxnSpPr>
        <p:spPr>
          <a:xfrm flipH="1" flipV="1">
            <a:off x="9659582" y="2621744"/>
            <a:ext cx="1122389" cy="14665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3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083968" y="2180360"/>
            <a:ext cx="3017520" cy="3013960"/>
          </a:xfrm>
          <a:prstGeom prst="ellipse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9021820" y="2572413"/>
            <a:ext cx="43473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8" name="Straight Arrow Connector 257"/>
          <p:cNvCxnSpPr/>
          <p:nvPr/>
        </p:nvCxnSpPr>
        <p:spPr>
          <a:xfrm flipV="1">
            <a:off x="8618345" y="2805571"/>
            <a:ext cx="1227404" cy="881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60547" y="3551824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7421371" y="4088313"/>
            <a:ext cx="326571" cy="315735"/>
          </a:xfrm>
          <a:prstGeom prst="cube">
            <a:avLst>
              <a:gd name="adj" fmla="val 3408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53563" y="3967298"/>
            <a:ext cx="391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Script MT Bold" panose="03040602040607080904" pitchFamily="66" charset="0"/>
              </a:rPr>
              <a:t>r</a:t>
            </a:r>
            <a:endParaRPr lang="en-US" sz="4400" b="1" dirty="0"/>
          </a:p>
        </p:txBody>
      </p:sp>
      <p:cxnSp>
        <p:nvCxnSpPr>
          <p:cNvPr id="8" name="Straight Arrow Connector 7"/>
          <p:cNvCxnSpPr>
            <a:stCxn id="5" idx="4"/>
          </p:cNvCxnSpPr>
          <p:nvPr/>
        </p:nvCxnSpPr>
        <p:spPr>
          <a:xfrm flipV="1">
            <a:off x="7640327" y="4085997"/>
            <a:ext cx="3168295" cy="2139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4"/>
          </p:cNvCxnSpPr>
          <p:nvPr/>
        </p:nvCxnSpPr>
        <p:spPr>
          <a:xfrm flipH="1">
            <a:off x="7640327" y="3723840"/>
            <a:ext cx="955063" cy="5761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7118" y="802433"/>
            <a:ext cx="5682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electric field at the same point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/>
              <a:t> if the charge -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2400" dirty="0" smtClean="0">
                <a:cs typeface="Times New Roman" panose="02020603050405020304" pitchFamily="18" charset="0"/>
              </a:rPr>
              <a:t>were distributed uniformly over the</a:t>
            </a:r>
            <a:r>
              <a:rPr lang="en-US" sz="2400" dirty="0" smtClean="0"/>
              <a:t> sphere of radius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/>
              <a:t>? 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10768956" y="4045393"/>
            <a:ext cx="79332" cy="83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800742" y="378783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98604" y="3272072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595390" y="3723840"/>
            <a:ext cx="2217922" cy="3644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Rectangle 258"/>
          <p:cNvSpPr/>
          <p:nvPr/>
        </p:nvSpPr>
        <p:spPr>
          <a:xfrm>
            <a:off x="731138" y="733340"/>
            <a:ext cx="10698862" cy="52318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148069" y="111175"/>
            <a:ext cx="1662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Insulator</a:t>
            </a: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7083968" y="2180360"/>
            <a:ext cx="3017520" cy="3013960"/>
          </a:xfrm>
          <a:prstGeom prst="ellipse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9021820" y="2572413"/>
            <a:ext cx="43473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8" name="Straight Arrow Connector 257"/>
          <p:cNvCxnSpPr/>
          <p:nvPr/>
        </p:nvCxnSpPr>
        <p:spPr>
          <a:xfrm flipV="1">
            <a:off x="8618345" y="2805571"/>
            <a:ext cx="1227404" cy="881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224398" y="3687340"/>
            <a:ext cx="2393947" cy="305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65931" y="5560828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28112" y="3246455"/>
            <a:ext cx="767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E</a:t>
            </a:r>
            <a:r>
              <a:rPr lang="en-US" sz="3200" b="1" baseline="-25000" dirty="0" err="1" smtClean="0"/>
              <a:t>out</a:t>
            </a:r>
            <a:endParaRPr lang="en-US" sz="3200" b="1" dirty="0"/>
          </a:p>
        </p:txBody>
      </p:sp>
      <p:sp>
        <p:nvSpPr>
          <p:cNvPr id="263" name="TextBox 262"/>
          <p:cNvSpPr txBox="1"/>
          <p:nvPr/>
        </p:nvSpPr>
        <p:spPr>
          <a:xfrm>
            <a:off x="7803807" y="2738335"/>
            <a:ext cx="59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E</a:t>
            </a:r>
            <a:r>
              <a:rPr lang="en-US" sz="3200" b="1" baseline="-25000" dirty="0" err="1" smtClean="0"/>
              <a:t>in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06742" y="1088003"/>
            <a:ext cx="3317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macroscopic or average field: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024510" y="1146737"/>
                <a:ext cx="3821239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𝑎𝑣𝑒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𝑜𝑢𝑡𝑠𝑖𝑑𝑒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𝑎𝑣𝑒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𝑡𝑠𝑖𝑑𝑒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510" y="1146737"/>
                <a:ext cx="3821239" cy="310598"/>
              </a:xfrm>
              <a:prstGeom prst="rect">
                <a:avLst/>
              </a:prstGeom>
              <a:blipFill rotWithShape="0">
                <a:blip r:embed="rId2"/>
                <a:stretch>
                  <a:fillRect l="-2073" t="-29412" r="-6699" b="-47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5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4114" y="1334278"/>
            <a:ext cx="3317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macroscopic or average field: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11882" y="1393012"/>
                <a:ext cx="3821239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𝑎𝑣𝑒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𝑜𝑢𝑡𝑠𝑖𝑑𝑒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𝑎𝑣𝑒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𝑠𝑖𝑑𝑒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882" y="1393012"/>
                <a:ext cx="3821239" cy="310598"/>
              </a:xfrm>
              <a:prstGeom prst="rect">
                <a:avLst/>
              </a:prstGeom>
              <a:blipFill rotWithShape="0">
                <a:blip r:embed="rId3"/>
                <a:stretch>
                  <a:fillRect l="-2233" t="-32000" r="-4625" b="-4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6587412" y="1828800"/>
            <a:ext cx="0" cy="1222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7111" y="3051110"/>
            <a:ext cx="2836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the field produced by all the charges outside the sphere at the center of the sphere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35894" y="4367131"/>
            <a:ext cx="3564294" cy="12318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123389" y="4367131"/>
                <a:ext cx="3050228" cy="9927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</m:sub>
                        <m:sup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en-US" sz="4400" b="1" dirty="0">
                                      <a:latin typeface="Script MT Bold" panose="03040602040607080904" pitchFamily="66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4400" b="1" dirty="0"/>
                                    <m:t> 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4400" b="1" dirty="0">
                                      <a:latin typeface="Script MT Bold" panose="03040602040607080904" pitchFamily="66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4400" b="1" dirty="0"/>
                                    <m:t> 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7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389" y="4367131"/>
                <a:ext cx="3050228" cy="9927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518762"/>
              </p:ext>
            </p:extLst>
          </p:nvPr>
        </p:nvGraphicFramePr>
        <p:xfrm>
          <a:off x="380393" y="2828018"/>
          <a:ext cx="4117845" cy="2315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5" imgW="10965960" imgH="6166080" progId="">
                  <p:embed/>
                </p:oleObj>
              </mc:Choice>
              <mc:Fallback>
                <p:oleObj r:id="rId5" imgW="10965960" imgH="61660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393" y="2828018"/>
                        <a:ext cx="4117845" cy="2315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8335347" y="1828800"/>
            <a:ext cx="697774" cy="414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8887392" y="2135587"/>
                <a:ext cx="1062150" cy="6372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392" y="2135587"/>
                <a:ext cx="1062150" cy="63729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9995313" y="2639113"/>
            <a:ext cx="506274" cy="461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619862" y="3075782"/>
            <a:ext cx="2127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the electric field inside a uniformly polarized sphere!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0683552" y="4117968"/>
            <a:ext cx="83975" cy="594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834465" y="4681597"/>
            <a:ext cx="2211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if P does not vary much inside blue region…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8088703" y="5711995"/>
                <a:ext cx="3813219" cy="99168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𝑎𝑣𝑒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𝑠𝑖𝑑𝑒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sub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en-US" sz="4000" b="1" dirty="0">
                                      <a:latin typeface="Script MT Bold" panose="03040602040607080904" pitchFamily="66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4000" b="1" dirty="0"/>
                                    <m:t> 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4000" b="1" dirty="0">
                                      <a:latin typeface="Script MT Bold" panose="03040602040607080904" pitchFamily="66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4000" b="1" dirty="0"/>
                                    <m:t>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703" y="5711995"/>
                <a:ext cx="3813219" cy="9916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20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95322" y="3267770"/>
            <a:ext cx="3564294" cy="12318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54773" y="2728311"/>
            <a:ext cx="3006380" cy="2224040"/>
          </a:xfrm>
          <a:custGeom>
            <a:avLst/>
            <a:gdLst>
              <a:gd name="connsiteX0" fmla="*/ 686948 w 3006380"/>
              <a:gd name="connsiteY0" fmla="*/ 472088 h 2224040"/>
              <a:gd name="connsiteX1" fmla="*/ 208483 w 3006380"/>
              <a:gd name="connsiteY1" fmla="*/ 1258897 h 2224040"/>
              <a:gd name="connsiteX2" fmla="*/ 59627 w 3006380"/>
              <a:gd name="connsiteY2" fmla="*/ 2098870 h 2224040"/>
              <a:gd name="connsiteX3" fmla="*/ 1176046 w 3006380"/>
              <a:gd name="connsiteY3" fmla="*/ 2205195 h 2224040"/>
              <a:gd name="connsiteX4" fmla="*/ 2483850 w 3006380"/>
              <a:gd name="connsiteY4" fmla="*/ 1950014 h 2224040"/>
              <a:gd name="connsiteX5" fmla="*/ 3004846 w 3006380"/>
              <a:gd name="connsiteY5" fmla="*/ 1173837 h 2224040"/>
              <a:gd name="connsiteX6" fmla="*/ 2345627 w 3006380"/>
              <a:gd name="connsiteY6" fmla="*/ 950553 h 2224040"/>
              <a:gd name="connsiteX7" fmla="*/ 2303097 w 3006380"/>
              <a:gd name="connsiteY7" fmla="*/ 46786 h 2224040"/>
              <a:gd name="connsiteX8" fmla="*/ 1473757 w 3006380"/>
              <a:gd name="connsiteY8" fmla="*/ 163744 h 2224040"/>
              <a:gd name="connsiteX9" fmla="*/ 686948 w 3006380"/>
              <a:gd name="connsiteY9" fmla="*/ 472088 h 222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6380" h="2224040">
                <a:moveTo>
                  <a:pt x="686948" y="472088"/>
                </a:moveTo>
                <a:cubicBezTo>
                  <a:pt x="476069" y="654613"/>
                  <a:pt x="313036" y="987767"/>
                  <a:pt x="208483" y="1258897"/>
                </a:cubicBezTo>
                <a:cubicBezTo>
                  <a:pt x="103930" y="1530027"/>
                  <a:pt x="-101633" y="1941154"/>
                  <a:pt x="59627" y="2098870"/>
                </a:cubicBezTo>
                <a:cubicBezTo>
                  <a:pt x="220887" y="2256586"/>
                  <a:pt x="772009" y="2230004"/>
                  <a:pt x="1176046" y="2205195"/>
                </a:cubicBezTo>
                <a:cubicBezTo>
                  <a:pt x="1580083" y="2180386"/>
                  <a:pt x="2179050" y="2121907"/>
                  <a:pt x="2483850" y="1950014"/>
                </a:cubicBezTo>
                <a:cubicBezTo>
                  <a:pt x="2788650" y="1778121"/>
                  <a:pt x="3027883" y="1340414"/>
                  <a:pt x="3004846" y="1173837"/>
                </a:cubicBezTo>
                <a:cubicBezTo>
                  <a:pt x="2981809" y="1007260"/>
                  <a:pt x="2462585" y="1138395"/>
                  <a:pt x="2345627" y="950553"/>
                </a:cubicBezTo>
                <a:cubicBezTo>
                  <a:pt x="2228669" y="762711"/>
                  <a:pt x="2448409" y="177921"/>
                  <a:pt x="2303097" y="46786"/>
                </a:cubicBezTo>
                <a:cubicBezTo>
                  <a:pt x="2157785" y="-84349"/>
                  <a:pt x="1743115" y="94632"/>
                  <a:pt x="1473757" y="163744"/>
                </a:cubicBezTo>
                <a:cubicBezTo>
                  <a:pt x="1204399" y="232856"/>
                  <a:pt x="897827" y="289563"/>
                  <a:pt x="686948" y="47208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92322" y="544773"/>
                <a:ext cx="1322478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322" y="544773"/>
                <a:ext cx="1322478" cy="552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14800" y="635439"/>
            <a:ext cx="418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Dipole moment per unit volume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45758" y="3840331"/>
            <a:ext cx="0" cy="433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45758" y="2573079"/>
            <a:ext cx="3455582" cy="1484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80074" y="2519918"/>
            <a:ext cx="85060" cy="850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08474" y="272831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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95469" y="2203009"/>
                <a:ext cx="2412648" cy="8039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469" y="2203009"/>
                <a:ext cx="2412648" cy="8039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82817" y="3267770"/>
                <a:ext cx="3262047" cy="11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817" y="3267770"/>
                <a:ext cx="3262047" cy="11451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49217" y="4499578"/>
                <a:ext cx="6247928" cy="11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𝛻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217" y="4499578"/>
                <a:ext cx="6247928" cy="11451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577131" y="3872643"/>
                <a:ext cx="3686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131" y="3872643"/>
                <a:ext cx="36862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22951" r="-30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5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8024" y="854290"/>
            <a:ext cx="3125756" cy="46168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3339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53339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53339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53339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53339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34473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4473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4473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4473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34473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5607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15607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15607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915607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15607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596741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6741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596741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96741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596741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8571" y="14120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98571" y="2170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898571" y="28678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898571" y="36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98571" y="44414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3653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3653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33653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633653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33653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58388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358388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358388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6358388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6358388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083968" y="14061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7083968" y="21649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3968" y="286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083968" y="362066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7083968" y="44355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6" name="Right Arrow 45"/>
          <p:cNvSpPr/>
          <p:nvPr/>
        </p:nvSpPr>
        <p:spPr>
          <a:xfrm>
            <a:off x="5029200" y="5775649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408435" y="5573781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48" name="Right Arrow 47"/>
          <p:cNvSpPr/>
          <p:nvPr/>
        </p:nvSpPr>
        <p:spPr>
          <a:xfrm>
            <a:off x="4684990" y="1091790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064225" y="889922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50" name="TextBox 49"/>
          <p:cNvSpPr txBox="1"/>
          <p:nvPr/>
        </p:nvSpPr>
        <p:spPr>
          <a:xfrm>
            <a:off x="5148069" y="111175"/>
            <a:ext cx="1662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Insulator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856783" y="1996236"/>
                <a:ext cx="1566904" cy="621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783" y="1996236"/>
                <a:ext cx="1566904" cy="6213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4544008" y="1147396"/>
            <a:ext cx="374647" cy="4318220"/>
          </a:xfrm>
          <a:custGeom>
            <a:avLst/>
            <a:gdLst>
              <a:gd name="connsiteX0" fmla="*/ 18661 w 374647"/>
              <a:gd name="connsiteY0" fmla="*/ 168220 h 4318220"/>
              <a:gd name="connsiteX1" fmla="*/ 0 w 374647"/>
              <a:gd name="connsiteY1" fmla="*/ 1735763 h 4318220"/>
              <a:gd name="connsiteX2" fmla="*/ 18661 w 374647"/>
              <a:gd name="connsiteY2" fmla="*/ 3405943 h 4318220"/>
              <a:gd name="connsiteX3" fmla="*/ 83976 w 374647"/>
              <a:gd name="connsiteY3" fmla="*/ 4236367 h 4318220"/>
              <a:gd name="connsiteX4" fmla="*/ 298580 w 374647"/>
              <a:gd name="connsiteY4" fmla="*/ 4208375 h 4318220"/>
              <a:gd name="connsiteX5" fmla="*/ 354563 w 374647"/>
              <a:gd name="connsiteY5" fmla="*/ 3536571 h 4318220"/>
              <a:gd name="connsiteX6" fmla="*/ 373225 w 374647"/>
              <a:gd name="connsiteY6" fmla="*/ 1903714 h 4318220"/>
              <a:gd name="connsiteX7" fmla="*/ 363894 w 374647"/>
              <a:gd name="connsiteY7" fmla="*/ 373494 h 4318220"/>
              <a:gd name="connsiteX8" fmla="*/ 289249 w 374647"/>
              <a:gd name="connsiteY8" fmla="*/ 46922 h 4318220"/>
              <a:gd name="connsiteX9" fmla="*/ 93306 w 374647"/>
              <a:gd name="connsiteY9" fmla="*/ 28261 h 4318220"/>
              <a:gd name="connsiteX10" fmla="*/ 18661 w 374647"/>
              <a:gd name="connsiteY10" fmla="*/ 168220 h 431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647" h="4318220">
                <a:moveTo>
                  <a:pt x="18661" y="168220"/>
                </a:moveTo>
                <a:cubicBezTo>
                  <a:pt x="3110" y="452803"/>
                  <a:pt x="0" y="1196143"/>
                  <a:pt x="0" y="1735763"/>
                </a:cubicBezTo>
                <a:cubicBezTo>
                  <a:pt x="0" y="2275383"/>
                  <a:pt x="4665" y="2989176"/>
                  <a:pt x="18661" y="3405943"/>
                </a:cubicBezTo>
                <a:cubicBezTo>
                  <a:pt x="32657" y="3822710"/>
                  <a:pt x="37323" y="4102628"/>
                  <a:pt x="83976" y="4236367"/>
                </a:cubicBezTo>
                <a:cubicBezTo>
                  <a:pt x="130629" y="4370106"/>
                  <a:pt x="253482" y="4325008"/>
                  <a:pt x="298580" y="4208375"/>
                </a:cubicBezTo>
                <a:cubicBezTo>
                  <a:pt x="343678" y="4091742"/>
                  <a:pt x="342122" y="3920681"/>
                  <a:pt x="354563" y="3536571"/>
                </a:cubicBezTo>
                <a:cubicBezTo>
                  <a:pt x="367004" y="3152461"/>
                  <a:pt x="371670" y="2430894"/>
                  <a:pt x="373225" y="1903714"/>
                </a:cubicBezTo>
                <a:cubicBezTo>
                  <a:pt x="374780" y="1376535"/>
                  <a:pt x="377890" y="682959"/>
                  <a:pt x="363894" y="373494"/>
                </a:cubicBezTo>
                <a:cubicBezTo>
                  <a:pt x="349898" y="64029"/>
                  <a:pt x="334347" y="104461"/>
                  <a:pt x="289249" y="46922"/>
                </a:cubicBezTo>
                <a:cubicBezTo>
                  <a:pt x="244151" y="-10617"/>
                  <a:pt x="135294" y="4934"/>
                  <a:pt x="93306" y="28261"/>
                </a:cubicBezTo>
                <a:cubicBezTo>
                  <a:pt x="51318" y="51588"/>
                  <a:pt x="34212" y="-116363"/>
                  <a:pt x="18661" y="168220"/>
                </a:cubicBezTo>
                <a:close/>
              </a:path>
            </a:pathLst>
          </a:cu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091569" y="1103307"/>
            <a:ext cx="374647" cy="4318220"/>
          </a:xfrm>
          <a:custGeom>
            <a:avLst/>
            <a:gdLst>
              <a:gd name="connsiteX0" fmla="*/ 18661 w 374647"/>
              <a:gd name="connsiteY0" fmla="*/ 168220 h 4318220"/>
              <a:gd name="connsiteX1" fmla="*/ 0 w 374647"/>
              <a:gd name="connsiteY1" fmla="*/ 1735763 h 4318220"/>
              <a:gd name="connsiteX2" fmla="*/ 18661 w 374647"/>
              <a:gd name="connsiteY2" fmla="*/ 3405943 h 4318220"/>
              <a:gd name="connsiteX3" fmla="*/ 83976 w 374647"/>
              <a:gd name="connsiteY3" fmla="*/ 4236367 h 4318220"/>
              <a:gd name="connsiteX4" fmla="*/ 298580 w 374647"/>
              <a:gd name="connsiteY4" fmla="*/ 4208375 h 4318220"/>
              <a:gd name="connsiteX5" fmla="*/ 354563 w 374647"/>
              <a:gd name="connsiteY5" fmla="*/ 3536571 h 4318220"/>
              <a:gd name="connsiteX6" fmla="*/ 373225 w 374647"/>
              <a:gd name="connsiteY6" fmla="*/ 1903714 h 4318220"/>
              <a:gd name="connsiteX7" fmla="*/ 363894 w 374647"/>
              <a:gd name="connsiteY7" fmla="*/ 373494 h 4318220"/>
              <a:gd name="connsiteX8" fmla="*/ 289249 w 374647"/>
              <a:gd name="connsiteY8" fmla="*/ 46922 h 4318220"/>
              <a:gd name="connsiteX9" fmla="*/ 93306 w 374647"/>
              <a:gd name="connsiteY9" fmla="*/ 28261 h 4318220"/>
              <a:gd name="connsiteX10" fmla="*/ 18661 w 374647"/>
              <a:gd name="connsiteY10" fmla="*/ 168220 h 431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647" h="4318220">
                <a:moveTo>
                  <a:pt x="18661" y="168220"/>
                </a:moveTo>
                <a:cubicBezTo>
                  <a:pt x="3110" y="452803"/>
                  <a:pt x="0" y="1196143"/>
                  <a:pt x="0" y="1735763"/>
                </a:cubicBezTo>
                <a:cubicBezTo>
                  <a:pt x="0" y="2275383"/>
                  <a:pt x="4665" y="2989176"/>
                  <a:pt x="18661" y="3405943"/>
                </a:cubicBezTo>
                <a:cubicBezTo>
                  <a:pt x="32657" y="3822710"/>
                  <a:pt x="37323" y="4102628"/>
                  <a:pt x="83976" y="4236367"/>
                </a:cubicBezTo>
                <a:cubicBezTo>
                  <a:pt x="130629" y="4370106"/>
                  <a:pt x="253482" y="4325008"/>
                  <a:pt x="298580" y="4208375"/>
                </a:cubicBezTo>
                <a:cubicBezTo>
                  <a:pt x="343678" y="4091742"/>
                  <a:pt x="342122" y="3920681"/>
                  <a:pt x="354563" y="3536571"/>
                </a:cubicBezTo>
                <a:cubicBezTo>
                  <a:pt x="367004" y="3152461"/>
                  <a:pt x="371670" y="2430894"/>
                  <a:pt x="373225" y="1903714"/>
                </a:cubicBezTo>
                <a:cubicBezTo>
                  <a:pt x="374780" y="1376535"/>
                  <a:pt x="377890" y="682959"/>
                  <a:pt x="363894" y="373494"/>
                </a:cubicBezTo>
                <a:cubicBezTo>
                  <a:pt x="349898" y="64029"/>
                  <a:pt x="334347" y="104461"/>
                  <a:pt x="289249" y="46922"/>
                </a:cubicBezTo>
                <a:cubicBezTo>
                  <a:pt x="244151" y="-10617"/>
                  <a:pt x="135294" y="4934"/>
                  <a:pt x="93306" y="28261"/>
                </a:cubicBezTo>
                <a:cubicBezTo>
                  <a:pt x="51318" y="51588"/>
                  <a:pt x="34212" y="-116363"/>
                  <a:pt x="18661" y="168220"/>
                </a:cubicBez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997498" y="1147396"/>
            <a:ext cx="2037077" cy="4318220"/>
          </a:xfrm>
          <a:custGeom>
            <a:avLst/>
            <a:gdLst>
              <a:gd name="connsiteX0" fmla="*/ 18661 w 374647"/>
              <a:gd name="connsiteY0" fmla="*/ 168220 h 4318220"/>
              <a:gd name="connsiteX1" fmla="*/ 0 w 374647"/>
              <a:gd name="connsiteY1" fmla="*/ 1735763 h 4318220"/>
              <a:gd name="connsiteX2" fmla="*/ 18661 w 374647"/>
              <a:gd name="connsiteY2" fmla="*/ 3405943 h 4318220"/>
              <a:gd name="connsiteX3" fmla="*/ 83976 w 374647"/>
              <a:gd name="connsiteY3" fmla="*/ 4236367 h 4318220"/>
              <a:gd name="connsiteX4" fmla="*/ 298580 w 374647"/>
              <a:gd name="connsiteY4" fmla="*/ 4208375 h 4318220"/>
              <a:gd name="connsiteX5" fmla="*/ 354563 w 374647"/>
              <a:gd name="connsiteY5" fmla="*/ 3536571 h 4318220"/>
              <a:gd name="connsiteX6" fmla="*/ 373225 w 374647"/>
              <a:gd name="connsiteY6" fmla="*/ 1903714 h 4318220"/>
              <a:gd name="connsiteX7" fmla="*/ 363894 w 374647"/>
              <a:gd name="connsiteY7" fmla="*/ 373494 h 4318220"/>
              <a:gd name="connsiteX8" fmla="*/ 289249 w 374647"/>
              <a:gd name="connsiteY8" fmla="*/ 46922 h 4318220"/>
              <a:gd name="connsiteX9" fmla="*/ 93306 w 374647"/>
              <a:gd name="connsiteY9" fmla="*/ 28261 h 4318220"/>
              <a:gd name="connsiteX10" fmla="*/ 18661 w 374647"/>
              <a:gd name="connsiteY10" fmla="*/ 168220 h 431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647" h="4318220">
                <a:moveTo>
                  <a:pt x="18661" y="168220"/>
                </a:moveTo>
                <a:cubicBezTo>
                  <a:pt x="3110" y="452803"/>
                  <a:pt x="0" y="1196143"/>
                  <a:pt x="0" y="1735763"/>
                </a:cubicBezTo>
                <a:cubicBezTo>
                  <a:pt x="0" y="2275383"/>
                  <a:pt x="4665" y="2989176"/>
                  <a:pt x="18661" y="3405943"/>
                </a:cubicBezTo>
                <a:cubicBezTo>
                  <a:pt x="32657" y="3822710"/>
                  <a:pt x="37323" y="4102628"/>
                  <a:pt x="83976" y="4236367"/>
                </a:cubicBezTo>
                <a:cubicBezTo>
                  <a:pt x="130629" y="4370106"/>
                  <a:pt x="253482" y="4325008"/>
                  <a:pt x="298580" y="4208375"/>
                </a:cubicBezTo>
                <a:cubicBezTo>
                  <a:pt x="343678" y="4091742"/>
                  <a:pt x="342122" y="3920681"/>
                  <a:pt x="354563" y="3536571"/>
                </a:cubicBezTo>
                <a:cubicBezTo>
                  <a:pt x="367004" y="3152461"/>
                  <a:pt x="371670" y="2430894"/>
                  <a:pt x="373225" y="1903714"/>
                </a:cubicBezTo>
                <a:cubicBezTo>
                  <a:pt x="374780" y="1376535"/>
                  <a:pt x="377890" y="682959"/>
                  <a:pt x="363894" y="373494"/>
                </a:cubicBezTo>
                <a:cubicBezTo>
                  <a:pt x="349898" y="64029"/>
                  <a:pt x="334347" y="104461"/>
                  <a:pt x="289249" y="46922"/>
                </a:cubicBezTo>
                <a:cubicBezTo>
                  <a:pt x="244151" y="-10617"/>
                  <a:pt x="135294" y="4934"/>
                  <a:pt x="93306" y="28261"/>
                </a:cubicBezTo>
                <a:cubicBezTo>
                  <a:pt x="51318" y="51588"/>
                  <a:pt x="34212" y="-116363"/>
                  <a:pt x="18661" y="168220"/>
                </a:cubicBezTo>
                <a:close/>
              </a:path>
            </a:pathLst>
          </a:custGeom>
          <a:solidFill>
            <a:srgbClr val="FFC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8024" y="854290"/>
            <a:ext cx="3125756" cy="46168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3339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53339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53339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53339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53339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34473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4473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4473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4473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34473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5607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15607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15607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915607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15607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596741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6741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596741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96741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596741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8571" y="14120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98571" y="2170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898571" y="28678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898571" y="36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98571" y="44414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3653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3653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33653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633653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33653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58388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358388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358388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6358388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6358388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083968" y="14061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7083968" y="21649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3968" y="286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083968" y="362066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7083968" y="44355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6" name="Right Arrow 45"/>
          <p:cNvSpPr/>
          <p:nvPr/>
        </p:nvSpPr>
        <p:spPr>
          <a:xfrm>
            <a:off x="5029200" y="5775649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408435" y="5573781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48" name="Right Arrow 47"/>
          <p:cNvSpPr/>
          <p:nvPr/>
        </p:nvSpPr>
        <p:spPr>
          <a:xfrm>
            <a:off x="4684990" y="1091790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064225" y="889922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50" name="TextBox 49"/>
          <p:cNvSpPr txBox="1"/>
          <p:nvPr/>
        </p:nvSpPr>
        <p:spPr>
          <a:xfrm>
            <a:off x="5148069" y="111175"/>
            <a:ext cx="1662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Insulator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856783" y="1996236"/>
                <a:ext cx="1566904" cy="621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783" y="1996236"/>
                <a:ext cx="1566904" cy="6213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4861757" y="3656765"/>
            <a:ext cx="1228377" cy="1052771"/>
          </a:xfrm>
          <a:custGeom>
            <a:avLst/>
            <a:gdLst>
              <a:gd name="connsiteX0" fmla="*/ 0 w 1228377"/>
              <a:gd name="connsiteY0" fmla="*/ 521001 h 1052771"/>
              <a:gd name="connsiteX1" fmla="*/ 202019 w 1228377"/>
              <a:gd name="connsiteY1" fmla="*/ 712387 h 1052771"/>
              <a:gd name="connsiteX2" fmla="*/ 255182 w 1228377"/>
              <a:gd name="connsiteY2" fmla="*/ 1052629 h 1052771"/>
              <a:gd name="connsiteX3" fmla="*/ 287079 w 1228377"/>
              <a:gd name="connsiteY3" fmla="*/ 669856 h 1052771"/>
              <a:gd name="connsiteX4" fmla="*/ 467833 w 1228377"/>
              <a:gd name="connsiteY4" fmla="*/ 510368 h 1052771"/>
              <a:gd name="connsiteX5" fmla="*/ 531628 w 1228377"/>
              <a:gd name="connsiteY5" fmla="*/ 5 h 1052771"/>
              <a:gd name="connsiteX6" fmla="*/ 616689 w 1228377"/>
              <a:gd name="connsiteY6" fmla="*/ 499736 h 1052771"/>
              <a:gd name="connsiteX7" fmla="*/ 893135 w 1228377"/>
              <a:gd name="connsiteY7" fmla="*/ 616694 h 1052771"/>
              <a:gd name="connsiteX8" fmla="*/ 967563 w 1228377"/>
              <a:gd name="connsiteY8" fmla="*/ 988833 h 1052771"/>
              <a:gd name="connsiteX9" fmla="*/ 1010093 w 1228377"/>
              <a:gd name="connsiteY9" fmla="*/ 616694 h 1052771"/>
              <a:gd name="connsiteX10" fmla="*/ 1212112 w 1228377"/>
              <a:gd name="connsiteY10" fmla="*/ 552898 h 1052771"/>
              <a:gd name="connsiteX11" fmla="*/ 1201479 w 1228377"/>
              <a:gd name="connsiteY11" fmla="*/ 542266 h 105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8377" h="1052771">
                <a:moveTo>
                  <a:pt x="0" y="521001"/>
                </a:moveTo>
                <a:cubicBezTo>
                  <a:pt x="79744" y="572391"/>
                  <a:pt x="159489" y="623782"/>
                  <a:pt x="202019" y="712387"/>
                </a:cubicBezTo>
                <a:cubicBezTo>
                  <a:pt x="244549" y="800992"/>
                  <a:pt x="241005" y="1059717"/>
                  <a:pt x="255182" y="1052629"/>
                </a:cubicBezTo>
                <a:cubicBezTo>
                  <a:pt x="269359" y="1045541"/>
                  <a:pt x="251637" y="760233"/>
                  <a:pt x="287079" y="669856"/>
                </a:cubicBezTo>
                <a:cubicBezTo>
                  <a:pt x="322521" y="579479"/>
                  <a:pt x="427075" y="622010"/>
                  <a:pt x="467833" y="510368"/>
                </a:cubicBezTo>
                <a:cubicBezTo>
                  <a:pt x="508591" y="398726"/>
                  <a:pt x="506819" y="1777"/>
                  <a:pt x="531628" y="5"/>
                </a:cubicBezTo>
                <a:cubicBezTo>
                  <a:pt x="556437" y="-1767"/>
                  <a:pt x="556438" y="396955"/>
                  <a:pt x="616689" y="499736"/>
                </a:cubicBezTo>
                <a:cubicBezTo>
                  <a:pt x="676940" y="602517"/>
                  <a:pt x="834656" y="535178"/>
                  <a:pt x="893135" y="616694"/>
                </a:cubicBezTo>
                <a:cubicBezTo>
                  <a:pt x="951614" y="698210"/>
                  <a:pt x="948070" y="988833"/>
                  <a:pt x="967563" y="988833"/>
                </a:cubicBezTo>
                <a:cubicBezTo>
                  <a:pt x="987056" y="988833"/>
                  <a:pt x="969335" y="689350"/>
                  <a:pt x="1010093" y="616694"/>
                </a:cubicBezTo>
                <a:cubicBezTo>
                  <a:pt x="1050851" y="544038"/>
                  <a:pt x="1180214" y="565303"/>
                  <a:pt x="1212112" y="552898"/>
                </a:cubicBezTo>
                <a:cubicBezTo>
                  <a:pt x="1244010" y="540493"/>
                  <a:pt x="1222744" y="541379"/>
                  <a:pt x="1201479" y="542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268152" y="3606472"/>
            <a:ext cx="1228377" cy="1052771"/>
          </a:xfrm>
          <a:custGeom>
            <a:avLst/>
            <a:gdLst>
              <a:gd name="connsiteX0" fmla="*/ 0 w 1228377"/>
              <a:gd name="connsiteY0" fmla="*/ 521001 h 1052771"/>
              <a:gd name="connsiteX1" fmla="*/ 202019 w 1228377"/>
              <a:gd name="connsiteY1" fmla="*/ 712387 h 1052771"/>
              <a:gd name="connsiteX2" fmla="*/ 255182 w 1228377"/>
              <a:gd name="connsiteY2" fmla="*/ 1052629 h 1052771"/>
              <a:gd name="connsiteX3" fmla="*/ 287079 w 1228377"/>
              <a:gd name="connsiteY3" fmla="*/ 669856 h 1052771"/>
              <a:gd name="connsiteX4" fmla="*/ 467833 w 1228377"/>
              <a:gd name="connsiteY4" fmla="*/ 510368 h 1052771"/>
              <a:gd name="connsiteX5" fmla="*/ 531628 w 1228377"/>
              <a:gd name="connsiteY5" fmla="*/ 5 h 1052771"/>
              <a:gd name="connsiteX6" fmla="*/ 616689 w 1228377"/>
              <a:gd name="connsiteY6" fmla="*/ 499736 h 1052771"/>
              <a:gd name="connsiteX7" fmla="*/ 893135 w 1228377"/>
              <a:gd name="connsiteY7" fmla="*/ 616694 h 1052771"/>
              <a:gd name="connsiteX8" fmla="*/ 967563 w 1228377"/>
              <a:gd name="connsiteY8" fmla="*/ 988833 h 1052771"/>
              <a:gd name="connsiteX9" fmla="*/ 1010093 w 1228377"/>
              <a:gd name="connsiteY9" fmla="*/ 616694 h 1052771"/>
              <a:gd name="connsiteX10" fmla="*/ 1212112 w 1228377"/>
              <a:gd name="connsiteY10" fmla="*/ 552898 h 1052771"/>
              <a:gd name="connsiteX11" fmla="*/ 1201479 w 1228377"/>
              <a:gd name="connsiteY11" fmla="*/ 542266 h 105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8377" h="1052771">
                <a:moveTo>
                  <a:pt x="0" y="521001"/>
                </a:moveTo>
                <a:cubicBezTo>
                  <a:pt x="79744" y="572391"/>
                  <a:pt x="159489" y="623782"/>
                  <a:pt x="202019" y="712387"/>
                </a:cubicBezTo>
                <a:cubicBezTo>
                  <a:pt x="244549" y="800992"/>
                  <a:pt x="241005" y="1059717"/>
                  <a:pt x="255182" y="1052629"/>
                </a:cubicBezTo>
                <a:cubicBezTo>
                  <a:pt x="269359" y="1045541"/>
                  <a:pt x="251637" y="760233"/>
                  <a:pt x="287079" y="669856"/>
                </a:cubicBezTo>
                <a:cubicBezTo>
                  <a:pt x="322521" y="579479"/>
                  <a:pt x="427075" y="622010"/>
                  <a:pt x="467833" y="510368"/>
                </a:cubicBezTo>
                <a:cubicBezTo>
                  <a:pt x="508591" y="398726"/>
                  <a:pt x="506819" y="1777"/>
                  <a:pt x="531628" y="5"/>
                </a:cubicBezTo>
                <a:cubicBezTo>
                  <a:pt x="556437" y="-1767"/>
                  <a:pt x="556438" y="396955"/>
                  <a:pt x="616689" y="499736"/>
                </a:cubicBezTo>
                <a:cubicBezTo>
                  <a:pt x="676940" y="602517"/>
                  <a:pt x="834656" y="535178"/>
                  <a:pt x="893135" y="616694"/>
                </a:cubicBezTo>
                <a:cubicBezTo>
                  <a:pt x="951614" y="698210"/>
                  <a:pt x="948070" y="988833"/>
                  <a:pt x="967563" y="988833"/>
                </a:cubicBezTo>
                <a:cubicBezTo>
                  <a:pt x="987056" y="988833"/>
                  <a:pt x="969335" y="689350"/>
                  <a:pt x="1010093" y="616694"/>
                </a:cubicBezTo>
                <a:cubicBezTo>
                  <a:pt x="1050851" y="544038"/>
                  <a:pt x="1180214" y="565303"/>
                  <a:pt x="1212112" y="552898"/>
                </a:cubicBezTo>
                <a:cubicBezTo>
                  <a:pt x="1244010" y="540493"/>
                  <a:pt x="1222744" y="541379"/>
                  <a:pt x="1201479" y="542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943600" y="3710694"/>
            <a:ext cx="404037" cy="521064"/>
          </a:xfrm>
          <a:custGeom>
            <a:avLst/>
            <a:gdLst>
              <a:gd name="connsiteX0" fmla="*/ 0 w 404037"/>
              <a:gd name="connsiteY0" fmla="*/ 521064 h 521064"/>
              <a:gd name="connsiteX1" fmla="*/ 159488 w 404037"/>
              <a:gd name="connsiteY1" fmla="*/ 404106 h 521064"/>
              <a:gd name="connsiteX2" fmla="*/ 212651 w 404037"/>
              <a:gd name="connsiteY2" fmla="*/ 69 h 521064"/>
              <a:gd name="connsiteX3" fmla="*/ 265814 w 404037"/>
              <a:gd name="connsiteY3" fmla="*/ 372208 h 521064"/>
              <a:gd name="connsiteX4" fmla="*/ 404037 w 404037"/>
              <a:gd name="connsiteY4" fmla="*/ 446636 h 521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037" h="521064">
                <a:moveTo>
                  <a:pt x="0" y="521064"/>
                </a:moveTo>
                <a:cubicBezTo>
                  <a:pt x="62023" y="506001"/>
                  <a:pt x="124046" y="490938"/>
                  <a:pt x="159488" y="404106"/>
                </a:cubicBezTo>
                <a:cubicBezTo>
                  <a:pt x="194930" y="317274"/>
                  <a:pt x="194930" y="5385"/>
                  <a:pt x="212651" y="69"/>
                </a:cubicBezTo>
                <a:cubicBezTo>
                  <a:pt x="230372" y="-5247"/>
                  <a:pt x="233916" y="297780"/>
                  <a:pt x="265814" y="372208"/>
                </a:cubicBezTo>
                <a:cubicBezTo>
                  <a:pt x="297712" y="446636"/>
                  <a:pt x="350874" y="446636"/>
                  <a:pt x="404037" y="44663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9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3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1138" y="733340"/>
            <a:ext cx="10698862" cy="52318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3339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53339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53339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53339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53339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34473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4473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4473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4473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34473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5607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15607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15607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915607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15607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596741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6741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596741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96741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596741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8571" y="14120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98571" y="2170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898571" y="28678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898571" y="36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98571" y="44414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3653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3653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33653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633653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33653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58388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358388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358388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6358388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6358388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083968" y="14061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7083968" y="21649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3968" y="286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083968" y="362066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7083968" y="44355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5148069" y="111175"/>
            <a:ext cx="1662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Insulator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7538031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7538031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7538031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538031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7538031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8219165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8219165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8219165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8219165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8219165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8900299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8900299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8900299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8900299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8900299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9581433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0" name="TextBox 69"/>
          <p:cNvSpPr txBox="1"/>
          <p:nvPr/>
        </p:nvSpPr>
        <p:spPr>
          <a:xfrm>
            <a:off x="9581433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9581433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2" name="TextBox 71"/>
          <p:cNvSpPr txBox="1"/>
          <p:nvPr/>
        </p:nvSpPr>
        <p:spPr>
          <a:xfrm>
            <a:off x="9581433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3" name="TextBox 72"/>
          <p:cNvSpPr txBox="1"/>
          <p:nvPr/>
        </p:nvSpPr>
        <p:spPr>
          <a:xfrm>
            <a:off x="9581433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4" name="TextBox 73"/>
          <p:cNvSpPr txBox="1"/>
          <p:nvPr/>
        </p:nvSpPr>
        <p:spPr>
          <a:xfrm>
            <a:off x="7883263" y="14120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75" name="TextBox 74"/>
          <p:cNvSpPr txBox="1"/>
          <p:nvPr/>
        </p:nvSpPr>
        <p:spPr>
          <a:xfrm>
            <a:off x="7883263" y="2170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76" name="TextBox 75"/>
          <p:cNvSpPr txBox="1"/>
          <p:nvPr/>
        </p:nvSpPr>
        <p:spPr>
          <a:xfrm>
            <a:off x="7883263" y="28678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77" name="TextBox 76"/>
          <p:cNvSpPr txBox="1"/>
          <p:nvPr/>
        </p:nvSpPr>
        <p:spPr>
          <a:xfrm>
            <a:off x="7883263" y="36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78" name="TextBox 77"/>
          <p:cNvSpPr txBox="1"/>
          <p:nvPr/>
        </p:nvSpPr>
        <p:spPr>
          <a:xfrm>
            <a:off x="7883263" y="44414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79" name="TextBox 78"/>
          <p:cNvSpPr txBox="1"/>
          <p:nvPr/>
        </p:nvSpPr>
        <p:spPr>
          <a:xfrm>
            <a:off x="8618345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80" name="TextBox 79"/>
          <p:cNvSpPr txBox="1"/>
          <p:nvPr/>
        </p:nvSpPr>
        <p:spPr>
          <a:xfrm>
            <a:off x="8618345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81" name="TextBox 80"/>
          <p:cNvSpPr txBox="1"/>
          <p:nvPr/>
        </p:nvSpPr>
        <p:spPr>
          <a:xfrm>
            <a:off x="8618345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82" name="TextBox 81"/>
          <p:cNvSpPr txBox="1"/>
          <p:nvPr/>
        </p:nvSpPr>
        <p:spPr>
          <a:xfrm>
            <a:off x="8618345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83" name="TextBox 82"/>
          <p:cNvSpPr txBox="1"/>
          <p:nvPr/>
        </p:nvSpPr>
        <p:spPr>
          <a:xfrm>
            <a:off x="8618345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84" name="TextBox 83"/>
          <p:cNvSpPr txBox="1"/>
          <p:nvPr/>
        </p:nvSpPr>
        <p:spPr>
          <a:xfrm>
            <a:off x="9343080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9343080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86" name="TextBox 85"/>
          <p:cNvSpPr txBox="1"/>
          <p:nvPr/>
        </p:nvSpPr>
        <p:spPr>
          <a:xfrm>
            <a:off x="9343080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9343080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88" name="TextBox 87"/>
          <p:cNvSpPr txBox="1"/>
          <p:nvPr/>
        </p:nvSpPr>
        <p:spPr>
          <a:xfrm>
            <a:off x="9343080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89" name="TextBox 88"/>
          <p:cNvSpPr txBox="1"/>
          <p:nvPr/>
        </p:nvSpPr>
        <p:spPr>
          <a:xfrm>
            <a:off x="10068660" y="14061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90" name="TextBox 89"/>
          <p:cNvSpPr txBox="1"/>
          <p:nvPr/>
        </p:nvSpPr>
        <p:spPr>
          <a:xfrm>
            <a:off x="10068660" y="21649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91" name="TextBox 90"/>
          <p:cNvSpPr txBox="1"/>
          <p:nvPr/>
        </p:nvSpPr>
        <p:spPr>
          <a:xfrm>
            <a:off x="10068660" y="286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92" name="TextBox 91"/>
          <p:cNvSpPr txBox="1"/>
          <p:nvPr/>
        </p:nvSpPr>
        <p:spPr>
          <a:xfrm>
            <a:off x="10068660" y="362066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93" name="TextBox 92"/>
          <p:cNvSpPr txBox="1"/>
          <p:nvPr/>
        </p:nvSpPr>
        <p:spPr>
          <a:xfrm>
            <a:off x="10068660" y="44355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568215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568215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1568215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568215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568215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249349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2" name="TextBox 141"/>
          <p:cNvSpPr txBox="1"/>
          <p:nvPr/>
        </p:nvSpPr>
        <p:spPr>
          <a:xfrm>
            <a:off x="2249349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249349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4" name="TextBox 143"/>
          <p:cNvSpPr txBox="1"/>
          <p:nvPr/>
        </p:nvSpPr>
        <p:spPr>
          <a:xfrm>
            <a:off x="2249349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2249349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6" name="TextBox 145"/>
          <p:cNvSpPr txBox="1"/>
          <p:nvPr/>
        </p:nvSpPr>
        <p:spPr>
          <a:xfrm>
            <a:off x="2930483" y="140592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2930483" y="222079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2930483" y="303567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9" name="TextBox 148"/>
          <p:cNvSpPr txBox="1"/>
          <p:nvPr/>
        </p:nvSpPr>
        <p:spPr>
          <a:xfrm>
            <a:off x="2930483" y="385054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0" name="TextBox 149"/>
          <p:cNvSpPr txBox="1"/>
          <p:nvPr/>
        </p:nvSpPr>
        <p:spPr>
          <a:xfrm>
            <a:off x="2930483" y="460932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3611617" y="140592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611617" y="222079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611617" y="303567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611617" y="385054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3611617" y="460932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6" name="TextBox 155"/>
          <p:cNvSpPr txBox="1"/>
          <p:nvPr/>
        </p:nvSpPr>
        <p:spPr>
          <a:xfrm>
            <a:off x="1913447" y="140592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57" name="TextBox 156"/>
          <p:cNvSpPr txBox="1"/>
          <p:nvPr/>
        </p:nvSpPr>
        <p:spPr>
          <a:xfrm>
            <a:off x="1913447" y="216469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58" name="TextBox 157"/>
          <p:cNvSpPr txBox="1"/>
          <p:nvPr/>
        </p:nvSpPr>
        <p:spPr>
          <a:xfrm>
            <a:off x="1913447" y="286166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59" name="TextBox 158"/>
          <p:cNvSpPr txBox="1"/>
          <p:nvPr/>
        </p:nvSpPr>
        <p:spPr>
          <a:xfrm>
            <a:off x="1913447" y="36204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60" name="TextBox 159"/>
          <p:cNvSpPr txBox="1"/>
          <p:nvPr/>
        </p:nvSpPr>
        <p:spPr>
          <a:xfrm>
            <a:off x="1913447" y="443531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61" name="TextBox 160"/>
          <p:cNvSpPr txBox="1"/>
          <p:nvPr/>
        </p:nvSpPr>
        <p:spPr>
          <a:xfrm>
            <a:off x="2648529" y="142158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62" name="TextBox 161"/>
          <p:cNvSpPr txBox="1"/>
          <p:nvPr/>
        </p:nvSpPr>
        <p:spPr>
          <a:xfrm>
            <a:off x="2648529" y="218036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63" name="TextBox 162"/>
          <p:cNvSpPr txBox="1"/>
          <p:nvPr/>
        </p:nvSpPr>
        <p:spPr>
          <a:xfrm>
            <a:off x="2648529" y="287733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648529" y="363610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648529" y="445098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373264" y="142158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373264" y="218036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68" name="TextBox 167"/>
          <p:cNvSpPr txBox="1"/>
          <p:nvPr/>
        </p:nvSpPr>
        <p:spPr>
          <a:xfrm>
            <a:off x="3373264" y="287733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69" name="TextBox 168"/>
          <p:cNvSpPr txBox="1"/>
          <p:nvPr/>
        </p:nvSpPr>
        <p:spPr>
          <a:xfrm>
            <a:off x="3373264" y="363610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3373264" y="445098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71" name="TextBox 170"/>
          <p:cNvSpPr txBox="1"/>
          <p:nvPr/>
        </p:nvSpPr>
        <p:spPr>
          <a:xfrm>
            <a:off x="4098844" y="139998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72" name="TextBox 171"/>
          <p:cNvSpPr txBox="1"/>
          <p:nvPr/>
        </p:nvSpPr>
        <p:spPr>
          <a:xfrm>
            <a:off x="4098844" y="215875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73" name="TextBox 172"/>
          <p:cNvSpPr txBox="1"/>
          <p:nvPr/>
        </p:nvSpPr>
        <p:spPr>
          <a:xfrm>
            <a:off x="4098844" y="285572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74" name="TextBox 173"/>
          <p:cNvSpPr txBox="1"/>
          <p:nvPr/>
        </p:nvSpPr>
        <p:spPr>
          <a:xfrm>
            <a:off x="4098844" y="361450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75" name="TextBox 174"/>
          <p:cNvSpPr txBox="1"/>
          <p:nvPr/>
        </p:nvSpPr>
        <p:spPr>
          <a:xfrm>
            <a:off x="4098844" y="442937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77" name="TextBox 176"/>
          <p:cNvSpPr txBox="1"/>
          <p:nvPr/>
        </p:nvSpPr>
        <p:spPr>
          <a:xfrm>
            <a:off x="731138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78" name="TextBox 177"/>
          <p:cNvSpPr txBox="1"/>
          <p:nvPr/>
        </p:nvSpPr>
        <p:spPr>
          <a:xfrm>
            <a:off x="731138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79" name="TextBox 178"/>
          <p:cNvSpPr txBox="1"/>
          <p:nvPr/>
        </p:nvSpPr>
        <p:spPr>
          <a:xfrm>
            <a:off x="731138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0" name="TextBox 179"/>
          <p:cNvSpPr txBox="1"/>
          <p:nvPr/>
        </p:nvSpPr>
        <p:spPr>
          <a:xfrm>
            <a:off x="731138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1" name="TextBox 180"/>
          <p:cNvSpPr txBox="1"/>
          <p:nvPr/>
        </p:nvSpPr>
        <p:spPr>
          <a:xfrm>
            <a:off x="731138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2" name="TextBox 181"/>
          <p:cNvSpPr txBox="1"/>
          <p:nvPr/>
        </p:nvSpPr>
        <p:spPr>
          <a:xfrm>
            <a:off x="1076370" y="14120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83" name="TextBox 182"/>
          <p:cNvSpPr txBox="1"/>
          <p:nvPr/>
        </p:nvSpPr>
        <p:spPr>
          <a:xfrm>
            <a:off x="1076370" y="2170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84" name="TextBox 183"/>
          <p:cNvSpPr txBox="1"/>
          <p:nvPr/>
        </p:nvSpPr>
        <p:spPr>
          <a:xfrm>
            <a:off x="1076370" y="28678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85" name="TextBox 184"/>
          <p:cNvSpPr txBox="1"/>
          <p:nvPr/>
        </p:nvSpPr>
        <p:spPr>
          <a:xfrm>
            <a:off x="1076370" y="36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86" name="TextBox 185"/>
          <p:cNvSpPr txBox="1"/>
          <p:nvPr/>
        </p:nvSpPr>
        <p:spPr>
          <a:xfrm>
            <a:off x="1076370" y="44414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87" name="TextBox 186"/>
          <p:cNvSpPr txBox="1"/>
          <p:nvPr/>
        </p:nvSpPr>
        <p:spPr>
          <a:xfrm>
            <a:off x="10577178" y="140592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8" name="TextBox 187"/>
          <p:cNvSpPr txBox="1"/>
          <p:nvPr/>
        </p:nvSpPr>
        <p:spPr>
          <a:xfrm>
            <a:off x="10577178" y="222079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10577178" y="303567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10577178" y="385054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10577178" y="460932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10922410" y="139975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10922410" y="21585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94" name="TextBox 193"/>
          <p:cNvSpPr txBox="1"/>
          <p:nvPr/>
        </p:nvSpPr>
        <p:spPr>
          <a:xfrm>
            <a:off x="10922410" y="285550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95" name="TextBox 194"/>
          <p:cNvSpPr txBox="1"/>
          <p:nvPr/>
        </p:nvSpPr>
        <p:spPr>
          <a:xfrm>
            <a:off x="10922410" y="361428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96" name="TextBox 195"/>
          <p:cNvSpPr txBox="1"/>
          <p:nvPr/>
        </p:nvSpPr>
        <p:spPr>
          <a:xfrm>
            <a:off x="10922410" y="442915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197" name="TextBox 196"/>
          <p:cNvSpPr txBox="1"/>
          <p:nvPr/>
        </p:nvSpPr>
        <p:spPr>
          <a:xfrm>
            <a:off x="4553339" y="5380428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8" name="TextBox 197"/>
          <p:cNvSpPr txBox="1"/>
          <p:nvPr/>
        </p:nvSpPr>
        <p:spPr>
          <a:xfrm>
            <a:off x="5234473" y="5380428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9" name="TextBox 198"/>
          <p:cNvSpPr txBox="1"/>
          <p:nvPr/>
        </p:nvSpPr>
        <p:spPr>
          <a:xfrm>
            <a:off x="5915607" y="5374263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0" name="TextBox 199"/>
          <p:cNvSpPr txBox="1"/>
          <p:nvPr/>
        </p:nvSpPr>
        <p:spPr>
          <a:xfrm>
            <a:off x="6596741" y="5374263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1" name="TextBox 200"/>
          <p:cNvSpPr txBox="1"/>
          <p:nvPr/>
        </p:nvSpPr>
        <p:spPr>
          <a:xfrm>
            <a:off x="4898571" y="520026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02" name="TextBox 201"/>
          <p:cNvSpPr txBox="1"/>
          <p:nvPr/>
        </p:nvSpPr>
        <p:spPr>
          <a:xfrm>
            <a:off x="5633653" y="52159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03" name="TextBox 202"/>
          <p:cNvSpPr txBox="1"/>
          <p:nvPr/>
        </p:nvSpPr>
        <p:spPr>
          <a:xfrm>
            <a:off x="6358388" y="52159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04" name="TextBox 203"/>
          <p:cNvSpPr txBox="1"/>
          <p:nvPr/>
        </p:nvSpPr>
        <p:spPr>
          <a:xfrm>
            <a:off x="7083968" y="519432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05" name="TextBox 204"/>
          <p:cNvSpPr txBox="1"/>
          <p:nvPr/>
        </p:nvSpPr>
        <p:spPr>
          <a:xfrm>
            <a:off x="7538031" y="5380428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6" name="TextBox 205"/>
          <p:cNvSpPr txBox="1"/>
          <p:nvPr/>
        </p:nvSpPr>
        <p:spPr>
          <a:xfrm>
            <a:off x="8219165" y="5380428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7" name="TextBox 206"/>
          <p:cNvSpPr txBox="1"/>
          <p:nvPr/>
        </p:nvSpPr>
        <p:spPr>
          <a:xfrm>
            <a:off x="8900299" y="5374263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8" name="TextBox 207"/>
          <p:cNvSpPr txBox="1"/>
          <p:nvPr/>
        </p:nvSpPr>
        <p:spPr>
          <a:xfrm>
            <a:off x="9581433" y="5374263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9" name="TextBox 208"/>
          <p:cNvSpPr txBox="1"/>
          <p:nvPr/>
        </p:nvSpPr>
        <p:spPr>
          <a:xfrm>
            <a:off x="7883263" y="520026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10" name="TextBox 209"/>
          <p:cNvSpPr txBox="1"/>
          <p:nvPr/>
        </p:nvSpPr>
        <p:spPr>
          <a:xfrm>
            <a:off x="8618345" y="52159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11" name="TextBox 210"/>
          <p:cNvSpPr txBox="1"/>
          <p:nvPr/>
        </p:nvSpPr>
        <p:spPr>
          <a:xfrm>
            <a:off x="9343080" y="52159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12" name="TextBox 211"/>
          <p:cNvSpPr txBox="1"/>
          <p:nvPr/>
        </p:nvSpPr>
        <p:spPr>
          <a:xfrm>
            <a:off x="10068660" y="519432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13" name="TextBox 212"/>
          <p:cNvSpPr txBox="1"/>
          <p:nvPr/>
        </p:nvSpPr>
        <p:spPr>
          <a:xfrm>
            <a:off x="1568215" y="5374263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4" name="TextBox 213"/>
          <p:cNvSpPr txBox="1"/>
          <p:nvPr/>
        </p:nvSpPr>
        <p:spPr>
          <a:xfrm>
            <a:off x="2249349" y="5374263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5" name="TextBox 214"/>
          <p:cNvSpPr txBox="1"/>
          <p:nvPr/>
        </p:nvSpPr>
        <p:spPr>
          <a:xfrm>
            <a:off x="2930483" y="5368098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6" name="TextBox 215"/>
          <p:cNvSpPr txBox="1"/>
          <p:nvPr/>
        </p:nvSpPr>
        <p:spPr>
          <a:xfrm>
            <a:off x="3611617" y="5368098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7" name="TextBox 216"/>
          <p:cNvSpPr txBox="1"/>
          <p:nvPr/>
        </p:nvSpPr>
        <p:spPr>
          <a:xfrm>
            <a:off x="1913447" y="519409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18" name="TextBox 217"/>
          <p:cNvSpPr txBox="1"/>
          <p:nvPr/>
        </p:nvSpPr>
        <p:spPr>
          <a:xfrm>
            <a:off x="2648529" y="520975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19" name="TextBox 218"/>
          <p:cNvSpPr txBox="1"/>
          <p:nvPr/>
        </p:nvSpPr>
        <p:spPr>
          <a:xfrm>
            <a:off x="3373264" y="520975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20" name="TextBox 219"/>
          <p:cNvSpPr txBox="1"/>
          <p:nvPr/>
        </p:nvSpPr>
        <p:spPr>
          <a:xfrm>
            <a:off x="4098844" y="518815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21" name="TextBox 220"/>
          <p:cNvSpPr txBox="1"/>
          <p:nvPr/>
        </p:nvSpPr>
        <p:spPr>
          <a:xfrm>
            <a:off x="731138" y="5380428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2" name="TextBox 221"/>
          <p:cNvSpPr txBox="1"/>
          <p:nvPr/>
        </p:nvSpPr>
        <p:spPr>
          <a:xfrm>
            <a:off x="1076370" y="520026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23" name="TextBox 222"/>
          <p:cNvSpPr txBox="1"/>
          <p:nvPr/>
        </p:nvSpPr>
        <p:spPr>
          <a:xfrm>
            <a:off x="10577178" y="5368098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4" name="TextBox 223"/>
          <p:cNvSpPr txBox="1"/>
          <p:nvPr/>
        </p:nvSpPr>
        <p:spPr>
          <a:xfrm>
            <a:off x="10922410" y="518793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25" name="TextBox 224"/>
          <p:cNvSpPr txBox="1"/>
          <p:nvPr/>
        </p:nvSpPr>
        <p:spPr>
          <a:xfrm>
            <a:off x="4553339" y="73334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6" name="TextBox 225"/>
          <p:cNvSpPr txBox="1"/>
          <p:nvPr/>
        </p:nvSpPr>
        <p:spPr>
          <a:xfrm>
            <a:off x="5234473" y="73334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7" name="TextBox 226"/>
          <p:cNvSpPr txBox="1"/>
          <p:nvPr/>
        </p:nvSpPr>
        <p:spPr>
          <a:xfrm>
            <a:off x="5915607" y="72717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8" name="TextBox 227"/>
          <p:cNvSpPr txBox="1"/>
          <p:nvPr/>
        </p:nvSpPr>
        <p:spPr>
          <a:xfrm>
            <a:off x="6596741" y="72717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9" name="TextBox 228"/>
          <p:cNvSpPr txBox="1"/>
          <p:nvPr/>
        </p:nvSpPr>
        <p:spPr>
          <a:xfrm>
            <a:off x="4898571" y="55317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30" name="TextBox 229"/>
          <p:cNvSpPr txBox="1"/>
          <p:nvPr/>
        </p:nvSpPr>
        <p:spPr>
          <a:xfrm>
            <a:off x="5633653" y="56883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31" name="TextBox 230"/>
          <p:cNvSpPr txBox="1"/>
          <p:nvPr/>
        </p:nvSpPr>
        <p:spPr>
          <a:xfrm>
            <a:off x="6358388" y="56883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32" name="TextBox 231"/>
          <p:cNvSpPr txBox="1"/>
          <p:nvPr/>
        </p:nvSpPr>
        <p:spPr>
          <a:xfrm>
            <a:off x="7083968" y="54723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33" name="TextBox 232"/>
          <p:cNvSpPr txBox="1"/>
          <p:nvPr/>
        </p:nvSpPr>
        <p:spPr>
          <a:xfrm>
            <a:off x="7538031" y="73334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4" name="TextBox 233"/>
          <p:cNvSpPr txBox="1"/>
          <p:nvPr/>
        </p:nvSpPr>
        <p:spPr>
          <a:xfrm>
            <a:off x="8219165" y="73334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5" name="TextBox 234"/>
          <p:cNvSpPr txBox="1"/>
          <p:nvPr/>
        </p:nvSpPr>
        <p:spPr>
          <a:xfrm>
            <a:off x="8900299" y="72717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6" name="TextBox 235"/>
          <p:cNvSpPr txBox="1"/>
          <p:nvPr/>
        </p:nvSpPr>
        <p:spPr>
          <a:xfrm>
            <a:off x="9581433" y="72717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7" name="TextBox 236"/>
          <p:cNvSpPr txBox="1"/>
          <p:nvPr/>
        </p:nvSpPr>
        <p:spPr>
          <a:xfrm>
            <a:off x="7883263" y="55317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38" name="TextBox 237"/>
          <p:cNvSpPr txBox="1"/>
          <p:nvPr/>
        </p:nvSpPr>
        <p:spPr>
          <a:xfrm>
            <a:off x="8618345" y="56883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39" name="TextBox 238"/>
          <p:cNvSpPr txBox="1"/>
          <p:nvPr/>
        </p:nvSpPr>
        <p:spPr>
          <a:xfrm>
            <a:off x="9343080" y="56883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40" name="TextBox 239"/>
          <p:cNvSpPr txBox="1"/>
          <p:nvPr/>
        </p:nvSpPr>
        <p:spPr>
          <a:xfrm>
            <a:off x="10068660" y="54723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41" name="TextBox 240"/>
          <p:cNvSpPr txBox="1"/>
          <p:nvPr/>
        </p:nvSpPr>
        <p:spPr>
          <a:xfrm>
            <a:off x="1568215" y="72717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2" name="TextBox 241"/>
          <p:cNvSpPr txBox="1"/>
          <p:nvPr/>
        </p:nvSpPr>
        <p:spPr>
          <a:xfrm>
            <a:off x="2249349" y="72717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3" name="TextBox 242"/>
          <p:cNvSpPr txBox="1"/>
          <p:nvPr/>
        </p:nvSpPr>
        <p:spPr>
          <a:xfrm>
            <a:off x="2930483" y="72101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4" name="TextBox 243"/>
          <p:cNvSpPr txBox="1"/>
          <p:nvPr/>
        </p:nvSpPr>
        <p:spPr>
          <a:xfrm>
            <a:off x="3611617" y="72101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5" name="TextBox 244"/>
          <p:cNvSpPr txBox="1"/>
          <p:nvPr/>
        </p:nvSpPr>
        <p:spPr>
          <a:xfrm>
            <a:off x="1913447" y="54700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46" name="TextBox 245"/>
          <p:cNvSpPr txBox="1"/>
          <p:nvPr/>
        </p:nvSpPr>
        <p:spPr>
          <a:xfrm>
            <a:off x="2648529" y="56267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47" name="TextBox 246"/>
          <p:cNvSpPr txBox="1"/>
          <p:nvPr/>
        </p:nvSpPr>
        <p:spPr>
          <a:xfrm>
            <a:off x="3373264" y="56267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48" name="TextBox 247"/>
          <p:cNvSpPr txBox="1"/>
          <p:nvPr/>
        </p:nvSpPr>
        <p:spPr>
          <a:xfrm>
            <a:off x="4098844" y="54106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49" name="TextBox 248"/>
          <p:cNvSpPr txBox="1"/>
          <p:nvPr/>
        </p:nvSpPr>
        <p:spPr>
          <a:xfrm>
            <a:off x="731138" y="73334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0" name="TextBox 249"/>
          <p:cNvSpPr txBox="1"/>
          <p:nvPr/>
        </p:nvSpPr>
        <p:spPr>
          <a:xfrm>
            <a:off x="1076370" y="55317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51" name="TextBox 250"/>
          <p:cNvSpPr txBox="1"/>
          <p:nvPr/>
        </p:nvSpPr>
        <p:spPr>
          <a:xfrm>
            <a:off x="10577178" y="72101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2" name="TextBox 251"/>
          <p:cNvSpPr txBox="1"/>
          <p:nvPr/>
        </p:nvSpPr>
        <p:spPr>
          <a:xfrm>
            <a:off x="10922410" y="5408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7083968" y="2180360"/>
            <a:ext cx="3017520" cy="3013960"/>
          </a:xfrm>
          <a:prstGeom prst="ellipse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Arrow Connector 253"/>
          <p:cNvCxnSpPr/>
          <p:nvPr/>
        </p:nvCxnSpPr>
        <p:spPr>
          <a:xfrm flipH="1">
            <a:off x="4231758" y="2012523"/>
            <a:ext cx="25693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/>
          <p:nvPr/>
        </p:nvCxnSpPr>
        <p:spPr>
          <a:xfrm>
            <a:off x="4488694" y="2005410"/>
            <a:ext cx="257477" cy="154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4307038" y="1951540"/>
            <a:ext cx="38985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9021820" y="2572413"/>
            <a:ext cx="43473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8" name="Straight Arrow Connector 257"/>
          <p:cNvCxnSpPr/>
          <p:nvPr/>
        </p:nvCxnSpPr>
        <p:spPr>
          <a:xfrm flipV="1">
            <a:off x="8618345" y="2805571"/>
            <a:ext cx="1227404" cy="881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/>
          <p:nvPr/>
        </p:nvCxnSpPr>
        <p:spPr>
          <a:xfrm flipH="1" flipV="1">
            <a:off x="731138" y="6291936"/>
            <a:ext cx="5171200" cy="71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>
            <a:off x="5902338" y="6291936"/>
            <a:ext cx="5623355" cy="71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5720682" y="6238066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8078188" y="6238066"/>
            <a:ext cx="286867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&gt;&gt; R ~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3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7" grpId="0"/>
      <p:bldP spid="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Rectangle 258"/>
          <p:cNvSpPr/>
          <p:nvPr/>
        </p:nvSpPr>
        <p:spPr>
          <a:xfrm>
            <a:off x="731138" y="733340"/>
            <a:ext cx="10698862" cy="52318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148069" y="111175"/>
            <a:ext cx="1662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Insulator</a:t>
            </a: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7083968" y="2180360"/>
            <a:ext cx="3017520" cy="3013960"/>
          </a:xfrm>
          <a:prstGeom prst="ellipse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9021820" y="2572413"/>
            <a:ext cx="43473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8" name="Straight Arrow Connector 257"/>
          <p:cNvCxnSpPr/>
          <p:nvPr/>
        </p:nvCxnSpPr>
        <p:spPr>
          <a:xfrm flipV="1">
            <a:off x="8618345" y="2805571"/>
            <a:ext cx="1227404" cy="881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224398" y="3687340"/>
            <a:ext cx="2393947" cy="305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65931" y="5560828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28112" y="3246455"/>
            <a:ext cx="767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E</a:t>
            </a:r>
            <a:r>
              <a:rPr lang="en-US" sz="3200" b="1" baseline="-25000" dirty="0" err="1" smtClean="0"/>
              <a:t>out</a:t>
            </a:r>
            <a:endParaRPr lang="en-US" sz="3200" b="1" dirty="0"/>
          </a:p>
        </p:txBody>
      </p:sp>
      <p:sp>
        <p:nvSpPr>
          <p:cNvPr id="263" name="TextBox 262"/>
          <p:cNvSpPr txBox="1"/>
          <p:nvPr/>
        </p:nvSpPr>
        <p:spPr>
          <a:xfrm>
            <a:off x="7803807" y="2738335"/>
            <a:ext cx="59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E</a:t>
            </a:r>
            <a:r>
              <a:rPr lang="en-US" sz="3200" b="1" baseline="-25000" dirty="0" err="1" smtClean="0"/>
              <a:t>in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2936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083968" y="2180360"/>
            <a:ext cx="3017520" cy="3013960"/>
          </a:xfrm>
          <a:prstGeom prst="ellipse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9021820" y="2572413"/>
            <a:ext cx="43473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8" name="Straight Arrow Connector 257"/>
          <p:cNvCxnSpPr/>
          <p:nvPr/>
        </p:nvCxnSpPr>
        <p:spPr>
          <a:xfrm flipV="1">
            <a:off x="8618345" y="2805571"/>
            <a:ext cx="1227404" cy="881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998604" y="3272072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9456554" y="3760237"/>
            <a:ext cx="79332" cy="83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427316" y="36490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7421371" y="4088313"/>
            <a:ext cx="326571" cy="315735"/>
          </a:xfrm>
          <a:prstGeom prst="cube">
            <a:avLst>
              <a:gd name="adj" fmla="val 3408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68273" y="3787567"/>
            <a:ext cx="391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Script MT Bold" panose="03040602040607080904" pitchFamily="66" charset="0"/>
              </a:rPr>
              <a:t>r</a:t>
            </a:r>
            <a:endParaRPr lang="en-US" sz="4400" b="1" dirty="0"/>
          </a:p>
        </p:txBody>
      </p:sp>
      <p:cxnSp>
        <p:nvCxnSpPr>
          <p:cNvPr id="8" name="Straight Arrow Connector 7"/>
          <p:cNvCxnSpPr>
            <a:endCxn id="5" idx="4"/>
          </p:cNvCxnSpPr>
          <p:nvPr/>
        </p:nvCxnSpPr>
        <p:spPr>
          <a:xfrm flipH="1">
            <a:off x="7640327" y="3802224"/>
            <a:ext cx="1855893" cy="4977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595390" y="3723840"/>
            <a:ext cx="900830" cy="63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7118" y="802433"/>
            <a:ext cx="5682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average field over a sphere of radius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/>
              <a:t> due to a charge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 smtClean="0"/>
              <a:t> placed at a point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dirty="0" smtClean="0"/>
              <a:t> distance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/>
              <a:t> from the center of the sphere?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488340" y="350267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61711" y="3425959"/>
                <a:ext cx="2969787" cy="10158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𝑎𝑣𝑒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 b="1" dirty="0">
                                      <a:latin typeface="Script MT Bold" panose="03040602040607080904" pitchFamily="66" charset="0"/>
                                    </a:rPr>
                                    <m:t>r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 b="1" dirty="0">
                                      <a:latin typeface="Script MT Bold" panose="03040602040607080904" pitchFamily="66" charset="0"/>
                                    </a:rPr>
                                    <m:t>r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711" y="3425959"/>
                <a:ext cx="2969787" cy="10158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083968" y="2180360"/>
            <a:ext cx="3017520" cy="3013960"/>
          </a:xfrm>
          <a:prstGeom prst="ellipse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9021820" y="2572413"/>
            <a:ext cx="43473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8" name="Straight Arrow Connector 257"/>
          <p:cNvCxnSpPr/>
          <p:nvPr/>
        </p:nvCxnSpPr>
        <p:spPr>
          <a:xfrm flipV="1">
            <a:off x="8618345" y="2805571"/>
            <a:ext cx="1227404" cy="881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60547" y="3551824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9456554" y="3760237"/>
            <a:ext cx="79332" cy="83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7421371" y="4088313"/>
            <a:ext cx="326571" cy="315735"/>
          </a:xfrm>
          <a:prstGeom prst="cube">
            <a:avLst>
              <a:gd name="adj" fmla="val 3408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68273" y="3787567"/>
            <a:ext cx="391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Script MT Bold" panose="03040602040607080904" pitchFamily="66" charset="0"/>
              </a:rPr>
              <a:t>r</a:t>
            </a:r>
            <a:endParaRPr lang="en-US" sz="4400" b="1" dirty="0"/>
          </a:p>
        </p:txBody>
      </p:sp>
      <p:cxnSp>
        <p:nvCxnSpPr>
          <p:cNvPr id="8" name="Straight Arrow Connector 7"/>
          <p:cNvCxnSpPr>
            <a:stCxn id="5" idx="4"/>
          </p:cNvCxnSpPr>
          <p:nvPr/>
        </p:nvCxnSpPr>
        <p:spPr>
          <a:xfrm flipV="1">
            <a:off x="7640327" y="3844211"/>
            <a:ext cx="1816227" cy="4557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4"/>
          </p:cNvCxnSpPr>
          <p:nvPr/>
        </p:nvCxnSpPr>
        <p:spPr>
          <a:xfrm flipH="1">
            <a:off x="7640327" y="3723840"/>
            <a:ext cx="955063" cy="5761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7118" y="802433"/>
            <a:ext cx="5682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electric field at the same point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/>
              <a:t> if the charge -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2400" dirty="0" smtClean="0">
                <a:cs typeface="Times New Roman" panose="02020603050405020304" pitchFamily="18" charset="0"/>
              </a:rPr>
              <a:t>were distributed uniformly over the</a:t>
            </a:r>
            <a:r>
              <a:rPr lang="en-US" sz="2400" dirty="0" smtClean="0"/>
              <a:t> sphere of radius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/>
              <a:t>?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488340" y="350267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61711" y="3425959"/>
                <a:ext cx="2825645" cy="10158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 b="1" dirty="0">
                                      <a:latin typeface="Script MT Bold" panose="03040602040607080904" pitchFamily="66" charset="0"/>
                                    </a:rPr>
                                    <m:t>r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 b="1" dirty="0">
                                      <a:latin typeface="Script MT Bold" panose="03040602040607080904" pitchFamily="66" charset="0"/>
                                    </a:rPr>
                                    <m:t>r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711" y="3425959"/>
                <a:ext cx="2825645" cy="10158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55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083968" y="2180360"/>
            <a:ext cx="3017520" cy="3013960"/>
          </a:xfrm>
          <a:prstGeom prst="ellipse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9021820" y="2572413"/>
            <a:ext cx="43473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8" name="Straight Arrow Connector 257"/>
          <p:cNvCxnSpPr/>
          <p:nvPr/>
        </p:nvCxnSpPr>
        <p:spPr>
          <a:xfrm flipV="1">
            <a:off x="8618345" y="2805571"/>
            <a:ext cx="1227404" cy="881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9456554" y="3760237"/>
            <a:ext cx="79332" cy="83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427316" y="36490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618345" y="3687340"/>
            <a:ext cx="838209" cy="1002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88340" y="350267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758988" y="36103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8322906" y="2180360"/>
            <a:ext cx="1165434" cy="1607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7380514" y="2805572"/>
            <a:ext cx="2107826" cy="9819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090208" y="3802224"/>
            <a:ext cx="239813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7571352" y="3816882"/>
            <a:ext cx="1924868" cy="969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485771" y="3802224"/>
            <a:ext cx="1050115" cy="13883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9433376" y="3816882"/>
            <a:ext cx="84202" cy="11039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496220" y="3816882"/>
            <a:ext cx="568515" cy="2514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9502280" y="3246456"/>
            <a:ext cx="554166" cy="5557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9379229" y="2398855"/>
            <a:ext cx="138349" cy="1414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9" name="TextBox 258"/>
              <p:cNvSpPr txBox="1"/>
              <p:nvPr/>
            </p:nvSpPr>
            <p:spPr>
              <a:xfrm>
                <a:off x="2299995" y="3157188"/>
                <a:ext cx="2391039" cy="9231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𝑎𝑣𝑒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9" name="TextBox 2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995" y="3157188"/>
                <a:ext cx="2391039" cy="92313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8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543</Words>
  <Application>Microsoft Office PowerPoint</Application>
  <PresentationFormat>Widescreen</PresentationFormat>
  <Paragraphs>390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Script MT Bold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Biswas,Amlan</dc:creator>
  <cp:lastModifiedBy>Biswas,Amlan</cp:lastModifiedBy>
  <cp:revision>30</cp:revision>
  <dcterms:created xsi:type="dcterms:W3CDTF">2014-03-09T20:24:42Z</dcterms:created>
  <dcterms:modified xsi:type="dcterms:W3CDTF">2014-03-13T20:46:08Z</dcterms:modified>
</cp:coreProperties>
</file>