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0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5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4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5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0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3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F526-AB9B-4262-9BDD-43BBE2BCCD70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BC74-9D4B-4CCD-8545-BF99B1E4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7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60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3.w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3.w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3051110" y="2668555"/>
            <a:ext cx="4879910" cy="1950098"/>
          </a:xfrm>
          <a:custGeom>
            <a:avLst/>
            <a:gdLst>
              <a:gd name="connsiteX0" fmla="*/ 0 w 4879910"/>
              <a:gd name="connsiteY0" fmla="*/ 1931437 h 1950098"/>
              <a:gd name="connsiteX1" fmla="*/ 2621902 w 4879910"/>
              <a:gd name="connsiteY1" fmla="*/ 1950098 h 1950098"/>
              <a:gd name="connsiteX2" fmla="*/ 4879910 w 4879910"/>
              <a:gd name="connsiteY2" fmla="*/ 0 h 1950098"/>
              <a:gd name="connsiteX3" fmla="*/ 2267339 w 4879910"/>
              <a:gd name="connsiteY3" fmla="*/ 18661 h 1950098"/>
              <a:gd name="connsiteX4" fmla="*/ 0 w 4879910"/>
              <a:gd name="connsiteY4" fmla="*/ 1931437 h 195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910" h="1950098">
                <a:moveTo>
                  <a:pt x="0" y="1931437"/>
                </a:moveTo>
                <a:lnTo>
                  <a:pt x="2621902" y="1950098"/>
                </a:lnTo>
                <a:lnTo>
                  <a:pt x="4879910" y="0"/>
                </a:lnTo>
                <a:lnTo>
                  <a:pt x="2267339" y="18661"/>
                </a:lnTo>
                <a:lnTo>
                  <a:pt x="0" y="193143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02424" y="3172408"/>
            <a:ext cx="0" cy="19594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02424" y="3760237"/>
            <a:ext cx="31630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63282" y="3760237"/>
            <a:ext cx="33590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21494" y="3760237"/>
            <a:ext cx="1380930" cy="12129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963886" y="2649894"/>
            <a:ext cx="1782147" cy="14835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5402424" y="1091682"/>
            <a:ext cx="0" cy="3946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49970" y="372291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5166" y="84908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1493" y="482392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068150" y="3610947"/>
            <a:ext cx="0" cy="2966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051110" y="1375492"/>
            <a:ext cx="2258008" cy="3228392"/>
          </a:xfrm>
          <a:custGeom>
            <a:avLst/>
            <a:gdLst>
              <a:gd name="connsiteX0" fmla="*/ 0 w 2258008"/>
              <a:gd name="connsiteY0" fmla="*/ 1894114 h 3228392"/>
              <a:gd name="connsiteX1" fmla="*/ 0 w 2258008"/>
              <a:gd name="connsiteY1" fmla="*/ 3228392 h 3228392"/>
              <a:gd name="connsiteX2" fmla="*/ 2258008 w 2258008"/>
              <a:gd name="connsiteY2" fmla="*/ 1306285 h 3228392"/>
              <a:gd name="connsiteX3" fmla="*/ 2258008 w 2258008"/>
              <a:gd name="connsiteY3" fmla="*/ 0 h 3228392"/>
              <a:gd name="connsiteX4" fmla="*/ 0 w 2258008"/>
              <a:gd name="connsiteY4" fmla="*/ 1894114 h 32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008" h="3228392">
                <a:moveTo>
                  <a:pt x="0" y="1894114"/>
                </a:moveTo>
                <a:lnTo>
                  <a:pt x="0" y="3228392"/>
                </a:lnTo>
                <a:lnTo>
                  <a:pt x="2258008" y="1306285"/>
                </a:lnTo>
                <a:lnTo>
                  <a:pt x="2258008" y="0"/>
                </a:lnTo>
                <a:lnTo>
                  <a:pt x="0" y="189411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937522" y="39134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687304" y="3605107"/>
            <a:ext cx="0" cy="2966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56676" y="39075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215812" y="2012491"/>
            <a:ext cx="377138" cy="5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62322" y="20183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672392" y="1375492"/>
            <a:ext cx="2258008" cy="3228392"/>
          </a:xfrm>
          <a:custGeom>
            <a:avLst/>
            <a:gdLst>
              <a:gd name="connsiteX0" fmla="*/ 0 w 2258008"/>
              <a:gd name="connsiteY0" fmla="*/ 1894114 h 3228392"/>
              <a:gd name="connsiteX1" fmla="*/ 0 w 2258008"/>
              <a:gd name="connsiteY1" fmla="*/ 3228392 h 3228392"/>
              <a:gd name="connsiteX2" fmla="*/ 2258008 w 2258008"/>
              <a:gd name="connsiteY2" fmla="*/ 1306285 h 3228392"/>
              <a:gd name="connsiteX3" fmla="*/ 2258008 w 2258008"/>
              <a:gd name="connsiteY3" fmla="*/ 0 h 3228392"/>
              <a:gd name="connsiteX4" fmla="*/ 0 w 2258008"/>
              <a:gd name="connsiteY4" fmla="*/ 1894114 h 32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008" h="3228392">
                <a:moveTo>
                  <a:pt x="0" y="1894114"/>
                </a:moveTo>
                <a:lnTo>
                  <a:pt x="0" y="3228392"/>
                </a:lnTo>
                <a:lnTo>
                  <a:pt x="2258008" y="1306285"/>
                </a:lnTo>
                <a:lnTo>
                  <a:pt x="2258008" y="0"/>
                </a:lnTo>
                <a:lnTo>
                  <a:pt x="0" y="189411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83963" y="2383199"/>
            <a:ext cx="75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=V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0538" y="4241937"/>
            <a:ext cx="65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050360" y="1346127"/>
            <a:ext cx="4879910" cy="1950098"/>
          </a:xfrm>
          <a:custGeom>
            <a:avLst/>
            <a:gdLst>
              <a:gd name="connsiteX0" fmla="*/ 0 w 4879910"/>
              <a:gd name="connsiteY0" fmla="*/ 1931437 h 1950098"/>
              <a:gd name="connsiteX1" fmla="*/ 2621902 w 4879910"/>
              <a:gd name="connsiteY1" fmla="*/ 1950098 h 1950098"/>
              <a:gd name="connsiteX2" fmla="*/ 4879910 w 4879910"/>
              <a:gd name="connsiteY2" fmla="*/ 0 h 1950098"/>
              <a:gd name="connsiteX3" fmla="*/ 2267339 w 4879910"/>
              <a:gd name="connsiteY3" fmla="*/ 18661 h 1950098"/>
              <a:gd name="connsiteX4" fmla="*/ 0 w 4879910"/>
              <a:gd name="connsiteY4" fmla="*/ 1931437 h 195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910" h="1950098">
                <a:moveTo>
                  <a:pt x="0" y="1931437"/>
                </a:moveTo>
                <a:lnTo>
                  <a:pt x="2621902" y="1950098"/>
                </a:lnTo>
                <a:lnTo>
                  <a:pt x="4879910" y="0"/>
                </a:lnTo>
                <a:lnTo>
                  <a:pt x="2267339" y="18661"/>
                </a:lnTo>
                <a:lnTo>
                  <a:pt x="0" y="193143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12363" y="1501656"/>
            <a:ext cx="65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15319" y="5820157"/>
                <a:ext cx="15597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19" y="5820157"/>
                <a:ext cx="1559722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0" grpId="0" animBg="1"/>
      <p:bldP spid="31" grpId="0" animBg="1"/>
      <p:bldP spid="38" grpId="0"/>
      <p:bldP spid="41" grpId="0"/>
      <p:bldP spid="42" grpId="0" animBg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89628" y="464620"/>
                <a:ext cx="6421501" cy="1174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628" y="464620"/>
                <a:ext cx="6421501" cy="11748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5126" y="1841447"/>
                <a:ext cx="10077310" cy="1174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26" y="1841447"/>
                <a:ext cx="10077310" cy="11748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6540" y="3448800"/>
                <a:ext cx="10619446" cy="1082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/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/>
                      </m:nary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40" y="3448800"/>
                <a:ext cx="10619446" cy="10829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3126" y="4717619"/>
                <a:ext cx="10670742" cy="1082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/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  <m:e/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26" y="4717619"/>
                <a:ext cx="10670742" cy="10829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0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8187" y="528391"/>
                <a:ext cx="10670742" cy="1082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/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  <m:e/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7" y="528391"/>
                <a:ext cx="10670742" cy="10829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28182" y="2083594"/>
                <a:ext cx="7146315" cy="1355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82" y="2083594"/>
                <a:ext cx="7146315" cy="13557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16425" y="3372177"/>
                <a:ext cx="2549736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25" y="3372177"/>
                <a:ext cx="2549736" cy="827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44949" y="5337544"/>
            <a:ext cx="492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Orthogonal, complete set of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47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8187" y="528391"/>
                <a:ext cx="10670742" cy="1082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/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  <m:e/>
                              </m:nary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7" y="528391"/>
                <a:ext cx="10670742" cy="10829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30400" y="1413743"/>
                <a:ext cx="7146315" cy="1355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00" y="1413743"/>
                <a:ext cx="7146315" cy="13557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39527" y="5640523"/>
                <a:ext cx="319940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527" y="5640523"/>
                <a:ext cx="3199402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0316" y="5573935"/>
                <a:ext cx="7772191" cy="1034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/>
                          </m:nary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/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/>
                          </m:nary>
                        </m:e>
                        <m:sub/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/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16" y="5573935"/>
                <a:ext cx="7772191" cy="10349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79379" y="2649068"/>
                <a:ext cx="2549736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379" y="2649068"/>
                <a:ext cx="2549736" cy="827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30400" y="3506282"/>
                <a:ext cx="6546087" cy="1082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/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00" y="3506282"/>
                <a:ext cx="6546087" cy="10829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5330" y="4409672"/>
                <a:ext cx="6763326" cy="1082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/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/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/>
                              </m:sSup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/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30" y="4409672"/>
                <a:ext cx="6763326" cy="10829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8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7739" y="624481"/>
                <a:ext cx="6763326" cy="1082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/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/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/>
                              </m:sSup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/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739" y="624481"/>
                <a:ext cx="6763326" cy="10829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26884" y="2091774"/>
                <a:ext cx="517609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𝑜𝑑𝑑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884" y="2091774"/>
                <a:ext cx="5176097" cy="8298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88391" y="3170050"/>
                <a:ext cx="2967094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91" y="3170050"/>
                <a:ext cx="2967094" cy="7668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7739" y="3962669"/>
                <a:ext cx="7527958" cy="12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=1,3,5…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739" y="3962669"/>
                <a:ext cx="7527958" cy="12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7064" y="5342378"/>
                <a:ext cx="7769306" cy="120783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=1,3,5…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64" y="5342378"/>
                <a:ext cx="7769306" cy="12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9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75045" y="419504"/>
                <a:ext cx="7769306" cy="120783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=1,3,5…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045" y="419504"/>
                <a:ext cx="7769306" cy="12078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21554" y="3006184"/>
                <a:ext cx="3110403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554" y="3006184"/>
                <a:ext cx="3110403" cy="7331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153" y="1954059"/>
            <a:ext cx="3326893" cy="2492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49190" y="5139448"/>
                <a:ext cx="6570132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190" y="5139448"/>
                <a:ext cx="6570132" cy="7331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315" y="4199861"/>
            <a:ext cx="3353738" cy="25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3420" y="438539"/>
            <a:ext cx="303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 code to visualize V(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19" y="3751961"/>
            <a:ext cx="4938918" cy="285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772" y="1197416"/>
            <a:ext cx="76287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x,y</a:t>
            </a:r>
            <a:r>
              <a:rPr lang="en-US" sz="1600" dirty="0"/>
              <a:t>]=</a:t>
            </a:r>
            <a:r>
              <a:rPr lang="en-US" sz="1600" dirty="0" err="1"/>
              <a:t>meshgrid</a:t>
            </a:r>
            <a:r>
              <a:rPr lang="en-US" sz="1600" dirty="0"/>
              <a:t>(-50:1:50,0:1:100);</a:t>
            </a:r>
          </a:p>
          <a:p>
            <a:r>
              <a:rPr lang="en-US" sz="1600" dirty="0"/>
              <a:t>v=0;</a:t>
            </a:r>
          </a:p>
          <a:p>
            <a:r>
              <a:rPr lang="en-US" sz="1600" dirty="0"/>
              <a:t>for i=1:100</a:t>
            </a:r>
          </a:p>
          <a:p>
            <a:r>
              <a:rPr lang="en-US" sz="1600" dirty="0"/>
              <a:t>v=v+(4./pi)*(</a:t>
            </a:r>
            <a:r>
              <a:rPr lang="en-US" sz="1600" dirty="0" err="1"/>
              <a:t>cosh</a:t>
            </a:r>
            <a:r>
              <a:rPr lang="en-US" sz="1600" dirty="0"/>
              <a:t>(((2*i-1)*pi*x)/100).*sin((2*i-1)*pi*y/100))/((2*i-1)*</a:t>
            </a:r>
            <a:r>
              <a:rPr lang="en-US" sz="1600" dirty="0" err="1"/>
              <a:t>cosh</a:t>
            </a:r>
            <a:r>
              <a:rPr lang="en-US" sz="1600" dirty="0"/>
              <a:t>((2*i-1)*pi/2));</a:t>
            </a:r>
          </a:p>
          <a:p>
            <a:r>
              <a:rPr lang="en-US" sz="1600" dirty="0"/>
              <a:t>surf(v);</a:t>
            </a:r>
          </a:p>
          <a:p>
            <a:r>
              <a:rPr lang="en-US" sz="1600" dirty="0"/>
              <a:t>view(-27,38);</a:t>
            </a:r>
          </a:p>
          <a:p>
            <a:r>
              <a:rPr lang="en-US" sz="1600" dirty="0"/>
              <a:t>end</a:t>
            </a:r>
          </a:p>
          <a:p>
            <a:r>
              <a:rPr lang="en-US" sz="1600" dirty="0"/>
              <a:t>surf(v)</a:t>
            </a:r>
          </a:p>
          <a:p>
            <a:r>
              <a:rPr lang="en-US" sz="1600" dirty="0"/>
              <a:t>axis([0 100 0 100 0 1])</a:t>
            </a:r>
          </a:p>
          <a:p>
            <a:r>
              <a:rPr lang="en-US" sz="1600" dirty="0"/>
              <a:t>view(-27,38)</a:t>
            </a:r>
          </a:p>
        </p:txBody>
      </p:sp>
    </p:spTree>
    <p:extLst>
      <p:ext uri="{BB962C8B-B14F-4D97-AF65-F5344CB8AC3E}">
        <p14:creationId xmlns:p14="http://schemas.microsoft.com/office/powerpoint/2010/main" val="3505109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9225" y="317241"/>
            <a:ext cx="661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Numerical technique to solve the same problem (relaxation method)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3061" y="1045029"/>
            <a:ext cx="104036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Uses mean-value theorem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Create a 100 </a:t>
            </a:r>
            <a:r>
              <a:rPr lang="en-US" dirty="0" smtClean="0">
                <a:sym typeface="Symbol" panose="05050102010706020507" pitchFamily="18" charset="2"/>
              </a:rPr>
              <a:t> 100 grid for V(</a:t>
            </a:r>
            <a:r>
              <a:rPr lang="en-US" dirty="0" err="1" smtClean="0">
                <a:sym typeface="Symbol" panose="05050102010706020507" pitchFamily="18" charset="2"/>
              </a:rPr>
              <a:t>x,y</a:t>
            </a:r>
            <a:r>
              <a:rPr lang="en-US" dirty="0" smtClean="0">
                <a:sym typeface="Symbol" panose="05050102010706020507" pitchFamily="18" charset="2"/>
              </a:rPr>
              <a:t>) or V(</a:t>
            </a:r>
            <a:r>
              <a:rPr lang="en-US" dirty="0" err="1">
                <a:sym typeface="Symbol" panose="05050102010706020507" pitchFamily="18" charset="2"/>
              </a:rPr>
              <a:t>i</a:t>
            </a:r>
            <a:r>
              <a:rPr lang="en-US" dirty="0" err="1" smtClean="0">
                <a:sym typeface="Symbol" panose="05050102010706020507" pitchFamily="18" charset="2"/>
              </a:rPr>
              <a:t>,j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Symbol" panose="05050102010706020507" pitchFamily="18" charset="2"/>
              </a:rPr>
              <a:t>Impose the boundary conditions first by setting initial values for certain V(</a:t>
            </a:r>
            <a:r>
              <a:rPr lang="en-US" dirty="0" err="1" smtClean="0">
                <a:sym typeface="Symbol" panose="05050102010706020507" pitchFamily="18" charset="2"/>
              </a:rPr>
              <a:t>i,j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Symbol" panose="05050102010706020507" pitchFamily="18" charset="2"/>
              </a:rPr>
              <a:t>Generate V(</a:t>
            </a:r>
            <a:r>
              <a:rPr lang="en-US" dirty="0" err="1" smtClean="0">
                <a:sym typeface="Symbol" panose="05050102010706020507" pitchFamily="18" charset="2"/>
              </a:rPr>
              <a:t>i,j</a:t>
            </a:r>
            <a:r>
              <a:rPr lang="en-US" dirty="0" smtClean="0">
                <a:sym typeface="Symbol" panose="05050102010706020507" pitchFamily="18" charset="2"/>
              </a:rPr>
              <a:t>) for the entire grid by using mean </a:t>
            </a:r>
            <a:r>
              <a:rPr lang="en-US" dirty="0">
                <a:sym typeface="Symbol" panose="05050102010706020507" pitchFamily="18" charset="2"/>
              </a:rPr>
              <a:t>value theorem: 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V(</a:t>
            </a:r>
            <a:r>
              <a:rPr lang="en-US" dirty="0" err="1" smtClean="0">
                <a:sym typeface="Symbol" panose="05050102010706020507" pitchFamily="18" charset="2"/>
              </a:rPr>
              <a:t>i,j</a:t>
            </a:r>
            <a:r>
              <a:rPr lang="en-US" dirty="0">
                <a:sym typeface="Symbol" panose="05050102010706020507" pitchFamily="18" charset="2"/>
              </a:rPr>
              <a:t>)= (V(i-1,j-1)+V(i,j-1)+V(i+1,j-1)+V(i+1,j)+V(i+1,j+1)+V(i,j+1)+V(i-1,j+1)+V(i-1,j))/8</a:t>
            </a:r>
            <a:r>
              <a:rPr lang="en-US" dirty="0" smtClean="0">
                <a:sym typeface="Symbol" panose="05050102010706020507" pitchFamily="18" charset="2"/>
              </a:rPr>
              <a:t>;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5.   Iterate many times till you reach equilibrium (hence relaxation).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00196" y="307909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24402" y="309153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00196" y="387530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24402" y="388774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5548608" y="388774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2" y="467151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48608" y="468395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00196" y="467151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48608" y="307909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04699" y="355169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V(</a:t>
            </a:r>
            <a:r>
              <a:rPr lang="en-US" b="1" dirty="0" err="1"/>
              <a:t>i</a:t>
            </a:r>
            <a:r>
              <a:rPr lang="en-US" b="1" dirty="0" err="1" smtClean="0"/>
              <a:t>,j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74039" y="476202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V(i-1,j-1)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71427" y="476202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V(i,j-1)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41353" y="476202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V(i+1,j-1)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78580" y="3736361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V(i+1,j)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41352" y="2616537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V(i+1,j+1)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83461" y="260172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V(i,j+1)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74039" y="2616537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V(i-1,j+1)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65996" y="373636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V(i-1,j)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3445" y="270588"/>
            <a:ext cx="801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Numerical technique to solve the same problem (relaxation method): MATLAB code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9209" y="1119674"/>
            <a:ext cx="798148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%create 100 by 100 grid for V(</a:t>
            </a:r>
            <a:r>
              <a:rPr lang="en-US" sz="1400" dirty="0" err="1"/>
              <a:t>i,j</a:t>
            </a:r>
            <a:r>
              <a:rPr lang="en-US" sz="1400" dirty="0"/>
              <a:t>)</a:t>
            </a:r>
          </a:p>
          <a:p>
            <a:r>
              <a:rPr lang="en-US" sz="1400" dirty="0"/>
              <a:t>for i=1:100</a:t>
            </a:r>
          </a:p>
          <a:p>
            <a:r>
              <a:rPr lang="en-US" sz="1400" dirty="0"/>
              <a:t>for j=1:100</a:t>
            </a:r>
          </a:p>
          <a:p>
            <a:r>
              <a:rPr lang="en-US" sz="1400" dirty="0"/>
              <a:t>V(</a:t>
            </a:r>
            <a:r>
              <a:rPr lang="en-US" sz="1400" dirty="0" err="1"/>
              <a:t>i,j</a:t>
            </a:r>
            <a:r>
              <a:rPr lang="en-US" sz="1400" dirty="0"/>
              <a:t>)=0;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%Impose the boundary conditions first by setting initial values for certain V(</a:t>
            </a:r>
            <a:r>
              <a:rPr lang="en-US" sz="1400" dirty="0" err="1"/>
              <a:t>i,j</a:t>
            </a:r>
            <a:r>
              <a:rPr lang="en-US" sz="1400" dirty="0"/>
              <a:t>)</a:t>
            </a:r>
          </a:p>
          <a:p>
            <a:r>
              <a:rPr lang="en-US" sz="1400" dirty="0"/>
              <a:t>for i=1:100</a:t>
            </a:r>
          </a:p>
          <a:p>
            <a:r>
              <a:rPr lang="en-US" sz="1400" dirty="0"/>
              <a:t>V(i,1)=1;</a:t>
            </a:r>
          </a:p>
          <a:p>
            <a:r>
              <a:rPr lang="en-US" sz="1400" dirty="0"/>
              <a:t>V(i,100)=1;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surf(V)</a:t>
            </a:r>
          </a:p>
          <a:p>
            <a:r>
              <a:rPr lang="en-US" sz="1400" dirty="0"/>
              <a:t>view(-27,38);</a:t>
            </a:r>
          </a:p>
          <a:p>
            <a:r>
              <a:rPr lang="en-US" sz="1400" dirty="0"/>
              <a:t>pause %pause for effect</a:t>
            </a:r>
          </a:p>
          <a:p>
            <a:r>
              <a:rPr lang="en-US" sz="1400" dirty="0"/>
              <a:t>for k = 1:5000 %iterate 5000 times</a:t>
            </a:r>
          </a:p>
          <a:p>
            <a:r>
              <a:rPr lang="en-US" sz="1400" dirty="0"/>
              <a:t>for i = 2:99</a:t>
            </a:r>
          </a:p>
          <a:p>
            <a:r>
              <a:rPr lang="en-US" sz="1400" dirty="0"/>
              <a:t>for j = 2:99</a:t>
            </a:r>
          </a:p>
          <a:p>
            <a:r>
              <a:rPr lang="en-US" sz="1400" dirty="0"/>
              <a:t>V(</a:t>
            </a:r>
            <a:r>
              <a:rPr lang="en-US" sz="1400" dirty="0" err="1"/>
              <a:t>i,j</a:t>
            </a:r>
            <a:r>
              <a:rPr lang="en-US" sz="1400" dirty="0"/>
              <a:t>)= (V(i-1,j-1)+V(i,j-1)+V(i+1,j-1)+V(i+1,j)+V(i+1,j+1)+V(i,j+1)+V(i-1,j+1)+V(i-1,j))/8; %mean value theorem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surf(V)</a:t>
            </a:r>
          </a:p>
          <a:p>
            <a:r>
              <a:rPr lang="en-US" sz="1400" dirty="0"/>
              <a:t>view(-27,38)</a:t>
            </a:r>
          </a:p>
          <a:p>
            <a:r>
              <a:rPr lang="en-US" sz="1400" dirty="0"/>
              <a:t>pause(0.005)</a:t>
            </a:r>
          </a:p>
          <a:p>
            <a:r>
              <a:rPr lang="en-US" sz="1400" dirty="0" smtClean="0"/>
              <a:t>end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657" y="1184988"/>
            <a:ext cx="5137971" cy="29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2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flexiguide.com/images/general/product-rectangularseaml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3" y="536348"/>
            <a:ext cx="48196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eb.stanford.edu/group/GGG/kondo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22" y="2900751"/>
            <a:ext cx="58483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305212"/>
              </p:ext>
            </p:extLst>
          </p:nvPr>
        </p:nvGraphicFramePr>
        <p:xfrm>
          <a:off x="207251" y="206764"/>
          <a:ext cx="3338382" cy="229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6663600" imgH="4575600" progId="">
                  <p:embed/>
                </p:oleObj>
              </mc:Choice>
              <mc:Fallback>
                <p:oleObj r:id="rId3" imgW="6663600" imgH="4575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251" y="206764"/>
                        <a:ext cx="3338382" cy="2291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84375" y="187514"/>
                <a:ext cx="15597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375" y="187514"/>
                <a:ext cx="1559722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68652" y="1352692"/>
                <a:ext cx="31911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652" y="1352692"/>
                <a:ext cx="31911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84375" y="679957"/>
                <a:ext cx="1643399" cy="617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375" y="679957"/>
                <a:ext cx="1643399" cy="617285"/>
              </a:xfrm>
              <a:prstGeom prst="rect">
                <a:avLst/>
              </a:prstGeom>
              <a:blipFill rotWithShape="0">
                <a:blip r:embed="rId7"/>
                <a:stretch>
                  <a:fillRect r="-1037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33569" y="1915211"/>
                <a:ext cx="3461332" cy="925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569" y="1915211"/>
                <a:ext cx="3461332" cy="925894"/>
              </a:xfrm>
              <a:prstGeom prst="rect">
                <a:avLst/>
              </a:prstGeom>
              <a:blipFill rotWithShape="0">
                <a:blip r:embed="rId8"/>
                <a:stretch>
                  <a:fillRect r="-7218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33569" y="2972737"/>
                <a:ext cx="3461332" cy="925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569" y="2972737"/>
                <a:ext cx="3461332" cy="925894"/>
              </a:xfrm>
              <a:prstGeom prst="rect">
                <a:avLst/>
              </a:prstGeom>
              <a:blipFill rotWithShape="0">
                <a:blip r:embed="rId9"/>
                <a:stretch>
                  <a:fillRect r="-7218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33569" y="2963624"/>
                <a:ext cx="3478516" cy="925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𝑌𝑑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𝑋𝑑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569" y="2963624"/>
                <a:ext cx="3478516" cy="925894"/>
              </a:xfrm>
              <a:prstGeom prst="rect">
                <a:avLst/>
              </a:prstGeom>
              <a:blipFill rotWithShape="0">
                <a:blip r:embed="rId10"/>
                <a:stretch>
                  <a:fillRect r="-7005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16385" y="4200545"/>
                <a:ext cx="3478516" cy="925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𝑌𝑑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𝑋𝑌𝑑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𝑋𝑑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𝑋𝑌𝑑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385" y="4200545"/>
                <a:ext cx="3478516" cy="925894"/>
              </a:xfrm>
              <a:prstGeom prst="rect">
                <a:avLst/>
              </a:prstGeom>
              <a:blipFill rotWithShape="0">
                <a:blip r:embed="rId11"/>
                <a:stretch>
                  <a:fillRect l="-175" r="-7018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16385" y="5428353"/>
                <a:ext cx="3036088" cy="925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385" y="5428353"/>
                <a:ext cx="3036088" cy="925894"/>
              </a:xfrm>
              <a:prstGeom prst="rect">
                <a:avLst/>
              </a:prstGeom>
              <a:blipFill rotWithShape="0">
                <a:blip r:embed="rId12"/>
                <a:stretch>
                  <a:fillRect l="-201" r="-8032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1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947" y="367255"/>
                <a:ext cx="3036088" cy="925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47" y="367255"/>
                <a:ext cx="3036088" cy="925894"/>
              </a:xfrm>
              <a:prstGeom prst="rect">
                <a:avLst/>
              </a:prstGeom>
              <a:blipFill rotWithShape="0">
                <a:blip r:embed="rId2"/>
                <a:stretch>
                  <a:fillRect r="-8233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947" y="1667971"/>
                <a:ext cx="4639860" cy="925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47" y="1667971"/>
                <a:ext cx="4639860" cy="925894"/>
              </a:xfrm>
              <a:prstGeom prst="rect">
                <a:avLst/>
              </a:prstGeom>
              <a:blipFill rotWithShape="0"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3382" y="3226982"/>
                <a:ext cx="37022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82" y="3226982"/>
                <a:ext cx="3702292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26761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5947" y="4425348"/>
                <a:ext cx="5139356" cy="925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𝑌𝑑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47" y="4425348"/>
                <a:ext cx="5139356" cy="925894"/>
              </a:xfrm>
              <a:prstGeom prst="rect">
                <a:avLst/>
              </a:prstGeom>
              <a:blipFill rotWithShape="0"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22265" y="391620"/>
                <a:ext cx="3449406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265" y="391620"/>
                <a:ext cx="3449406" cy="4385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74689" y="1150076"/>
                <a:ext cx="45188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𝐶𝑠𝑖𝑛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𝐷𝑐𝑜𝑠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89" y="1150076"/>
                <a:ext cx="4518838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4723" t="-27143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684573" y="3676610"/>
            <a:ext cx="53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Completely general up to this point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634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39093" y="285294"/>
                <a:ext cx="3449406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093" y="285294"/>
                <a:ext cx="3449406" cy="4385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91517" y="1043750"/>
                <a:ext cx="45188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𝐶𝑠𝑖𝑛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𝐷𝑐𝑜𝑠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517" y="1043750"/>
                <a:ext cx="4518838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4717" t="-26761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4236" y="2743199"/>
            <a:ext cx="2764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Boundary conditions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311522"/>
              </p:ext>
            </p:extLst>
          </p:nvPr>
        </p:nvGraphicFramePr>
        <p:xfrm>
          <a:off x="207251" y="206764"/>
          <a:ext cx="3338382" cy="229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5" imgW="6663600" imgH="4575600" progId="">
                  <p:embed/>
                </p:oleObj>
              </mc:Choice>
              <mc:Fallback>
                <p:oleObj r:id="rId5" imgW="6663600" imgH="4575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251" y="206764"/>
                        <a:ext cx="3338382" cy="2291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2374" y="3264776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02563" y="3354567"/>
                <a:ext cx="15483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563" y="3354567"/>
                <a:ext cx="154837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6070" y="4010224"/>
                <a:ext cx="3342775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70" y="4010224"/>
                <a:ext cx="3342775" cy="4385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22181" y="4690100"/>
                <a:ext cx="6040821" cy="870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181" y="4690100"/>
                <a:ext cx="6040821" cy="8707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4929" y="5693237"/>
                <a:ext cx="77353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𝐷𝑐𝑜𝑠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29" y="5693237"/>
                <a:ext cx="7735323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4929" y="6270595"/>
                <a:ext cx="71638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𝐷𝑐𝑜𝑠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29" y="6270595"/>
                <a:ext cx="7163820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4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92827" y="539646"/>
                <a:ext cx="71638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𝐷𝑐𝑜𝑠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27" y="539646"/>
                <a:ext cx="716382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943351"/>
              </p:ext>
            </p:extLst>
          </p:nvPr>
        </p:nvGraphicFramePr>
        <p:xfrm>
          <a:off x="207251" y="206764"/>
          <a:ext cx="3338382" cy="229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4" imgW="6663600" imgH="4575600" progId="">
                  <p:embed/>
                </p:oleObj>
              </mc:Choice>
              <mc:Fallback>
                <p:oleObj r:id="rId4" imgW="6663600" imgH="4575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251" y="206764"/>
                        <a:ext cx="3338382" cy="2291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6892" y="1344417"/>
                <a:ext cx="75404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0=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𝐷𝑐𝑜𝑠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892" y="1344417"/>
                <a:ext cx="754046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32831" y="2149188"/>
                <a:ext cx="41885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0=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𝐷𝑐𝑜𝑠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831" y="2149188"/>
                <a:ext cx="418858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4367" y="2953959"/>
                <a:ext cx="49055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367" y="2953959"/>
                <a:ext cx="4905510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9186" y="3833158"/>
                <a:ext cx="55869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86" y="3833158"/>
                <a:ext cx="558697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04386" y="4637929"/>
                <a:ext cx="19075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386" y="4637929"/>
                <a:ext cx="1907573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5858" y="5442700"/>
                <a:ext cx="63305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58" y="5442700"/>
                <a:ext cx="6330516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9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0100" y="923862"/>
                <a:ext cx="63305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00" y="923862"/>
                <a:ext cx="633051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0872" y="1642730"/>
                <a:ext cx="21073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=0,1,2,3…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872" y="1642730"/>
                <a:ext cx="210737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209" y="2204684"/>
            <a:ext cx="5004869" cy="3749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3709" y="6085300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One boundary condition to go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85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32119" y="498560"/>
                <a:ext cx="63305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19" y="498560"/>
                <a:ext cx="633051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42891" y="1217428"/>
                <a:ext cx="21073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=0,1,2,3…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891" y="1217428"/>
                <a:ext cx="210737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32119" y="2043825"/>
                <a:ext cx="6943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19" y="2043825"/>
                <a:ext cx="694324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8484" y="3158203"/>
                <a:ext cx="65024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484" y="3158203"/>
                <a:ext cx="650248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8484" y="3927291"/>
                <a:ext cx="6917214" cy="1174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484" y="3927291"/>
                <a:ext cx="6917214" cy="11748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38484" y="5217374"/>
                <a:ext cx="7728719" cy="1174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484" y="5217374"/>
                <a:ext cx="7728719" cy="11748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44047" y="2551303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Never going to happen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0045" y="85204"/>
            <a:ext cx="3294996" cy="24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89628" y="464620"/>
                <a:ext cx="6421501" cy="1174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628" y="464620"/>
                <a:ext cx="6421501" cy="11748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209" y="2204684"/>
            <a:ext cx="5004869" cy="37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378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Biswas,Amlan</dc:creator>
  <cp:lastModifiedBy>Biswas,Amlan</cp:lastModifiedBy>
  <cp:revision>18</cp:revision>
  <dcterms:created xsi:type="dcterms:W3CDTF">2014-02-14T00:06:53Z</dcterms:created>
  <dcterms:modified xsi:type="dcterms:W3CDTF">2015-02-13T15:25:12Z</dcterms:modified>
</cp:coreProperties>
</file>