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4" r:id="rId3"/>
    <p:sldId id="271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3" r:id="rId12"/>
    <p:sldId id="284" r:id="rId13"/>
    <p:sldId id="285" r:id="rId14"/>
    <p:sldId id="28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4091-E1C8-4C29-A310-5349574808E1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FCA1-3009-4028-8C6A-3880BFDA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0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4091-E1C8-4C29-A310-5349574808E1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FCA1-3009-4028-8C6A-3880BFDA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92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4091-E1C8-4C29-A310-5349574808E1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FCA1-3009-4028-8C6A-3880BFDA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7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4091-E1C8-4C29-A310-5349574808E1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FCA1-3009-4028-8C6A-3880BFDA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33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4091-E1C8-4C29-A310-5349574808E1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FCA1-3009-4028-8C6A-3880BFDA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04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4091-E1C8-4C29-A310-5349574808E1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FCA1-3009-4028-8C6A-3880BFDA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10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4091-E1C8-4C29-A310-5349574808E1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FCA1-3009-4028-8C6A-3880BFDA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51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4091-E1C8-4C29-A310-5349574808E1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FCA1-3009-4028-8C6A-3880BFDA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46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4091-E1C8-4C29-A310-5349574808E1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FCA1-3009-4028-8C6A-3880BFDA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7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4091-E1C8-4C29-A310-5349574808E1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FCA1-3009-4028-8C6A-3880BFDA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59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B4091-E1C8-4C29-A310-5349574808E1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CFCA1-3009-4028-8C6A-3880BFDA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18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B4091-E1C8-4C29-A310-5349574808E1}" type="datetimeFigureOut">
              <a:rPr lang="en-US" smtClean="0"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CFCA1-3009-4028-8C6A-3880BFDAB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2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64.png"/><Relationship Id="rId3" Type="http://schemas.openxmlformats.org/officeDocument/2006/relationships/image" Target="../media/image54.png"/><Relationship Id="rId7" Type="http://schemas.openxmlformats.org/officeDocument/2006/relationships/image" Target="../media/image69.png"/><Relationship Id="rId12" Type="http://schemas.openxmlformats.org/officeDocument/2006/relationships/image" Target="../media/image63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11" Type="http://schemas.openxmlformats.org/officeDocument/2006/relationships/image" Target="../media/image73.png"/><Relationship Id="rId5" Type="http://schemas.openxmlformats.org/officeDocument/2006/relationships/image" Target="../media/image56.png"/><Relationship Id="rId15" Type="http://schemas.openxmlformats.org/officeDocument/2006/relationships/image" Target="../media/image74.png"/><Relationship Id="rId10" Type="http://schemas.openxmlformats.org/officeDocument/2006/relationships/image" Target="../media/image72.png"/><Relationship Id="rId4" Type="http://schemas.openxmlformats.org/officeDocument/2006/relationships/image" Target="../media/image67.png"/><Relationship Id="rId9" Type="http://schemas.openxmlformats.org/officeDocument/2006/relationships/image" Target="../media/image71.png"/><Relationship Id="rId14" Type="http://schemas.openxmlformats.org/officeDocument/2006/relationships/image" Target="../media/image6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56.png"/><Relationship Id="rId7" Type="http://schemas.openxmlformats.org/officeDocument/2006/relationships/image" Target="../media/image6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11" Type="http://schemas.openxmlformats.org/officeDocument/2006/relationships/image" Target="../media/image78.png"/><Relationship Id="rId5" Type="http://schemas.openxmlformats.org/officeDocument/2006/relationships/image" Target="../media/image63.png"/><Relationship Id="rId10" Type="http://schemas.openxmlformats.org/officeDocument/2006/relationships/image" Target="../media/image77.png"/><Relationship Id="rId4" Type="http://schemas.openxmlformats.org/officeDocument/2006/relationships/image" Target="../media/image75.png"/><Relationship Id="rId9" Type="http://schemas.openxmlformats.org/officeDocument/2006/relationships/image" Target="../media/image6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13" Type="http://schemas.openxmlformats.org/officeDocument/2006/relationships/image" Target="../media/image83.png"/><Relationship Id="rId3" Type="http://schemas.openxmlformats.org/officeDocument/2006/relationships/image" Target="../media/image56.png"/><Relationship Id="rId7" Type="http://schemas.openxmlformats.org/officeDocument/2006/relationships/image" Target="../media/image77.png"/><Relationship Id="rId12" Type="http://schemas.openxmlformats.org/officeDocument/2006/relationships/image" Target="../media/image82.png"/><Relationship Id="rId2" Type="http://schemas.openxmlformats.org/officeDocument/2006/relationships/image" Target="../media/image54.png"/><Relationship Id="rId16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1" Type="http://schemas.openxmlformats.org/officeDocument/2006/relationships/image" Target="../media/image81.png"/><Relationship Id="rId5" Type="http://schemas.openxmlformats.org/officeDocument/2006/relationships/image" Target="../media/image76.png"/><Relationship Id="rId15" Type="http://schemas.openxmlformats.org/officeDocument/2006/relationships/image" Target="../media/image85.png"/><Relationship Id="rId10" Type="http://schemas.openxmlformats.org/officeDocument/2006/relationships/image" Target="../media/image80.png"/><Relationship Id="rId4" Type="http://schemas.openxmlformats.org/officeDocument/2006/relationships/image" Target="../media/image75.png"/><Relationship Id="rId9" Type="http://schemas.openxmlformats.org/officeDocument/2006/relationships/image" Target="../media/image79.png"/><Relationship Id="rId14" Type="http://schemas.openxmlformats.org/officeDocument/2006/relationships/image" Target="../media/image8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13" Type="http://schemas.openxmlformats.org/officeDocument/2006/relationships/image" Target="../media/image92.png"/><Relationship Id="rId3" Type="http://schemas.openxmlformats.org/officeDocument/2006/relationships/image" Target="../media/image75.png"/><Relationship Id="rId7" Type="http://schemas.openxmlformats.org/officeDocument/2006/relationships/image" Target="../media/image80.png"/><Relationship Id="rId12" Type="http://schemas.openxmlformats.org/officeDocument/2006/relationships/image" Target="../media/image91.png"/><Relationship Id="rId17" Type="http://schemas.openxmlformats.org/officeDocument/2006/relationships/image" Target="../media/image96.png"/><Relationship Id="rId2" Type="http://schemas.openxmlformats.org/officeDocument/2006/relationships/image" Target="../media/image54.png"/><Relationship Id="rId16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11" Type="http://schemas.openxmlformats.org/officeDocument/2006/relationships/image" Target="../media/image90.png"/><Relationship Id="rId5" Type="http://schemas.openxmlformats.org/officeDocument/2006/relationships/image" Target="../media/image87.png"/><Relationship Id="rId15" Type="http://schemas.openxmlformats.org/officeDocument/2006/relationships/image" Target="../media/image94.png"/><Relationship Id="rId10" Type="http://schemas.openxmlformats.org/officeDocument/2006/relationships/image" Target="../media/image89.png"/><Relationship Id="rId4" Type="http://schemas.openxmlformats.org/officeDocument/2006/relationships/image" Target="../media/image67.png"/><Relationship Id="rId9" Type="http://schemas.openxmlformats.org/officeDocument/2006/relationships/image" Target="../media/image88.png"/><Relationship Id="rId14" Type="http://schemas.openxmlformats.org/officeDocument/2006/relationships/image" Target="../media/image9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5.png"/><Relationship Id="rId15" Type="http://schemas.openxmlformats.org/officeDocument/2006/relationships/image" Target="../media/image12.png"/><Relationship Id="rId10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image" Target="../media/image15.png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19" Type="http://schemas.openxmlformats.org/officeDocument/2006/relationships/image" Target="../media/image32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4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12" Type="http://schemas.openxmlformats.org/officeDocument/2006/relationships/image" Target="../media/image63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56.png"/><Relationship Id="rId15" Type="http://schemas.openxmlformats.org/officeDocument/2006/relationships/image" Target="../media/image66.png"/><Relationship Id="rId10" Type="http://schemas.openxmlformats.org/officeDocument/2006/relationships/image" Target="../media/image61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Relationship Id="rId14" Type="http://schemas.openxmlformats.org/officeDocument/2006/relationships/image" Target="../media/image6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979506" y="1113455"/>
            <a:ext cx="3657600" cy="3657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sp3d>
            <a:bevelT w="1828800" h="1828800"/>
            <a:bevelB w="1828800" h="1828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8263812">
            <a:off x="3344229" y="-1628448"/>
            <a:ext cx="4928154" cy="4803901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16298657"/>
              </a:avLst>
            </a:prstTxWarp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This is a spinning charged sphere </a:t>
            </a:r>
            <a:r>
              <a:rPr lang="en-US" sz="2800" dirty="0">
                <a:solidFill>
                  <a:schemeClr val="bg1"/>
                </a:solidFill>
              </a:rPr>
              <a:t>This is a spinning charged sphere This is a spinning charged </a:t>
            </a:r>
            <a:r>
              <a:rPr lang="en-US" sz="2800" dirty="0" smtClean="0">
                <a:solidFill>
                  <a:schemeClr val="bg1"/>
                </a:solidFill>
              </a:rPr>
              <a:t>sphere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728870" y="4876"/>
            <a:ext cx="10336695" cy="6038117"/>
          </a:xfrm>
          <a:custGeom>
            <a:avLst/>
            <a:gdLst>
              <a:gd name="connsiteX0" fmla="*/ 5088834 w 10336695"/>
              <a:gd name="connsiteY0" fmla="*/ 1130623 h 6038117"/>
              <a:gd name="connsiteX1" fmla="*/ 3260034 w 10336695"/>
              <a:gd name="connsiteY1" fmla="*/ 2959423 h 6038117"/>
              <a:gd name="connsiteX2" fmla="*/ 5088834 w 10336695"/>
              <a:gd name="connsiteY2" fmla="*/ 4788223 h 6038117"/>
              <a:gd name="connsiteX3" fmla="*/ 6917634 w 10336695"/>
              <a:gd name="connsiteY3" fmla="*/ 2959423 h 6038117"/>
              <a:gd name="connsiteX4" fmla="*/ 5088834 w 10336695"/>
              <a:gd name="connsiteY4" fmla="*/ 1130623 h 6038117"/>
              <a:gd name="connsiteX5" fmla="*/ 0 w 10336695"/>
              <a:gd name="connsiteY5" fmla="*/ 0 h 6038117"/>
              <a:gd name="connsiteX6" fmla="*/ 10336695 w 10336695"/>
              <a:gd name="connsiteY6" fmla="*/ 0 h 6038117"/>
              <a:gd name="connsiteX7" fmla="*/ 10336695 w 10336695"/>
              <a:gd name="connsiteY7" fmla="*/ 6038117 h 6038117"/>
              <a:gd name="connsiteX8" fmla="*/ 0 w 10336695"/>
              <a:gd name="connsiteY8" fmla="*/ 6038117 h 6038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36695" h="6038117">
                <a:moveTo>
                  <a:pt x="5088834" y="1130623"/>
                </a:moveTo>
                <a:cubicBezTo>
                  <a:pt x="4078816" y="1130623"/>
                  <a:pt x="3260034" y="1949405"/>
                  <a:pt x="3260034" y="2959423"/>
                </a:cubicBezTo>
                <a:cubicBezTo>
                  <a:pt x="3260034" y="3969441"/>
                  <a:pt x="4078816" y="4788223"/>
                  <a:pt x="5088834" y="4788223"/>
                </a:cubicBezTo>
                <a:cubicBezTo>
                  <a:pt x="6098852" y="4788223"/>
                  <a:pt x="6917634" y="3969441"/>
                  <a:pt x="6917634" y="2959423"/>
                </a:cubicBezTo>
                <a:cubicBezTo>
                  <a:pt x="6917634" y="1949405"/>
                  <a:pt x="6098852" y="1130623"/>
                  <a:pt x="5088834" y="1130623"/>
                </a:cubicBezTo>
                <a:close/>
                <a:moveTo>
                  <a:pt x="0" y="0"/>
                </a:moveTo>
                <a:lnTo>
                  <a:pt x="10336695" y="0"/>
                </a:lnTo>
                <a:lnTo>
                  <a:pt x="10336695" y="6038117"/>
                </a:lnTo>
                <a:lnTo>
                  <a:pt x="0" y="60381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 flipV="1">
            <a:off x="5238123" y="506037"/>
            <a:ext cx="1083944" cy="292288"/>
          </a:xfrm>
          <a:prstGeom prst="rightArrow">
            <a:avLst/>
          </a:prstGeom>
          <a:scene3d>
            <a:camera prst="orthographicFront">
              <a:rot lat="21145077" lon="1185324" rev="5278737"/>
            </a:camera>
            <a:lightRig rig="threePt" dir="t"/>
          </a:scene3d>
          <a:sp3d extrusionH="114300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095460" y="496503"/>
                <a:ext cx="44935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ac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460" y="496503"/>
                <a:ext cx="449354" cy="55399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9652835" y="1206687"/>
            <a:ext cx="91440" cy="914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929504" y="849848"/>
            <a:ext cx="1817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Point at which magnetic field is measured</a:t>
            </a:r>
            <a:endParaRPr lang="en-US" dirty="0"/>
          </a:p>
        </p:txBody>
      </p:sp>
      <p:sp>
        <p:nvSpPr>
          <p:cNvPr id="18" name="Right Arrow 17"/>
          <p:cNvSpPr/>
          <p:nvPr/>
        </p:nvSpPr>
        <p:spPr>
          <a:xfrm rot="3941607" flipV="1">
            <a:off x="5522270" y="2060122"/>
            <a:ext cx="4376738" cy="154617"/>
          </a:xfrm>
          <a:prstGeom prst="rightArrow">
            <a:avLst/>
          </a:prstGeom>
          <a:scene3d>
            <a:camera prst="orthographicFront">
              <a:rot lat="21145077" lon="1185324" rev="5278737"/>
            </a:camera>
            <a:lightRig rig="threePt" dir="t"/>
          </a:scene3d>
          <a:sp3d extrusionH="114300"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042936" y="1496179"/>
                <a:ext cx="33393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2936" y="1496179"/>
                <a:ext cx="333938" cy="5539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638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 animBg="1"/>
      <p:bldP spid="2" grpId="0"/>
      <p:bldP spid="3" grpId="0" animBg="1"/>
      <p:bldP spid="4" grpId="0"/>
      <p:bldP spid="18" grpId="0" animBg="1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34596" y="260757"/>
                <a:ext cx="7161128" cy="524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𝜎𝜔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𝜓</m:t>
                            </m:r>
                          </m:e>
                        </m:func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acc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𝑅𝑟</m:t>
                            </m:r>
                          </m:e>
                        </m:d>
                        <m:d>
                          <m:dPr>
                            <m:begChr m:val="|"/>
                            <m:endChr m:val="|"/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𝑅𝑟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596" y="260757"/>
                <a:ext cx="7161128" cy="52443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6007278" y="2259675"/>
            <a:ext cx="3657600" cy="3657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sp3d>
            <a:bevelT w="1828800" h="1828800"/>
            <a:bevelB w="1828800" h="1828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8263812">
            <a:off x="5372001" y="-482228"/>
            <a:ext cx="4928154" cy="4803901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16298657"/>
              </a:avLst>
            </a:prstTxWarp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This is a spinning charged sphere </a:t>
            </a:r>
            <a:r>
              <a:rPr lang="en-US" sz="2800" dirty="0">
                <a:solidFill>
                  <a:schemeClr val="bg1"/>
                </a:solidFill>
              </a:rPr>
              <a:t>This is a spinning charged sphere This is a spinning charged </a:t>
            </a:r>
            <a:r>
              <a:rPr lang="en-US" sz="2800" dirty="0" smtClean="0">
                <a:solidFill>
                  <a:schemeClr val="bg1"/>
                </a:solidFill>
              </a:rPr>
              <a:t>sphere</a:t>
            </a:r>
            <a:endParaRPr lang="en-US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904603" y="1642723"/>
                <a:ext cx="44935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ac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4603" y="1642723"/>
                <a:ext cx="449354" cy="5539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561622" y="3248609"/>
                <a:ext cx="33393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1622" y="3248609"/>
                <a:ext cx="333938" cy="55399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V="1">
            <a:off x="7842858" y="1297447"/>
            <a:ext cx="0" cy="2872707"/>
          </a:xfrm>
          <a:prstGeom prst="straightConnector1">
            <a:avLst/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7875679" y="3357792"/>
            <a:ext cx="595423" cy="499730"/>
          </a:xfrm>
          <a:custGeom>
            <a:avLst/>
            <a:gdLst>
              <a:gd name="connsiteX0" fmla="*/ 0 w 595423"/>
              <a:gd name="connsiteY0" fmla="*/ 0 h 499730"/>
              <a:gd name="connsiteX1" fmla="*/ 404037 w 595423"/>
              <a:gd name="connsiteY1" fmla="*/ 159488 h 499730"/>
              <a:gd name="connsiteX2" fmla="*/ 595423 w 595423"/>
              <a:gd name="connsiteY2" fmla="*/ 499730 h 499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5423" h="499730">
                <a:moveTo>
                  <a:pt x="0" y="0"/>
                </a:moveTo>
                <a:cubicBezTo>
                  <a:pt x="152400" y="38100"/>
                  <a:pt x="304800" y="76200"/>
                  <a:pt x="404037" y="159488"/>
                </a:cubicBezTo>
                <a:cubicBezTo>
                  <a:pt x="503274" y="242776"/>
                  <a:pt x="549348" y="371253"/>
                  <a:pt x="595423" y="499730"/>
                </a:cubicBez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129280" y="2894866"/>
                <a:ext cx="38754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𝜓</m:t>
                      </m:r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9280" y="2894866"/>
                <a:ext cx="387542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384990" y="790941"/>
            <a:ext cx="489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For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874291" y="837108"/>
                <a:ext cx="6379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291" y="837108"/>
                <a:ext cx="637995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4762" r="-8571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226619" y="1263397"/>
                <a:ext cx="7207422" cy="524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𝜎𝜔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𝜓</m:t>
                            </m:r>
                          </m:e>
                        </m:func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acc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𝑅𝑟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)−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𝑅𝑟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619" y="1263397"/>
                <a:ext cx="7207422" cy="52443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242869" y="1916983"/>
                <a:ext cx="6673086" cy="8250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𝜎𝜔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𝜓</m:t>
                            </m:r>
                          </m:e>
                        </m:func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𝑅𝑟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𝑅𝑟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869" y="1916983"/>
                <a:ext cx="6673086" cy="825098"/>
              </a:xfrm>
              <a:prstGeom prst="rect">
                <a:avLst/>
              </a:prstGeom>
              <a:blipFill rotWithShape="0">
                <a:blip r:embed="rId8"/>
                <a:stretch>
                  <a:fillRect t="-3676" b="-8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/>
          <p:cNvCxnSpPr/>
          <p:nvPr/>
        </p:nvCxnSpPr>
        <p:spPr>
          <a:xfrm>
            <a:off x="1931464" y="2061995"/>
            <a:ext cx="309093" cy="24469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986770" y="2038759"/>
            <a:ext cx="309093" cy="24469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532926" y="2061132"/>
            <a:ext cx="309093" cy="2446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485889" y="2051944"/>
            <a:ext cx="309093" cy="2446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114211" y="2066516"/>
            <a:ext cx="309093" cy="244699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437654" y="2377209"/>
            <a:ext cx="309093" cy="244699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692152" y="2061133"/>
            <a:ext cx="309093" cy="24469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276891" y="2038759"/>
            <a:ext cx="309093" cy="24469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053066" y="2377209"/>
            <a:ext cx="309093" cy="244699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64778" y="2359646"/>
            <a:ext cx="309093" cy="244699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322180" y="3020665"/>
                <a:ext cx="2097369" cy="4972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=−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𝑅𝑟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𝜓</m:t>
                            </m:r>
                          </m:e>
                        </m:func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80" y="3020665"/>
                <a:ext cx="2097369" cy="497252"/>
              </a:xfrm>
              <a:prstGeom prst="rect">
                <a:avLst/>
              </a:prstGeom>
              <a:blipFill rotWithShape="0">
                <a:blip r:embed="rId9"/>
                <a:stretch>
                  <a:fillRect r="-14535" b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364778" y="3763749"/>
                <a:ext cx="1999586" cy="496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=−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𝑅𝑟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𝜓</m:t>
                            </m:r>
                          </m:e>
                        </m:func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778" y="3763749"/>
                <a:ext cx="1999586" cy="496931"/>
              </a:xfrm>
              <a:prstGeom prst="rect">
                <a:avLst/>
              </a:prstGeom>
              <a:blipFill rotWithShape="0">
                <a:blip r:embed="rId10"/>
                <a:stretch>
                  <a:fillRect r="-15244" b="-1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372877" y="4521645"/>
                <a:ext cx="1999586" cy="496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=−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𝜓</m:t>
                            </m:r>
                          </m:e>
                        </m:func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77" y="4521645"/>
                <a:ext cx="1999586" cy="496931"/>
              </a:xfrm>
              <a:prstGeom prst="rect">
                <a:avLst/>
              </a:prstGeom>
              <a:blipFill rotWithShape="0">
                <a:blip r:embed="rId11"/>
                <a:stretch>
                  <a:fillRect r="-15549" b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Straight Arrow Connector 59"/>
          <p:cNvCxnSpPr/>
          <p:nvPr/>
        </p:nvCxnSpPr>
        <p:spPr>
          <a:xfrm flipV="1">
            <a:off x="7837001" y="2671963"/>
            <a:ext cx="3234630" cy="1512046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 flipV="1">
            <a:off x="5391472" y="2382471"/>
            <a:ext cx="2452309" cy="1834772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7122017" y="4167143"/>
            <a:ext cx="753662" cy="2435961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007614" y="2510982"/>
                <a:ext cx="51411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614" y="2510982"/>
                <a:ext cx="514115" cy="553998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7311832" y="6186583"/>
                <a:ext cx="52424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1832" y="6186583"/>
                <a:ext cx="524246" cy="55399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10577776" y="2810915"/>
                <a:ext cx="48898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7776" y="2810915"/>
                <a:ext cx="488980" cy="553998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372877" y="5263318"/>
                <a:ext cx="2135393" cy="485582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77" y="5263318"/>
                <a:ext cx="2135393" cy="485582"/>
              </a:xfrm>
              <a:prstGeom prst="rect">
                <a:avLst/>
              </a:prstGeom>
              <a:blipFill rotWithShape="0">
                <a:blip r:embed="rId15"/>
                <a:stretch>
                  <a:fillRect t="-12195" r="-8239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9197092" y="3435197"/>
            <a:ext cx="91440" cy="914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7836078" y="3517917"/>
            <a:ext cx="1385195" cy="649226"/>
          </a:xfrm>
          <a:prstGeom prst="straightConnector1">
            <a:avLst/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2123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6007278" y="2259675"/>
            <a:ext cx="3657600" cy="3657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sp3d>
            <a:bevelT w="1828800" h="1828800"/>
            <a:bevelB w="1828800" h="1828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8263812">
            <a:off x="5372001" y="-482228"/>
            <a:ext cx="4928154" cy="4803901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16298657"/>
              </a:avLst>
            </a:prstTxWarp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This is a spinning charged sphere </a:t>
            </a:r>
            <a:r>
              <a:rPr lang="en-US" sz="2800" dirty="0">
                <a:solidFill>
                  <a:schemeClr val="bg1"/>
                </a:solidFill>
              </a:rPr>
              <a:t>This is a spinning charged sphere This is a spinning charged </a:t>
            </a:r>
            <a:r>
              <a:rPr lang="en-US" sz="2800" dirty="0" smtClean="0">
                <a:solidFill>
                  <a:schemeClr val="bg1"/>
                </a:solidFill>
              </a:rPr>
              <a:t>sphere</a:t>
            </a:r>
            <a:endParaRPr lang="en-US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904603" y="1642723"/>
                <a:ext cx="44935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ac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4603" y="1642723"/>
                <a:ext cx="449354" cy="55399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V="1">
            <a:off x="7842858" y="1297447"/>
            <a:ext cx="0" cy="2872707"/>
          </a:xfrm>
          <a:prstGeom prst="straightConnector1">
            <a:avLst/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7875679" y="3357792"/>
            <a:ext cx="595423" cy="499730"/>
          </a:xfrm>
          <a:custGeom>
            <a:avLst/>
            <a:gdLst>
              <a:gd name="connsiteX0" fmla="*/ 0 w 595423"/>
              <a:gd name="connsiteY0" fmla="*/ 0 h 499730"/>
              <a:gd name="connsiteX1" fmla="*/ 404037 w 595423"/>
              <a:gd name="connsiteY1" fmla="*/ 159488 h 499730"/>
              <a:gd name="connsiteX2" fmla="*/ 595423 w 595423"/>
              <a:gd name="connsiteY2" fmla="*/ 499730 h 499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5423" h="499730">
                <a:moveTo>
                  <a:pt x="0" y="0"/>
                </a:moveTo>
                <a:cubicBezTo>
                  <a:pt x="152400" y="38100"/>
                  <a:pt x="304800" y="76200"/>
                  <a:pt x="404037" y="159488"/>
                </a:cubicBezTo>
                <a:cubicBezTo>
                  <a:pt x="503274" y="242776"/>
                  <a:pt x="549348" y="371253"/>
                  <a:pt x="595423" y="499730"/>
                </a:cubicBez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129280" y="2894866"/>
                <a:ext cx="38754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𝜓</m:t>
                      </m:r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9280" y="2894866"/>
                <a:ext cx="387542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276726" y="287032"/>
            <a:ext cx="489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For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766027" y="333199"/>
                <a:ext cx="6379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027" y="333199"/>
                <a:ext cx="637995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4808" r="-8654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Straight Arrow Connector 59"/>
          <p:cNvCxnSpPr/>
          <p:nvPr/>
        </p:nvCxnSpPr>
        <p:spPr>
          <a:xfrm flipV="1">
            <a:off x="7837001" y="2671963"/>
            <a:ext cx="3234630" cy="1512046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 flipV="1">
            <a:off x="5391472" y="2382471"/>
            <a:ext cx="2452309" cy="1834772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7122017" y="4167143"/>
            <a:ext cx="753662" cy="2435961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007614" y="2510982"/>
                <a:ext cx="51411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614" y="2510982"/>
                <a:ext cx="514115" cy="55399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7311832" y="6186583"/>
                <a:ext cx="52424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1832" y="6186583"/>
                <a:ext cx="524246" cy="55399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10577776" y="2810915"/>
                <a:ext cx="48898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7776" y="2810915"/>
                <a:ext cx="488980" cy="55399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341232" y="867142"/>
                <a:ext cx="2135393" cy="485582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232" y="867142"/>
                <a:ext cx="2135393" cy="485582"/>
              </a:xfrm>
              <a:prstGeom prst="rect">
                <a:avLst/>
              </a:prstGeom>
              <a:blipFill rotWithShape="0">
                <a:blip r:embed="rId8"/>
                <a:stretch>
                  <a:fillRect t="-12195" r="-7955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244528" y="1596556"/>
            <a:ext cx="4464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prime coordinate integral is done so we don’t need those coordinates any more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8561622" y="3248609"/>
                <a:ext cx="33393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1622" y="3248609"/>
                <a:ext cx="333938" cy="55399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Freeform 37"/>
          <p:cNvSpPr/>
          <p:nvPr/>
        </p:nvSpPr>
        <p:spPr>
          <a:xfrm>
            <a:off x="7875679" y="3357792"/>
            <a:ext cx="595423" cy="499730"/>
          </a:xfrm>
          <a:custGeom>
            <a:avLst/>
            <a:gdLst>
              <a:gd name="connsiteX0" fmla="*/ 0 w 595423"/>
              <a:gd name="connsiteY0" fmla="*/ 0 h 499730"/>
              <a:gd name="connsiteX1" fmla="*/ 404037 w 595423"/>
              <a:gd name="connsiteY1" fmla="*/ 159488 h 499730"/>
              <a:gd name="connsiteX2" fmla="*/ 595423 w 595423"/>
              <a:gd name="connsiteY2" fmla="*/ 499730 h 499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5423" h="499730">
                <a:moveTo>
                  <a:pt x="0" y="0"/>
                </a:moveTo>
                <a:cubicBezTo>
                  <a:pt x="152400" y="38100"/>
                  <a:pt x="304800" y="76200"/>
                  <a:pt x="404037" y="159488"/>
                </a:cubicBezTo>
                <a:cubicBezTo>
                  <a:pt x="503274" y="242776"/>
                  <a:pt x="549348" y="371253"/>
                  <a:pt x="595423" y="499730"/>
                </a:cubicBez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9197092" y="3435197"/>
            <a:ext cx="91440" cy="914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7836078" y="3517917"/>
            <a:ext cx="1385195" cy="649226"/>
          </a:xfrm>
          <a:prstGeom prst="straightConnector1">
            <a:avLst/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76726" y="2571700"/>
                <a:ext cx="4464193" cy="402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To find the magnetic field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726" y="2571700"/>
                <a:ext cx="4464193" cy="402931"/>
              </a:xfrm>
              <a:prstGeom prst="rect">
                <a:avLst/>
              </a:prstGeom>
              <a:blipFill rotWithShape="0">
                <a:blip r:embed="rId10"/>
                <a:stretch>
                  <a:fillRect l="-1091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69750" y="3157133"/>
                <a:ext cx="1066446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750" y="3157133"/>
                <a:ext cx="1066446" cy="312458"/>
              </a:xfrm>
              <a:prstGeom prst="rect">
                <a:avLst/>
              </a:prstGeom>
              <a:blipFill rotWithShape="0">
                <a:blip r:embed="rId11"/>
                <a:stretch>
                  <a:fillRect l="-4571" t="-45098" r="-33714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11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3" grpId="0"/>
      <p:bldP spid="64" grpId="0"/>
      <p:bldP spid="65" grpId="0"/>
      <p:bldP spid="2" grpId="0"/>
      <p:bldP spid="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6007278" y="2259675"/>
            <a:ext cx="3657600" cy="3657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sp3d>
            <a:bevelT w="1828800" h="1828800"/>
            <a:bevelB w="1828800" h="1828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8263812">
            <a:off x="5372001" y="-482228"/>
            <a:ext cx="4928154" cy="4803901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16298657"/>
              </a:avLst>
            </a:prstTxWarp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This is a spinning charged sphere </a:t>
            </a:r>
            <a:r>
              <a:rPr lang="en-US" sz="2800" dirty="0">
                <a:solidFill>
                  <a:schemeClr val="bg1"/>
                </a:solidFill>
              </a:rPr>
              <a:t>This is a spinning charged sphere This is a spinning charged </a:t>
            </a:r>
            <a:r>
              <a:rPr lang="en-US" sz="2800" dirty="0" smtClean="0">
                <a:solidFill>
                  <a:schemeClr val="bg1"/>
                </a:solidFill>
              </a:rPr>
              <a:t>sphere</a:t>
            </a:r>
            <a:endParaRPr lang="en-US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904603" y="1642723"/>
                <a:ext cx="44935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ac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4603" y="1642723"/>
                <a:ext cx="449354" cy="55399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V="1">
            <a:off x="7842858" y="1297447"/>
            <a:ext cx="0" cy="2872707"/>
          </a:xfrm>
          <a:prstGeom prst="straightConnector1">
            <a:avLst/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7875679" y="3357792"/>
            <a:ext cx="595423" cy="499730"/>
          </a:xfrm>
          <a:custGeom>
            <a:avLst/>
            <a:gdLst>
              <a:gd name="connsiteX0" fmla="*/ 0 w 595423"/>
              <a:gd name="connsiteY0" fmla="*/ 0 h 499730"/>
              <a:gd name="connsiteX1" fmla="*/ 404037 w 595423"/>
              <a:gd name="connsiteY1" fmla="*/ 159488 h 499730"/>
              <a:gd name="connsiteX2" fmla="*/ 595423 w 595423"/>
              <a:gd name="connsiteY2" fmla="*/ 499730 h 499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5423" h="499730">
                <a:moveTo>
                  <a:pt x="0" y="0"/>
                </a:moveTo>
                <a:cubicBezTo>
                  <a:pt x="152400" y="38100"/>
                  <a:pt x="304800" y="76200"/>
                  <a:pt x="404037" y="159488"/>
                </a:cubicBezTo>
                <a:cubicBezTo>
                  <a:pt x="503274" y="242776"/>
                  <a:pt x="549348" y="371253"/>
                  <a:pt x="595423" y="499730"/>
                </a:cubicBez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129280" y="2894866"/>
                <a:ext cx="38754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𝜓</m:t>
                      </m:r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9280" y="2894866"/>
                <a:ext cx="387542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276726" y="287032"/>
            <a:ext cx="489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For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766027" y="333199"/>
                <a:ext cx="6379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027" y="333199"/>
                <a:ext cx="637995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4808" r="-8654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341232" y="867142"/>
                <a:ext cx="2135393" cy="485582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232" y="867142"/>
                <a:ext cx="2135393" cy="485582"/>
              </a:xfrm>
              <a:prstGeom prst="rect">
                <a:avLst/>
              </a:prstGeom>
              <a:blipFill rotWithShape="0">
                <a:blip r:embed="rId5"/>
                <a:stretch>
                  <a:fillRect t="-12195" r="-7955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244528" y="1596556"/>
            <a:ext cx="4464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prime coordinate integral is done so we don’t need those coordinates any more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8561622" y="3248609"/>
                <a:ext cx="33393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1622" y="3248609"/>
                <a:ext cx="333938" cy="55399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Freeform 37"/>
          <p:cNvSpPr/>
          <p:nvPr/>
        </p:nvSpPr>
        <p:spPr>
          <a:xfrm>
            <a:off x="7875679" y="3357792"/>
            <a:ext cx="595423" cy="499730"/>
          </a:xfrm>
          <a:custGeom>
            <a:avLst/>
            <a:gdLst>
              <a:gd name="connsiteX0" fmla="*/ 0 w 595423"/>
              <a:gd name="connsiteY0" fmla="*/ 0 h 499730"/>
              <a:gd name="connsiteX1" fmla="*/ 404037 w 595423"/>
              <a:gd name="connsiteY1" fmla="*/ 159488 h 499730"/>
              <a:gd name="connsiteX2" fmla="*/ 595423 w 595423"/>
              <a:gd name="connsiteY2" fmla="*/ 499730 h 499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5423" h="499730">
                <a:moveTo>
                  <a:pt x="0" y="0"/>
                </a:moveTo>
                <a:cubicBezTo>
                  <a:pt x="152400" y="38100"/>
                  <a:pt x="304800" y="76200"/>
                  <a:pt x="404037" y="159488"/>
                </a:cubicBezTo>
                <a:cubicBezTo>
                  <a:pt x="503274" y="242776"/>
                  <a:pt x="549348" y="371253"/>
                  <a:pt x="595423" y="499730"/>
                </a:cubicBez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9197092" y="3435197"/>
            <a:ext cx="91440" cy="914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7836078" y="3517917"/>
            <a:ext cx="1385195" cy="649226"/>
          </a:xfrm>
          <a:prstGeom prst="straightConnector1">
            <a:avLst/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76726" y="2571700"/>
                <a:ext cx="4464193" cy="402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To find the magnetic field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726" y="2571700"/>
                <a:ext cx="4464193" cy="402931"/>
              </a:xfrm>
              <a:prstGeom prst="rect">
                <a:avLst/>
              </a:prstGeom>
              <a:blipFill rotWithShape="0">
                <a:blip r:embed="rId7"/>
                <a:stretch>
                  <a:fillRect l="-1091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69750" y="3157133"/>
                <a:ext cx="1066446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750" y="3157133"/>
                <a:ext cx="1066446" cy="312458"/>
              </a:xfrm>
              <a:prstGeom prst="rect">
                <a:avLst/>
              </a:prstGeom>
              <a:blipFill rotWithShape="0">
                <a:blip r:embed="rId8"/>
                <a:stretch>
                  <a:fillRect l="-4571" t="-45098" r="-33714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 flipV="1">
            <a:off x="7837001" y="610198"/>
            <a:ext cx="38678" cy="3573811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487426" y="4217243"/>
            <a:ext cx="2356356" cy="1155568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836078" y="4205185"/>
            <a:ext cx="2702097" cy="978063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487426" y="5281254"/>
                <a:ext cx="36343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7426" y="5281254"/>
                <a:ext cx="363433" cy="55399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0426545" y="5095812"/>
                <a:ext cx="37016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6545" y="5095812"/>
                <a:ext cx="370165" cy="55399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415950" y="351320"/>
                <a:ext cx="33489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5950" y="351320"/>
                <a:ext cx="334899" cy="55399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44528" y="3773361"/>
                <a:ext cx="446419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The unprimed coordinates are chosen such that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</m:acc>
                  </m:oMath>
                </a14:m>
                <a:r>
                  <a:rPr lang="en-US" dirty="0" smtClean="0"/>
                  <a:t> is in the direction of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28" y="3773361"/>
                <a:ext cx="4464193" cy="646331"/>
              </a:xfrm>
              <a:prstGeom prst="rect">
                <a:avLst/>
              </a:prstGeom>
              <a:blipFill rotWithShape="0">
                <a:blip r:embed="rId12"/>
                <a:stretch>
                  <a:fillRect l="-1093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1232" y="4799681"/>
                <a:ext cx="18086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acc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acc>
                        <m:accPr>
                          <m:chr m:val="̂"/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232" y="4799681"/>
                <a:ext cx="1808636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1684" t="-45652" r="-16498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44528" y="5281254"/>
                <a:ext cx="2630144" cy="485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acc>
                      <m:accPr>
                        <m:chr m:val="̂"/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28" y="5281254"/>
                <a:ext cx="2630144" cy="485582"/>
              </a:xfrm>
              <a:prstGeom prst="rect">
                <a:avLst/>
              </a:prstGeom>
              <a:blipFill rotWithShape="0">
                <a:blip r:embed="rId14"/>
                <a:stretch>
                  <a:fillRect t="-13750" r="-4861" b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244528" y="5938242"/>
                <a:ext cx="2523191" cy="4984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28" y="5938242"/>
                <a:ext cx="2523191" cy="498406"/>
              </a:xfrm>
              <a:prstGeom prst="rect">
                <a:avLst/>
              </a:prstGeom>
              <a:blipFill rotWithShape="0">
                <a:blip r:embed="rId15"/>
                <a:stretch>
                  <a:fillRect t="-10976" r="-8213" b="-1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8144471" y="2958170"/>
                <a:ext cx="33586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4471" y="2958170"/>
                <a:ext cx="335861" cy="492443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918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27" grpId="0"/>
      <p:bldP spid="28" grpId="0"/>
      <p:bldP spid="33" grpId="0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6007278" y="2259675"/>
            <a:ext cx="3657600" cy="3657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sp3d>
            <a:bevelT w="1828800" h="1828800"/>
            <a:bevelB w="1828800" h="1828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8263812">
            <a:off x="5372001" y="-482228"/>
            <a:ext cx="4928154" cy="4803901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16298657"/>
              </a:avLst>
            </a:prstTxWarp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This is a spinning charged sphere </a:t>
            </a:r>
            <a:r>
              <a:rPr lang="en-US" sz="2800" dirty="0">
                <a:solidFill>
                  <a:schemeClr val="bg1"/>
                </a:solidFill>
              </a:rPr>
              <a:t>This is a spinning charged sphere This is a spinning charged </a:t>
            </a:r>
            <a:r>
              <a:rPr lang="en-US" sz="2800" dirty="0" smtClean="0">
                <a:solidFill>
                  <a:schemeClr val="bg1"/>
                </a:solidFill>
              </a:rPr>
              <a:t>sphere</a:t>
            </a:r>
            <a:endParaRPr lang="en-US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904603" y="1642723"/>
                <a:ext cx="44935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ac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4603" y="1642723"/>
                <a:ext cx="449354" cy="55399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V="1">
            <a:off x="7842858" y="1297447"/>
            <a:ext cx="0" cy="2872707"/>
          </a:xfrm>
          <a:prstGeom prst="straightConnector1">
            <a:avLst/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7875679" y="3357792"/>
            <a:ext cx="595423" cy="499730"/>
          </a:xfrm>
          <a:custGeom>
            <a:avLst/>
            <a:gdLst>
              <a:gd name="connsiteX0" fmla="*/ 0 w 595423"/>
              <a:gd name="connsiteY0" fmla="*/ 0 h 499730"/>
              <a:gd name="connsiteX1" fmla="*/ 404037 w 595423"/>
              <a:gd name="connsiteY1" fmla="*/ 159488 h 499730"/>
              <a:gd name="connsiteX2" fmla="*/ 595423 w 595423"/>
              <a:gd name="connsiteY2" fmla="*/ 499730 h 499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5423" h="499730">
                <a:moveTo>
                  <a:pt x="0" y="0"/>
                </a:moveTo>
                <a:cubicBezTo>
                  <a:pt x="152400" y="38100"/>
                  <a:pt x="304800" y="76200"/>
                  <a:pt x="404037" y="159488"/>
                </a:cubicBezTo>
                <a:cubicBezTo>
                  <a:pt x="503274" y="242776"/>
                  <a:pt x="549348" y="371253"/>
                  <a:pt x="595423" y="499730"/>
                </a:cubicBez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276726" y="287032"/>
            <a:ext cx="489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For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766027" y="333199"/>
                <a:ext cx="6379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027" y="333199"/>
                <a:ext cx="637995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4808" r="-8654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8561622" y="3248609"/>
                <a:ext cx="33393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1622" y="3248609"/>
                <a:ext cx="333938" cy="55399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Freeform 37"/>
          <p:cNvSpPr/>
          <p:nvPr/>
        </p:nvSpPr>
        <p:spPr>
          <a:xfrm>
            <a:off x="7875679" y="3357792"/>
            <a:ext cx="595423" cy="499730"/>
          </a:xfrm>
          <a:custGeom>
            <a:avLst/>
            <a:gdLst>
              <a:gd name="connsiteX0" fmla="*/ 0 w 595423"/>
              <a:gd name="connsiteY0" fmla="*/ 0 h 499730"/>
              <a:gd name="connsiteX1" fmla="*/ 404037 w 595423"/>
              <a:gd name="connsiteY1" fmla="*/ 159488 h 499730"/>
              <a:gd name="connsiteX2" fmla="*/ 595423 w 595423"/>
              <a:gd name="connsiteY2" fmla="*/ 499730 h 499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5423" h="499730">
                <a:moveTo>
                  <a:pt x="0" y="0"/>
                </a:moveTo>
                <a:cubicBezTo>
                  <a:pt x="152400" y="38100"/>
                  <a:pt x="304800" y="76200"/>
                  <a:pt x="404037" y="159488"/>
                </a:cubicBezTo>
                <a:cubicBezTo>
                  <a:pt x="503274" y="242776"/>
                  <a:pt x="549348" y="371253"/>
                  <a:pt x="595423" y="499730"/>
                </a:cubicBez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9197092" y="3435197"/>
            <a:ext cx="91440" cy="914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7836078" y="3517917"/>
            <a:ext cx="1385195" cy="649226"/>
          </a:xfrm>
          <a:prstGeom prst="straightConnector1">
            <a:avLst/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35264" y="1554224"/>
                <a:ext cx="1372106" cy="3124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64" y="1554224"/>
                <a:ext cx="1372106" cy="312458"/>
              </a:xfrm>
              <a:prstGeom prst="rect">
                <a:avLst/>
              </a:prstGeom>
              <a:blipFill rotWithShape="0">
                <a:blip r:embed="rId5"/>
                <a:stretch>
                  <a:fillRect l="-3556" t="-45098" r="-26222"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 flipV="1">
            <a:off x="7837001" y="610198"/>
            <a:ext cx="38678" cy="3573811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5487426" y="4217243"/>
            <a:ext cx="2356356" cy="1155568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836078" y="4205185"/>
            <a:ext cx="2702097" cy="978063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487426" y="5281254"/>
                <a:ext cx="36343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7426" y="5281254"/>
                <a:ext cx="363433" cy="55399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0426545" y="5095812"/>
                <a:ext cx="37016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6545" y="5095812"/>
                <a:ext cx="370165" cy="55399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415950" y="351320"/>
                <a:ext cx="33489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5950" y="351320"/>
                <a:ext cx="334899" cy="55399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299456" y="815966"/>
                <a:ext cx="2344231" cy="485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456" y="815966"/>
                <a:ext cx="2344231" cy="485582"/>
              </a:xfrm>
              <a:prstGeom prst="rect">
                <a:avLst/>
              </a:prstGeom>
              <a:blipFill rotWithShape="0">
                <a:blip r:embed="rId9"/>
                <a:stretch>
                  <a:fillRect t="-13750" r="-10909" b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8195720" y="2985407"/>
                <a:ext cx="33586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5720" y="2985407"/>
                <a:ext cx="335861" cy="49244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21297" y="2258603"/>
                <a:ext cx="5047216" cy="6163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den>
                          </m:f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𝜕𝜃</m:t>
                              </m:r>
                            </m:den>
                          </m:f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297" y="2258603"/>
                <a:ext cx="5047216" cy="61638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921297" y="3242238"/>
                <a:ext cx="5008422" cy="5279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den>
                          </m:f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e>
                          </m:d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(2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297" y="3242238"/>
                <a:ext cx="5008422" cy="52790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21297" y="4075262"/>
                <a:ext cx="2934072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acc>
                            <m:accPr>
                              <m:chr m:val="̂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297" y="4075262"/>
                <a:ext cx="2934072" cy="520399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V="1">
            <a:off x="4330067" y="4054178"/>
            <a:ext cx="0" cy="8640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4332690" y="4333795"/>
            <a:ext cx="557284" cy="5844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346338" y="4918215"/>
            <a:ext cx="529988" cy="4581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841989" y="4171153"/>
                <a:ext cx="3516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1989" y="4171153"/>
                <a:ext cx="351635" cy="369332"/>
              </a:xfrm>
              <a:prstGeom prst="rect">
                <a:avLst/>
              </a:prstGeom>
              <a:blipFill rotWithShape="0">
                <a:blip r:embed="rId14"/>
                <a:stretch>
                  <a:fillRect t="-6557" r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807810" y="5195214"/>
                <a:ext cx="374140" cy="3810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7810" y="5195214"/>
                <a:ext cx="374140" cy="381066"/>
              </a:xfrm>
              <a:prstGeom prst="rect">
                <a:avLst/>
              </a:prstGeom>
              <a:blipFill rotWithShape="0">
                <a:blip r:embed="rId15"/>
                <a:stretch>
                  <a:fillRect t="-7937" r="-180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048177" y="3903452"/>
                <a:ext cx="3537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8177" y="3903452"/>
                <a:ext cx="353751" cy="369332"/>
              </a:xfrm>
              <a:prstGeom prst="rect">
                <a:avLst/>
              </a:prstGeom>
              <a:blipFill rotWithShape="0">
                <a:blip r:embed="rId16"/>
                <a:stretch>
                  <a:fillRect t="-6557" r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904743" y="4945521"/>
                <a:ext cx="2238369" cy="612732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acc>
                        <m:accPr>
                          <m:chr m:val="̂"/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743" y="4945521"/>
                <a:ext cx="2238369" cy="612732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644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1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979506" y="1113455"/>
            <a:ext cx="3657600" cy="3657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sp3d>
            <a:bevelT w="1828800" h="1828800"/>
            <a:bevelB w="1828800" h="1828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8263812">
            <a:off x="3344229" y="-1628448"/>
            <a:ext cx="4928154" cy="4803901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16298657"/>
              </a:avLst>
            </a:prstTxWarp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This is a spinning charged sphere </a:t>
            </a:r>
            <a:r>
              <a:rPr lang="en-US" sz="2800" dirty="0">
                <a:solidFill>
                  <a:schemeClr val="bg1"/>
                </a:solidFill>
              </a:rPr>
              <a:t>This is a spinning charged sphere This is a spinning charged </a:t>
            </a:r>
            <a:r>
              <a:rPr lang="en-US" sz="2800" dirty="0" smtClean="0">
                <a:solidFill>
                  <a:schemeClr val="bg1"/>
                </a:solidFill>
              </a:rPr>
              <a:t>sphere</a:t>
            </a:r>
            <a:endParaRPr lang="en-US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095460" y="496503"/>
                <a:ext cx="44935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ac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460" y="496503"/>
                <a:ext cx="449354" cy="55399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9652835" y="1206687"/>
            <a:ext cx="91440" cy="914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042936" y="1496179"/>
                <a:ext cx="33393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2936" y="1496179"/>
                <a:ext cx="333938" cy="5539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 flipV="1">
            <a:off x="5815086" y="151227"/>
            <a:ext cx="0" cy="2872707"/>
          </a:xfrm>
          <a:prstGeom prst="straightConnector1">
            <a:avLst/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808306" y="1252407"/>
            <a:ext cx="3844529" cy="1768516"/>
          </a:xfrm>
          <a:prstGeom prst="straightConnector1">
            <a:avLst/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5847907" y="2211572"/>
            <a:ext cx="595423" cy="499730"/>
          </a:xfrm>
          <a:custGeom>
            <a:avLst/>
            <a:gdLst>
              <a:gd name="connsiteX0" fmla="*/ 0 w 595423"/>
              <a:gd name="connsiteY0" fmla="*/ 0 h 499730"/>
              <a:gd name="connsiteX1" fmla="*/ 404037 w 595423"/>
              <a:gd name="connsiteY1" fmla="*/ 159488 h 499730"/>
              <a:gd name="connsiteX2" fmla="*/ 595423 w 595423"/>
              <a:gd name="connsiteY2" fmla="*/ 499730 h 499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5423" h="499730">
                <a:moveTo>
                  <a:pt x="0" y="0"/>
                </a:moveTo>
                <a:cubicBezTo>
                  <a:pt x="152400" y="38100"/>
                  <a:pt x="304800" y="76200"/>
                  <a:pt x="404037" y="159488"/>
                </a:cubicBezTo>
                <a:cubicBezTo>
                  <a:pt x="503274" y="242776"/>
                  <a:pt x="549348" y="371253"/>
                  <a:pt x="595423" y="499730"/>
                </a:cubicBez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101508" y="1748646"/>
                <a:ext cx="38754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𝜓</m:t>
                      </m:r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1508" y="1748646"/>
                <a:ext cx="387542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6531" y="914400"/>
                <a:ext cx="32438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The angle between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</m:ac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</m:oMath>
                </a14:m>
                <a:r>
                  <a:rPr lang="en-US" dirty="0" smtClean="0"/>
                  <a:t> is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31" y="914400"/>
                <a:ext cx="3243837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692" t="-2295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727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979506" y="1113455"/>
            <a:ext cx="3657600" cy="3657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sp3d>
            <a:bevelT w="1828800" h="1828800"/>
            <a:bevelB w="1828800" h="1828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8263812">
            <a:off x="3344229" y="-1628448"/>
            <a:ext cx="4928154" cy="4803901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16298657"/>
              </a:avLst>
            </a:prstTxWarp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This is a spinning charged sphere </a:t>
            </a:r>
            <a:r>
              <a:rPr lang="en-US" sz="2800" dirty="0">
                <a:solidFill>
                  <a:schemeClr val="bg1"/>
                </a:solidFill>
              </a:rPr>
              <a:t>This is a spinning charged sphere This is a spinning charged </a:t>
            </a:r>
            <a:r>
              <a:rPr lang="en-US" sz="2800" dirty="0" smtClean="0">
                <a:solidFill>
                  <a:schemeClr val="bg1"/>
                </a:solidFill>
              </a:rPr>
              <a:t>sphere</a:t>
            </a:r>
            <a:endParaRPr lang="en-US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095460" y="496503"/>
                <a:ext cx="44935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ac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460" y="496503"/>
                <a:ext cx="449354" cy="55399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9652835" y="1206687"/>
            <a:ext cx="91440" cy="914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042936" y="1496179"/>
                <a:ext cx="33393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2936" y="1496179"/>
                <a:ext cx="333938" cy="5539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 flipV="1">
            <a:off x="5815086" y="151227"/>
            <a:ext cx="0" cy="2872707"/>
          </a:xfrm>
          <a:prstGeom prst="straightConnector1">
            <a:avLst/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808306" y="1252407"/>
            <a:ext cx="3844529" cy="1768516"/>
          </a:xfrm>
          <a:prstGeom prst="straightConnector1">
            <a:avLst/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5847907" y="2211572"/>
            <a:ext cx="595423" cy="499730"/>
          </a:xfrm>
          <a:custGeom>
            <a:avLst/>
            <a:gdLst>
              <a:gd name="connsiteX0" fmla="*/ 0 w 595423"/>
              <a:gd name="connsiteY0" fmla="*/ 0 h 499730"/>
              <a:gd name="connsiteX1" fmla="*/ 404037 w 595423"/>
              <a:gd name="connsiteY1" fmla="*/ 159488 h 499730"/>
              <a:gd name="connsiteX2" fmla="*/ 595423 w 595423"/>
              <a:gd name="connsiteY2" fmla="*/ 499730 h 499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5423" h="499730">
                <a:moveTo>
                  <a:pt x="0" y="0"/>
                </a:moveTo>
                <a:cubicBezTo>
                  <a:pt x="152400" y="38100"/>
                  <a:pt x="304800" y="76200"/>
                  <a:pt x="404037" y="159488"/>
                </a:cubicBezTo>
                <a:cubicBezTo>
                  <a:pt x="503274" y="242776"/>
                  <a:pt x="549348" y="371253"/>
                  <a:pt x="595423" y="499730"/>
                </a:cubicBez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101508" y="1748646"/>
                <a:ext cx="38754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𝜓</m:t>
                      </m:r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1508" y="1748646"/>
                <a:ext cx="387542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eeform 3"/>
          <p:cNvSpPr/>
          <p:nvPr/>
        </p:nvSpPr>
        <p:spPr>
          <a:xfrm>
            <a:off x="6428384" y="3523446"/>
            <a:ext cx="627321" cy="606056"/>
          </a:xfrm>
          <a:custGeom>
            <a:avLst/>
            <a:gdLst>
              <a:gd name="connsiteX0" fmla="*/ 0 w 627321"/>
              <a:gd name="connsiteY0" fmla="*/ 425302 h 606056"/>
              <a:gd name="connsiteX1" fmla="*/ 191386 w 627321"/>
              <a:gd name="connsiteY1" fmla="*/ 255182 h 606056"/>
              <a:gd name="connsiteX2" fmla="*/ 297712 w 627321"/>
              <a:gd name="connsiteY2" fmla="*/ 0 h 606056"/>
              <a:gd name="connsiteX3" fmla="*/ 627321 w 627321"/>
              <a:gd name="connsiteY3" fmla="*/ 180754 h 606056"/>
              <a:gd name="connsiteX4" fmla="*/ 457200 w 627321"/>
              <a:gd name="connsiteY4" fmla="*/ 446568 h 606056"/>
              <a:gd name="connsiteX5" fmla="*/ 265814 w 627321"/>
              <a:gd name="connsiteY5" fmla="*/ 606056 h 606056"/>
              <a:gd name="connsiteX6" fmla="*/ 0 w 627321"/>
              <a:gd name="connsiteY6" fmla="*/ 425302 h 60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321" h="606056">
                <a:moveTo>
                  <a:pt x="0" y="425302"/>
                </a:moveTo>
                <a:lnTo>
                  <a:pt x="191386" y="255182"/>
                </a:lnTo>
                <a:lnTo>
                  <a:pt x="297712" y="0"/>
                </a:lnTo>
                <a:lnTo>
                  <a:pt x="627321" y="180754"/>
                </a:lnTo>
                <a:lnTo>
                  <a:pt x="457200" y="446568"/>
                </a:lnTo>
                <a:lnTo>
                  <a:pt x="265814" y="606056"/>
                </a:lnTo>
                <a:lnTo>
                  <a:pt x="0" y="425302"/>
                </a:lnTo>
                <a:close/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6767596" y="3765226"/>
            <a:ext cx="2356171" cy="1415377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821238" y="3023896"/>
            <a:ext cx="922286" cy="869199"/>
          </a:xfrm>
          <a:prstGeom prst="straightConnector1">
            <a:avLst/>
          </a:prstGeom>
          <a:ln w="57150">
            <a:solidFill>
              <a:schemeClr val="bg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9123767" y="4959792"/>
                <a:ext cx="7790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𝑑𝑎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3767" y="4959792"/>
                <a:ext cx="779059" cy="55399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809569" y="3458495"/>
                <a:ext cx="485710" cy="6266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sz="3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3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</m:oMath>
                  </m:oMathPara>
                </a14:m>
                <a:endParaRPr lang="en-US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9569" y="3458495"/>
                <a:ext cx="485710" cy="62664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50085" y="1447946"/>
                <a:ext cx="4534190" cy="4047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To find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we have to calculate the integral: 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85" y="1447946"/>
                <a:ext cx="4534190" cy="404791"/>
              </a:xfrm>
              <a:prstGeom prst="rect">
                <a:avLst/>
              </a:prstGeom>
              <a:blipFill rotWithShape="0">
                <a:blip r:embed="rId10"/>
                <a:stretch>
                  <a:fillRect l="-1211" t="-22727" r="-269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63459" y="2173063"/>
                <a:ext cx="2276328" cy="8593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⃗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acc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𝓇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459" y="2173063"/>
                <a:ext cx="2276328" cy="85933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4697" y="3482465"/>
                <a:ext cx="3460912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The most convenient coordinate system is of course spherical. </a:t>
                </a:r>
                <a:r>
                  <a:rPr lang="en-US" dirty="0"/>
                  <a:t>T</a:t>
                </a:r>
                <a:r>
                  <a:rPr lang="en-US" dirty="0" smtClean="0"/>
                  <a:t>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 smtClean="0"/>
                  <a:t> axis from which the polar angle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 smtClean="0"/>
                  <a:t> will be measured is chosen along the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</m:oMath>
                </a14:m>
                <a:r>
                  <a:rPr lang="en-US" dirty="0" smtClean="0"/>
                  <a:t> and the reason will become clear in a moment (it’s the cross product).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97" y="3482465"/>
                <a:ext cx="3460912" cy="2031325"/>
              </a:xfrm>
              <a:prstGeom prst="rect">
                <a:avLst/>
              </a:prstGeom>
              <a:blipFill rotWithShape="0">
                <a:blip r:embed="rId12"/>
                <a:stretch>
                  <a:fillRect l="-1408" t="-1502" r="-2289" b="-39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 flipV="1">
            <a:off x="5808306" y="1496179"/>
            <a:ext cx="3234630" cy="1512046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3362777" y="1206687"/>
            <a:ext cx="2452309" cy="1834772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095460" y="2991359"/>
            <a:ext cx="751524" cy="2888275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943100" y="892878"/>
                <a:ext cx="51411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3100" y="892878"/>
                <a:ext cx="514115" cy="55399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214164" y="5601370"/>
                <a:ext cx="52424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4164" y="5601370"/>
                <a:ext cx="524246" cy="553998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8549081" y="1635131"/>
                <a:ext cx="48898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9081" y="1635131"/>
                <a:ext cx="488980" cy="553998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Freeform 37"/>
          <p:cNvSpPr/>
          <p:nvPr/>
        </p:nvSpPr>
        <p:spPr>
          <a:xfrm rot="3491354">
            <a:off x="6044451" y="2902255"/>
            <a:ext cx="425735" cy="388773"/>
          </a:xfrm>
          <a:custGeom>
            <a:avLst/>
            <a:gdLst>
              <a:gd name="connsiteX0" fmla="*/ 0 w 595423"/>
              <a:gd name="connsiteY0" fmla="*/ 0 h 499730"/>
              <a:gd name="connsiteX1" fmla="*/ 404037 w 595423"/>
              <a:gd name="connsiteY1" fmla="*/ 159488 h 499730"/>
              <a:gd name="connsiteX2" fmla="*/ 595423 w 595423"/>
              <a:gd name="connsiteY2" fmla="*/ 499730 h 499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5423" h="499730">
                <a:moveTo>
                  <a:pt x="0" y="0"/>
                </a:moveTo>
                <a:cubicBezTo>
                  <a:pt x="152400" y="38100"/>
                  <a:pt x="304800" y="76200"/>
                  <a:pt x="404037" y="159488"/>
                </a:cubicBezTo>
                <a:cubicBezTo>
                  <a:pt x="503274" y="242776"/>
                  <a:pt x="549348" y="371253"/>
                  <a:pt x="595423" y="499730"/>
                </a:cubicBez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344990" y="3087976"/>
                <a:ext cx="46833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990" y="3087976"/>
                <a:ext cx="468333" cy="492443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 flipH="1" flipV="1">
            <a:off x="4900859" y="3752528"/>
            <a:ext cx="1866737" cy="140567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4876788" y="3030429"/>
            <a:ext cx="904965" cy="708877"/>
          </a:xfrm>
          <a:prstGeom prst="straightConnector1">
            <a:avLst/>
          </a:prstGeom>
          <a:ln w="28575">
            <a:solidFill>
              <a:schemeClr val="bg1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reeform 40"/>
          <p:cNvSpPr/>
          <p:nvPr/>
        </p:nvSpPr>
        <p:spPr>
          <a:xfrm rot="13697383">
            <a:off x="5169341" y="2838881"/>
            <a:ext cx="425735" cy="388773"/>
          </a:xfrm>
          <a:custGeom>
            <a:avLst/>
            <a:gdLst>
              <a:gd name="connsiteX0" fmla="*/ 0 w 595423"/>
              <a:gd name="connsiteY0" fmla="*/ 0 h 499730"/>
              <a:gd name="connsiteX1" fmla="*/ 404037 w 595423"/>
              <a:gd name="connsiteY1" fmla="*/ 159488 h 499730"/>
              <a:gd name="connsiteX2" fmla="*/ 595423 w 595423"/>
              <a:gd name="connsiteY2" fmla="*/ 499730 h 499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5423" h="499730">
                <a:moveTo>
                  <a:pt x="0" y="0"/>
                </a:moveTo>
                <a:cubicBezTo>
                  <a:pt x="152400" y="38100"/>
                  <a:pt x="304800" y="76200"/>
                  <a:pt x="404037" y="159488"/>
                </a:cubicBezTo>
                <a:cubicBezTo>
                  <a:pt x="503274" y="242776"/>
                  <a:pt x="549348" y="371253"/>
                  <a:pt x="595423" y="499730"/>
                </a:cubicBez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780217" y="2520983"/>
                <a:ext cx="50763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0217" y="2520983"/>
                <a:ext cx="507639" cy="492443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88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5" grpId="0"/>
      <p:bldP spid="35" grpId="1"/>
      <p:bldP spid="36" grpId="0"/>
      <p:bldP spid="36" grpId="1"/>
      <p:bldP spid="37" grpId="0"/>
      <p:bldP spid="37" grpId="1"/>
      <p:bldP spid="38" grpId="0" animBg="1"/>
      <p:bldP spid="39" grpId="0"/>
      <p:bldP spid="41" grpId="0" animBg="1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5826973" y="1113455"/>
            <a:ext cx="3657600" cy="3657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sp3d>
            <a:bevelT w="1828800" h="1828800"/>
            <a:bevelB w="1828800" h="1828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8263812">
            <a:off x="5191696" y="-1628448"/>
            <a:ext cx="4928154" cy="4803901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16298657"/>
              </a:avLst>
            </a:prstTxWarp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This is a spinning charged sphere </a:t>
            </a:r>
            <a:r>
              <a:rPr lang="en-US" sz="2800" dirty="0">
                <a:solidFill>
                  <a:schemeClr val="bg1"/>
                </a:solidFill>
              </a:rPr>
              <a:t>This is a spinning charged sphere This is a spinning charged </a:t>
            </a:r>
            <a:r>
              <a:rPr lang="en-US" sz="2800" dirty="0" smtClean="0">
                <a:solidFill>
                  <a:schemeClr val="bg1"/>
                </a:solidFill>
              </a:rPr>
              <a:t>sphere</a:t>
            </a:r>
            <a:endParaRPr lang="en-US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42927" y="496503"/>
                <a:ext cx="44935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ac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2927" y="496503"/>
                <a:ext cx="449354" cy="55399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11500302" y="1206687"/>
            <a:ext cx="91440" cy="914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890403" y="1496179"/>
                <a:ext cx="33393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0403" y="1496179"/>
                <a:ext cx="333938" cy="5539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 flipV="1">
            <a:off x="7662553" y="151227"/>
            <a:ext cx="0" cy="2872707"/>
          </a:xfrm>
          <a:prstGeom prst="straightConnector1">
            <a:avLst/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7655773" y="1252407"/>
            <a:ext cx="3844529" cy="1768516"/>
          </a:xfrm>
          <a:prstGeom prst="straightConnector1">
            <a:avLst/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>
            <a:off x="7695374" y="2211572"/>
            <a:ext cx="595423" cy="499730"/>
          </a:xfrm>
          <a:custGeom>
            <a:avLst/>
            <a:gdLst>
              <a:gd name="connsiteX0" fmla="*/ 0 w 595423"/>
              <a:gd name="connsiteY0" fmla="*/ 0 h 499730"/>
              <a:gd name="connsiteX1" fmla="*/ 404037 w 595423"/>
              <a:gd name="connsiteY1" fmla="*/ 159488 h 499730"/>
              <a:gd name="connsiteX2" fmla="*/ 595423 w 595423"/>
              <a:gd name="connsiteY2" fmla="*/ 499730 h 499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5423" h="499730">
                <a:moveTo>
                  <a:pt x="0" y="0"/>
                </a:moveTo>
                <a:cubicBezTo>
                  <a:pt x="152400" y="38100"/>
                  <a:pt x="304800" y="76200"/>
                  <a:pt x="404037" y="159488"/>
                </a:cubicBezTo>
                <a:cubicBezTo>
                  <a:pt x="503274" y="242776"/>
                  <a:pt x="549348" y="371253"/>
                  <a:pt x="595423" y="499730"/>
                </a:cubicBez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948975" y="1748646"/>
                <a:ext cx="38754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𝜓</m:t>
                      </m:r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8975" y="1748646"/>
                <a:ext cx="387542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eeform 3"/>
          <p:cNvSpPr/>
          <p:nvPr/>
        </p:nvSpPr>
        <p:spPr>
          <a:xfrm>
            <a:off x="8275851" y="3523446"/>
            <a:ext cx="627321" cy="606056"/>
          </a:xfrm>
          <a:custGeom>
            <a:avLst/>
            <a:gdLst>
              <a:gd name="connsiteX0" fmla="*/ 0 w 627321"/>
              <a:gd name="connsiteY0" fmla="*/ 425302 h 606056"/>
              <a:gd name="connsiteX1" fmla="*/ 191386 w 627321"/>
              <a:gd name="connsiteY1" fmla="*/ 255182 h 606056"/>
              <a:gd name="connsiteX2" fmla="*/ 297712 w 627321"/>
              <a:gd name="connsiteY2" fmla="*/ 0 h 606056"/>
              <a:gd name="connsiteX3" fmla="*/ 627321 w 627321"/>
              <a:gd name="connsiteY3" fmla="*/ 180754 h 606056"/>
              <a:gd name="connsiteX4" fmla="*/ 457200 w 627321"/>
              <a:gd name="connsiteY4" fmla="*/ 446568 h 606056"/>
              <a:gd name="connsiteX5" fmla="*/ 265814 w 627321"/>
              <a:gd name="connsiteY5" fmla="*/ 606056 h 606056"/>
              <a:gd name="connsiteX6" fmla="*/ 0 w 627321"/>
              <a:gd name="connsiteY6" fmla="*/ 425302 h 60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321" h="606056">
                <a:moveTo>
                  <a:pt x="0" y="425302"/>
                </a:moveTo>
                <a:lnTo>
                  <a:pt x="191386" y="255182"/>
                </a:lnTo>
                <a:lnTo>
                  <a:pt x="297712" y="0"/>
                </a:lnTo>
                <a:lnTo>
                  <a:pt x="627321" y="180754"/>
                </a:lnTo>
                <a:lnTo>
                  <a:pt x="457200" y="446568"/>
                </a:lnTo>
                <a:lnTo>
                  <a:pt x="265814" y="606056"/>
                </a:lnTo>
                <a:lnTo>
                  <a:pt x="0" y="425302"/>
                </a:lnTo>
                <a:close/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8615063" y="3765226"/>
            <a:ext cx="2356171" cy="1415377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668705" y="3023896"/>
            <a:ext cx="922286" cy="869199"/>
          </a:xfrm>
          <a:prstGeom prst="straightConnector1">
            <a:avLst/>
          </a:prstGeom>
          <a:ln w="57150">
            <a:solidFill>
              <a:schemeClr val="bg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0971234" y="4959792"/>
                <a:ext cx="7790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𝑑𝑎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1234" y="4959792"/>
                <a:ext cx="779059" cy="55399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657036" y="3458495"/>
                <a:ext cx="485710" cy="6266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sz="3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36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</m:oMath>
                  </m:oMathPara>
                </a14:m>
                <a:endParaRPr lang="en-US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7036" y="3458495"/>
                <a:ext cx="485710" cy="62664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 flipV="1">
            <a:off x="7655773" y="1496179"/>
            <a:ext cx="3234630" cy="1512046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5210244" y="1206687"/>
            <a:ext cx="2452309" cy="1834772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942927" y="2991359"/>
            <a:ext cx="751524" cy="2888275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790567" y="892878"/>
                <a:ext cx="51411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567" y="892878"/>
                <a:ext cx="514115" cy="55399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061631" y="5601370"/>
                <a:ext cx="52424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1631" y="5601370"/>
                <a:ext cx="524246" cy="55399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0396548" y="1635131"/>
                <a:ext cx="48898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6548" y="1635131"/>
                <a:ext cx="488980" cy="55399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Freeform 37"/>
          <p:cNvSpPr/>
          <p:nvPr/>
        </p:nvSpPr>
        <p:spPr>
          <a:xfrm rot="3491354">
            <a:off x="7891918" y="2902255"/>
            <a:ext cx="425735" cy="388773"/>
          </a:xfrm>
          <a:custGeom>
            <a:avLst/>
            <a:gdLst>
              <a:gd name="connsiteX0" fmla="*/ 0 w 595423"/>
              <a:gd name="connsiteY0" fmla="*/ 0 h 499730"/>
              <a:gd name="connsiteX1" fmla="*/ 404037 w 595423"/>
              <a:gd name="connsiteY1" fmla="*/ 159488 h 499730"/>
              <a:gd name="connsiteX2" fmla="*/ 595423 w 595423"/>
              <a:gd name="connsiteY2" fmla="*/ 499730 h 499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5423" h="499730">
                <a:moveTo>
                  <a:pt x="0" y="0"/>
                </a:moveTo>
                <a:cubicBezTo>
                  <a:pt x="152400" y="38100"/>
                  <a:pt x="304800" y="76200"/>
                  <a:pt x="404037" y="159488"/>
                </a:cubicBezTo>
                <a:cubicBezTo>
                  <a:pt x="503274" y="242776"/>
                  <a:pt x="549348" y="371253"/>
                  <a:pt x="595423" y="499730"/>
                </a:cubicBez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8192457" y="3087976"/>
                <a:ext cx="46833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2457" y="3087976"/>
                <a:ext cx="468333" cy="49244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 flipH="1" flipV="1">
            <a:off x="6748326" y="3752528"/>
            <a:ext cx="1866737" cy="140567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6724255" y="3030429"/>
            <a:ext cx="904965" cy="708877"/>
          </a:xfrm>
          <a:prstGeom prst="straightConnector1">
            <a:avLst/>
          </a:prstGeom>
          <a:ln w="28575">
            <a:solidFill>
              <a:schemeClr val="bg1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reeform 40"/>
          <p:cNvSpPr/>
          <p:nvPr/>
        </p:nvSpPr>
        <p:spPr>
          <a:xfrm rot="13697383">
            <a:off x="7016808" y="2838881"/>
            <a:ext cx="425735" cy="388773"/>
          </a:xfrm>
          <a:custGeom>
            <a:avLst/>
            <a:gdLst>
              <a:gd name="connsiteX0" fmla="*/ 0 w 595423"/>
              <a:gd name="connsiteY0" fmla="*/ 0 h 499730"/>
              <a:gd name="connsiteX1" fmla="*/ 404037 w 595423"/>
              <a:gd name="connsiteY1" fmla="*/ 159488 h 499730"/>
              <a:gd name="connsiteX2" fmla="*/ 595423 w 595423"/>
              <a:gd name="connsiteY2" fmla="*/ 499730 h 499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5423" h="499730">
                <a:moveTo>
                  <a:pt x="0" y="0"/>
                </a:moveTo>
                <a:cubicBezTo>
                  <a:pt x="152400" y="38100"/>
                  <a:pt x="304800" y="76200"/>
                  <a:pt x="404037" y="159488"/>
                </a:cubicBezTo>
                <a:cubicBezTo>
                  <a:pt x="503274" y="242776"/>
                  <a:pt x="549348" y="371253"/>
                  <a:pt x="595423" y="499730"/>
                </a:cubicBez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627684" y="2520983"/>
                <a:ext cx="50763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7684" y="2520983"/>
                <a:ext cx="507639" cy="49244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44438" y="1031377"/>
                <a:ext cx="2276328" cy="8593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⃗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acc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𝓇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438" y="1031377"/>
                <a:ext cx="2276328" cy="859338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153263" y="1994867"/>
                <a:ext cx="1376402" cy="4278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acc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63" y="1994867"/>
                <a:ext cx="1376402" cy="427874"/>
              </a:xfrm>
              <a:prstGeom prst="rect">
                <a:avLst/>
              </a:prstGeom>
              <a:blipFill rotWithShape="0">
                <a:blip r:embed="rId13"/>
                <a:stretch>
                  <a:fillRect t="-8571" r="-185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147470" y="2622027"/>
                <a:ext cx="1299330" cy="4056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acc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70" y="2622027"/>
                <a:ext cx="1299330" cy="405624"/>
              </a:xfrm>
              <a:prstGeom prst="rect">
                <a:avLst/>
              </a:prstGeom>
              <a:blipFill rotWithShape="0">
                <a:blip r:embed="rId14"/>
                <a:stretch>
                  <a:fillRect t="-119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23160" y="3215507"/>
                <a:ext cx="2717987" cy="2871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</m:func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</m:func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60" y="3215507"/>
                <a:ext cx="2717987" cy="287130"/>
              </a:xfrm>
              <a:prstGeom prst="rect">
                <a:avLst/>
              </a:prstGeom>
              <a:blipFill rotWithShape="0">
                <a:blip r:embed="rId15"/>
                <a:stretch>
                  <a:fillRect l="-899" t="-14583" r="-14157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57729" y="3531382"/>
                <a:ext cx="30010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(because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</m:acc>
                  </m:oMath>
                </a14:m>
                <a:r>
                  <a:rPr lang="en-US" dirty="0" smtClean="0"/>
                  <a:t> is in the x-z plane)</a:t>
                </a:r>
                <a:endParaRPr lang="en-US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729" y="3531382"/>
                <a:ext cx="3001078" cy="369332"/>
              </a:xfrm>
              <a:prstGeom prst="rect">
                <a:avLst/>
              </a:prstGeom>
              <a:blipFill rotWithShape="0">
                <a:blip r:embed="rId16"/>
                <a:stretch>
                  <a:fillRect l="-1829" t="-8197" r="-101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59623" y="4006991"/>
                <a:ext cx="5280613" cy="313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func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func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𝑅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func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func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func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23" y="4006991"/>
                <a:ext cx="5280613" cy="313291"/>
              </a:xfrm>
              <a:prstGeom prst="rect">
                <a:avLst/>
              </a:prstGeom>
              <a:blipFill rotWithShape="0">
                <a:blip r:embed="rId17"/>
                <a:stretch>
                  <a:fillRect l="-231" t="-5769" r="-7044" b="-21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47470" y="4450830"/>
                <a:ext cx="5215210" cy="4278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(on the sphere’s surface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 smtClean="0"/>
                  <a:t> the sphere’s radius)</a:t>
                </a:r>
                <a:endParaRPr lang="en-US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70" y="4450830"/>
                <a:ext cx="5215210" cy="427874"/>
              </a:xfrm>
              <a:prstGeom prst="rect">
                <a:avLst/>
              </a:prstGeom>
              <a:blipFill rotWithShape="0">
                <a:blip r:embed="rId18"/>
                <a:stretch>
                  <a:fillRect l="-935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63801" y="5287927"/>
                <a:ext cx="2744148" cy="3431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𝑅𝑟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func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801" y="5287927"/>
                <a:ext cx="2744148" cy="343107"/>
              </a:xfrm>
              <a:prstGeom prst="rect">
                <a:avLst/>
              </a:prstGeom>
              <a:blipFill rotWithShape="0">
                <a:blip r:embed="rId19"/>
                <a:stretch>
                  <a:fillRect l="-889" r="-222"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Arrow Connector 50"/>
          <p:cNvCxnSpPr/>
          <p:nvPr/>
        </p:nvCxnSpPr>
        <p:spPr>
          <a:xfrm flipV="1">
            <a:off x="8559835" y="1539907"/>
            <a:ext cx="2325693" cy="2342517"/>
          </a:xfrm>
          <a:prstGeom prst="straightConnector1">
            <a:avLst/>
          </a:prstGeom>
          <a:ln w="57150">
            <a:solidFill>
              <a:srgbClr val="FF0000">
                <a:alpha val="39000"/>
              </a:srgb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9894675" y="2422741"/>
                <a:ext cx="46044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𝓇</m:t>
                          </m:r>
                        </m:e>
                      </m:ac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4675" y="2422741"/>
                <a:ext cx="460447" cy="553998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47470" y="533172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Also: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2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4559" y="350893"/>
                <a:ext cx="2276328" cy="8593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⃗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acc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𝓇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59" y="350893"/>
                <a:ext cx="2276328" cy="85933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673416" y="621431"/>
                <a:ext cx="1376402" cy="4278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</m:acc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3416" y="621431"/>
                <a:ext cx="1376402" cy="427874"/>
              </a:xfrm>
              <a:prstGeom prst="rect">
                <a:avLst/>
              </a:prstGeom>
              <a:blipFill rotWithShape="0">
                <a:blip r:embed="rId3"/>
                <a:stretch>
                  <a:fillRect t="-8571" r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795987" y="613747"/>
                <a:ext cx="1299330" cy="4056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acc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5987" y="613747"/>
                <a:ext cx="1299330" cy="405624"/>
              </a:xfrm>
              <a:prstGeom prst="rect">
                <a:avLst/>
              </a:prstGeom>
              <a:blipFill rotWithShape="0">
                <a:blip r:embed="rId4"/>
                <a:stretch>
                  <a:fillRect t="-1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39849" y="1595286"/>
                <a:ext cx="2717987" cy="2871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</m:func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</m:func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849" y="1595286"/>
                <a:ext cx="2717987" cy="287130"/>
              </a:xfrm>
              <a:prstGeom prst="rect">
                <a:avLst/>
              </a:prstGeom>
              <a:blipFill rotWithShape="0">
                <a:blip r:embed="rId5"/>
                <a:stretch>
                  <a:fillRect l="-897" t="-17021" r="-13901" b="-34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61617" y="1569125"/>
                <a:ext cx="5280613" cy="3132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func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func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𝑅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func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func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func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1617" y="1569125"/>
                <a:ext cx="5280613" cy="313291"/>
              </a:xfrm>
              <a:prstGeom prst="rect">
                <a:avLst/>
              </a:prstGeom>
              <a:blipFill rotWithShape="0">
                <a:blip r:embed="rId6"/>
                <a:stretch>
                  <a:fillRect l="-231" t="-5769" r="-6920" b="-21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15769" y="2336121"/>
                <a:ext cx="11704358" cy="4278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acc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func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𝜑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acc>
                              <m:accPr>
                                <m:chr m:val="̂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acc>
                            <m:r>
                              <m:rPr>
                                <m:nor/>
                              </m:rPr>
                              <a:rPr lang="en-US" dirty="0"/>
                              <m:t> </m:t>
                            </m:r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𝜓</m:t>
                            </m:r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func>
                            <m:acc>
                              <m:accPr>
                                <m:chr m:val="̂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acc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𝜓</m:t>
                                </m:r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e>
                                </m:func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co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s</m:t>
                                    </m:r>
                                  </m:fName>
                                  <m:e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𝜑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  <m:acc>
                                      <m:accPr>
                                        <m:chr m:val="̂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sSup>
                                          <m:sSup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p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′</m:t>
                                            </m:r>
                                          </m:sup>
                                        </m:sSup>
                                      </m:e>
                                    </m:acc>
                                    <m:r>
                                      <m:rPr>
                                        <m:nor/>
                                      </m:rPr>
                                      <a:rPr lang="en-US" dirty="0"/>
                                      <m:t> </m:t>
                                    </m:r>
                                  </m:e>
                                </m:func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co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s</m:t>
                                    </m:r>
                                  </m:fNam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𝜓</m:t>
                                    </m:r>
                                    <m:func>
                                      <m:func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sSup>
                                          <m:sSup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𝜃</m:t>
                                            </m:r>
                                          </m:e>
                                          <m:sup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′</m:t>
                                            </m:r>
                                          </m:sup>
                                        </m:sSup>
                                      </m:e>
                                    </m:func>
                                    <m:func>
                                      <m:func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fName>
                                      <m:e>
                                        <m:sSup>
                                          <m:sSup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𝜑</m:t>
                                            </m:r>
                                          </m:e>
                                          <m:sup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′</m:t>
                                            </m:r>
                                          </m:sup>
                                        </m:sSup>
                                      </m:e>
                                    </m:func>
                                    <m:acc>
                                      <m:accPr>
                                        <m:chr m:val="̂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sSup>
                                          <m:sSup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′</m:t>
                                            </m:r>
                                          </m:sup>
                                        </m:sSup>
                                      </m:e>
                                    </m:acc>
                                  </m:e>
                                </m:func>
                              </m:e>
                            </m:func>
                          </m:e>
                        </m:func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769" y="2336121"/>
                <a:ext cx="11704358" cy="427874"/>
              </a:xfrm>
              <a:prstGeom prst="rect">
                <a:avLst/>
              </a:prstGeom>
              <a:blipFill rotWithShape="0">
                <a:blip r:embed="rId7"/>
                <a:stretch>
                  <a:fillRect t="-8571" r="-1042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40032" y="3008306"/>
                <a:ext cx="229979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32" y="3008306"/>
                <a:ext cx="2299797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2122" t="-4348" b="-239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15769" y="3529616"/>
                <a:ext cx="11568552" cy="6101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nary>
                      <m:naryPr>
                        <m:limLoc m:val="undOvr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acc>
                              <m:accPr>
                                <m:chr m:val="⃗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</m:acc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⃗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e>
                                </m:acc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𝓇</m:t>
                            </m:r>
                          </m:den>
                        </m:f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𝜓</m:t>
                                </m:r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e>
                                </m:func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𝜑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  <m:acc>
                                      <m:accPr>
                                        <m:chr m:val="̂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sSup>
                                          <m:sSup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𝑧</m:t>
                                            </m:r>
                                          </m:e>
                                          <m:sup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′</m:t>
                                            </m:r>
                                          </m:sup>
                                        </m:sSup>
                                      </m:e>
                                    </m:acc>
                                    <m:r>
                                      <m:rPr>
                                        <m:nor/>
                                      </m:rPr>
                                      <a:rPr lang="en-US" dirty="0"/>
                                      <m:t> </m:t>
                                    </m:r>
                                  </m:e>
                                </m:func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𝜓</m:t>
                                    </m:r>
                                    <m:func>
                                      <m:func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sSup>
                                          <m:sSup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𝜃</m:t>
                                            </m:r>
                                          </m:e>
                                          <m:sup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′</m:t>
                                            </m:r>
                                          </m:sup>
                                        </m:sSup>
                                      </m:e>
                                    </m:func>
                                    <m:acc>
                                      <m:accPr>
                                        <m:chr m:val="̂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sSup>
                                          <m:sSup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p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′</m:t>
                                            </m:r>
                                          </m:sup>
                                        </m:sSup>
                                      </m:e>
                                    </m:acc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func>
                                      <m:func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𝜓</m:t>
                                        </m:r>
                                        <m:func>
                                          <m:func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sin</m:t>
                                            </m:r>
                                          </m:fName>
                                          <m:e>
                                            <m:sSup>
                                              <m:sSup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𝜃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′</m:t>
                                                </m:r>
                                              </m:sup>
                                            </m:sSup>
                                          </m:e>
                                        </m:func>
                                        <m:func>
                                          <m:func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cos</m:t>
                                            </m:r>
                                          </m:fName>
                                          <m:e>
                                            <m:sSup>
                                              <m:sSup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𝜑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′</m:t>
                                                </m:r>
                                              </m:sup>
                                            </m:sSup>
                                            <m:acc>
                                              <m:accPr>
                                                <m:chr m:val="̂"/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accPr>
                                              <m:e>
                                                <m:sSup>
                                                  <m:sSupPr>
                                                    <m:ctrl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pPr>
                                                  <m:e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𝑦</m:t>
                                                    </m:r>
                                                  </m:e>
                                                  <m:sup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′</m:t>
                                                    </m:r>
                                                  </m:sup>
                                                </m:sSup>
                                              </m:e>
                                            </m:acc>
                                            <m:r>
                                              <m:rPr>
                                                <m:nor/>
                                              </m:rPr>
                                              <a:rPr lang="en-US" dirty="0"/>
                                              <m:t> </m:t>
                                            </m:r>
                                          </m:e>
                                        </m:func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func>
                                          <m:func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cos</m:t>
                                            </m:r>
                                          </m:fName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𝜓</m:t>
                                            </m:r>
                                            <m:func>
                                              <m:func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funcPr>
                                              <m:fNam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sin</m:t>
                                                </m:r>
                                              </m:fName>
                                              <m:e>
                                                <m:sSup>
                                                  <m:sSupPr>
                                                    <m:ctrl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pPr>
                                                  <m:e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𝜃</m:t>
                                                    </m:r>
                                                  </m:e>
                                                  <m:sup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′</m:t>
                                                    </m:r>
                                                  </m:sup>
                                                </m:sSup>
                                              </m:e>
                                            </m:func>
                                            <m:func>
                                              <m:func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funcPr>
                                              <m:fName>
                                                <m:r>
                                                  <m:rPr>
                                                    <m:sty m:val="p"/>
                                                  </m:rPr>
                                                  <a:rPr lang="en-US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sin</m:t>
                                                </m:r>
                                              </m:fName>
                                              <m:e>
                                                <m:sSup>
                                                  <m:sSupPr>
                                                    <m:ctrl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pPr>
                                                  <m:e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𝜑</m:t>
                                                    </m:r>
                                                  </m:e>
                                                  <m:sup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′</m:t>
                                                    </m:r>
                                                  </m:sup>
                                                </m:sSup>
                                              </m:e>
                                            </m:func>
                                            <m:acc>
                                              <m:accPr>
                                                <m:chr m:val="̂"/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accPr>
                                              <m:e>
                                                <m:sSup>
                                                  <m:sSupPr>
                                                    <m:ctrl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</m:ctrlPr>
                                                  </m:sSupPr>
                                                  <m:e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𝑥</m:t>
                                                    </m:r>
                                                  </m:e>
                                                  <m:sup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  <a:ea typeface="Cambria Math" panose="02040503050406030204" pitchFamily="18" charset="0"/>
                                                      </a:rPr>
                                                      <m:t>′</m:t>
                                                    </m:r>
                                                  </m:sup>
                                                </m:sSup>
                                              </m:e>
                                            </m:acc>
                                          </m:e>
                                        </m:func>
                                      </m:e>
                                    </m:func>
                                  </m:e>
                                </m:func>
                              </m:e>
                            </m:func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func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𝜑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𝑅𝑟</m:t>
                                </m:r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e>
                                </m:func>
                              </m:e>
                            </m:rad>
                          </m:den>
                        </m:f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769" y="3529616"/>
                <a:ext cx="11568552" cy="61010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839849" y="4901609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689930" y="4668885"/>
                <a:ext cx="3325141" cy="8347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func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</m:fName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fun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930" y="4668885"/>
                <a:ext cx="3325141" cy="83478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5369442" y="4905521"/>
            <a:ext cx="5256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only term that survives the integration is this one: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6230679" y="3912781"/>
            <a:ext cx="4146698" cy="10738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539563" y="3529616"/>
            <a:ext cx="1212111" cy="5320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995266" y="5861691"/>
                <a:ext cx="4848443" cy="5582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(−</m:t>
                            </m:r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𝜓</m:t>
                                </m:r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e>
                                </m:func>
                                <m:acc>
                                  <m:accPr>
                                    <m:chr m:val="̂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e>
                                </m:acc>
                              </m:e>
                            </m:func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func>
                              <m:func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func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𝜑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𝑅𝑟</m:t>
                                </m:r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e>
                                </m:func>
                              </m:e>
                            </m:rad>
                          </m:den>
                        </m:f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5266" y="5861691"/>
                <a:ext cx="4848443" cy="55829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458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420568" y="385924"/>
                <a:ext cx="4735271" cy="5362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𝜎𝜔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𝜓</m:t>
                            </m:r>
                          </m:e>
                        </m:func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func>
                            <m:func>
                              <m:func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func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𝜑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𝑅𝑟</m:t>
                                </m:r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e>
                                </m:func>
                              </m:e>
                            </m:rad>
                          </m:den>
                        </m:f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acc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0568" y="385924"/>
                <a:ext cx="4735271" cy="53623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611954" y="2186370"/>
                <a:ext cx="4932376" cy="5362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𝜎𝜔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𝜓</m:t>
                            </m:r>
                          </m:e>
                        </m:func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sup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func>
                            <m:func>
                              <m:func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func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𝑅𝑟</m:t>
                                </m:r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e>
                                </m:func>
                              </m:e>
                            </m:rad>
                          </m:den>
                        </m:f>
                        <m:acc>
                          <m:accPr>
                            <m:chr m:val="̂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acc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954" y="2186370"/>
                <a:ext cx="4932376" cy="53623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86809" y="2263795"/>
                <a:ext cx="20660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After the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dirty="0" smtClean="0"/>
                  <a:t> integral: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809" y="2263795"/>
                <a:ext cx="2066078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2360" t="-8197" r="-2360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662384" y="3114947"/>
                <a:ext cx="4932376" cy="5362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𝜎𝜔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𝜓</m:t>
                            </m:r>
                          </m:e>
                        </m:func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acc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sup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func>
                            <m:func>
                              <m:func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func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𝑅𝑟</m:t>
                                </m:r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e>
                                </m:func>
                              </m:e>
                            </m:rad>
                          </m:den>
                        </m:f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384" y="3114947"/>
                <a:ext cx="4932376" cy="53623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662384" y="4497355"/>
            <a:ext cx="58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Let: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4375156" y="4335644"/>
                <a:ext cx="3164328" cy="6927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func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func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𝑅𝑟</m:t>
                                  </m:r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func>
                                </m:e>
                              </m:rad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5156" y="4335644"/>
                <a:ext cx="3164328" cy="69275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439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76380" y="192852"/>
                <a:ext cx="2497287" cy="5592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sSup>
                                    <m:s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func>
                              <m:func>
                                <m:func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sSup>
                                    <m:s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func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−2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𝑅𝑟</m:t>
                                  </m:r>
                                  <m:func>
                                    <m:func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4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sSup>
                                        <m:sSup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p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</m:func>
                                </m:e>
                              </m:rad>
                            </m:den>
                          </m:f>
                        </m:e>
                      </m:nary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80" y="192852"/>
                <a:ext cx="2497287" cy="559256"/>
              </a:xfrm>
              <a:prstGeom prst="rect">
                <a:avLst/>
              </a:prstGeom>
              <a:blipFill rotWithShape="0">
                <a:blip r:embed="rId3"/>
                <a:stretch>
                  <a:fillRect l="-13415" t="-152747" b="-225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206848"/>
              </p:ext>
            </p:extLst>
          </p:nvPr>
        </p:nvGraphicFramePr>
        <p:xfrm>
          <a:off x="2786712" y="571735"/>
          <a:ext cx="4366470" cy="5745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4" imgW="5317200" imgH="6995160" progId="">
                  <p:embed/>
                </p:oleObj>
              </mc:Choice>
              <mc:Fallback>
                <p:oleObj r:id="rId4" imgW="5317200" imgH="69951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86712" y="571735"/>
                        <a:ext cx="4366470" cy="57450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527383"/>
              </p:ext>
            </p:extLst>
          </p:nvPr>
        </p:nvGraphicFramePr>
        <p:xfrm>
          <a:off x="7647798" y="571735"/>
          <a:ext cx="4323242" cy="448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6" imgW="5200200" imgH="5395320" progId="">
                  <p:embed/>
                </p:oleObj>
              </mc:Choice>
              <mc:Fallback>
                <p:oleObj r:id="rId6" imgW="5200200" imgH="539532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47798" y="571735"/>
                        <a:ext cx="4323242" cy="4485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938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327533" y="487657"/>
                <a:ext cx="4891083" cy="5362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𝜎𝜔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𝜓</m:t>
                            </m:r>
                          </m:e>
                        </m:func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acc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sup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func>
                            <m:func>
                              <m:func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func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𝑅𝑟</m:t>
                                </m:r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e>
                                </m:func>
                              </m:e>
                            </m:rad>
                          </m:den>
                        </m:f>
                      </m:e>
                    </m:nary>
                  </m:oMath>
                </a14:m>
                <a:endParaRPr lang="en-US" dirty="0" smtClean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533" y="487657"/>
                <a:ext cx="4891083" cy="53623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109927" y="1486629"/>
                <a:ext cx="4558043" cy="6848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𝜎𝜔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𝜓</m:t>
                            </m:r>
                          </m:e>
                        </m:func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acc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𝑅𝑟𝑢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−2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𝑅𝑟𝑢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b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9927" y="1486629"/>
                <a:ext cx="4558043" cy="68486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152303" y="2926916"/>
                <a:ext cx="6712158" cy="524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𝜎𝜔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𝜓</m:t>
                            </m:r>
                          </m:e>
                        </m:func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acc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𝑅𝑟</m:t>
                            </m:r>
                          </m:e>
                        </m:d>
                        <m:d>
                          <m:dPr>
                            <m:begChr m:val="|"/>
                            <m:endChr m:val="|"/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𝑅𝑟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303" y="2926916"/>
                <a:ext cx="6712158" cy="52443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069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34596" y="260757"/>
                <a:ext cx="7161128" cy="524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𝜎𝜔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𝜓</m:t>
                            </m:r>
                          </m:e>
                        </m:func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acc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𝑅𝑟</m:t>
                            </m:r>
                          </m:e>
                        </m:d>
                        <m:d>
                          <m:dPr>
                            <m:begChr m:val="|"/>
                            <m:endChr m:val="|"/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𝑅𝑟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596" y="260757"/>
                <a:ext cx="7161128" cy="52443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6007278" y="2259675"/>
            <a:ext cx="3657600" cy="36576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sp3d>
            <a:bevelT w="1828800" h="1828800"/>
            <a:bevelB w="1828800" h="1828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8263812">
            <a:off x="5372001" y="-482228"/>
            <a:ext cx="4928154" cy="4803901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16298657"/>
              </a:avLst>
            </a:prstTxWarp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This is a spinning charged sphere </a:t>
            </a:r>
            <a:r>
              <a:rPr lang="en-US" sz="2800" dirty="0">
                <a:solidFill>
                  <a:schemeClr val="bg1"/>
                </a:solidFill>
              </a:rPr>
              <a:t>This is a spinning charged sphere This is a spinning charged </a:t>
            </a:r>
            <a:r>
              <a:rPr lang="en-US" sz="2800" dirty="0" smtClean="0">
                <a:solidFill>
                  <a:schemeClr val="bg1"/>
                </a:solidFill>
              </a:rPr>
              <a:t>sphere</a:t>
            </a:r>
            <a:endParaRPr lang="en-US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904603" y="1642723"/>
                <a:ext cx="44935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ac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4603" y="1642723"/>
                <a:ext cx="449354" cy="5539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11680607" y="2352907"/>
            <a:ext cx="91440" cy="914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070708" y="2642399"/>
                <a:ext cx="33393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70708" y="2642399"/>
                <a:ext cx="333938" cy="55399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V="1">
            <a:off x="7842858" y="1297447"/>
            <a:ext cx="0" cy="2872707"/>
          </a:xfrm>
          <a:prstGeom prst="straightConnector1">
            <a:avLst/>
          </a:prstGeom>
          <a:ln w="571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7836078" y="2398627"/>
            <a:ext cx="3844529" cy="1768516"/>
          </a:xfrm>
          <a:prstGeom prst="straightConnector1">
            <a:avLst/>
          </a:prstGeom>
          <a:ln w="571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7875679" y="3357792"/>
            <a:ext cx="595423" cy="499730"/>
          </a:xfrm>
          <a:custGeom>
            <a:avLst/>
            <a:gdLst>
              <a:gd name="connsiteX0" fmla="*/ 0 w 595423"/>
              <a:gd name="connsiteY0" fmla="*/ 0 h 499730"/>
              <a:gd name="connsiteX1" fmla="*/ 404037 w 595423"/>
              <a:gd name="connsiteY1" fmla="*/ 159488 h 499730"/>
              <a:gd name="connsiteX2" fmla="*/ 595423 w 595423"/>
              <a:gd name="connsiteY2" fmla="*/ 499730 h 499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5423" h="499730">
                <a:moveTo>
                  <a:pt x="0" y="0"/>
                </a:moveTo>
                <a:cubicBezTo>
                  <a:pt x="152400" y="38100"/>
                  <a:pt x="304800" y="76200"/>
                  <a:pt x="404037" y="159488"/>
                </a:cubicBezTo>
                <a:cubicBezTo>
                  <a:pt x="503274" y="242776"/>
                  <a:pt x="549348" y="371253"/>
                  <a:pt x="595423" y="499730"/>
                </a:cubicBez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8129280" y="2894866"/>
                <a:ext cx="38754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𝜓</m:t>
                      </m:r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9280" y="2894866"/>
                <a:ext cx="387542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384990" y="790941"/>
            <a:ext cx="489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For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874291" y="837108"/>
                <a:ext cx="6379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291" y="837108"/>
                <a:ext cx="637995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4762" r="-8571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226619" y="1263397"/>
                <a:ext cx="7207422" cy="524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𝜎𝜔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𝜓</m:t>
                            </m:r>
                          </m:e>
                        </m:func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acc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𝑅𝑟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)−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𝑅𝑟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619" y="1263397"/>
                <a:ext cx="7207422" cy="52443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242869" y="1916983"/>
                <a:ext cx="6673086" cy="8250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𝜎𝜔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𝜓</m:t>
                            </m:r>
                          </m:e>
                        </m:func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𝑅𝑟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𝑅𝑟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869" y="1916983"/>
                <a:ext cx="6673086" cy="825098"/>
              </a:xfrm>
              <a:prstGeom prst="rect">
                <a:avLst/>
              </a:prstGeom>
              <a:blipFill rotWithShape="0">
                <a:blip r:embed="rId8"/>
                <a:stretch>
                  <a:fillRect t="-3676" b="-8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/>
          <p:cNvCxnSpPr/>
          <p:nvPr/>
        </p:nvCxnSpPr>
        <p:spPr>
          <a:xfrm>
            <a:off x="2035272" y="2074371"/>
            <a:ext cx="309093" cy="24469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986770" y="2038759"/>
            <a:ext cx="309093" cy="24469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123282" y="2066517"/>
            <a:ext cx="309093" cy="2446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74291" y="2394015"/>
            <a:ext cx="309093" cy="2446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114211" y="2066516"/>
            <a:ext cx="309093" cy="244699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437654" y="2377209"/>
            <a:ext cx="309093" cy="244699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692152" y="2061133"/>
            <a:ext cx="309093" cy="24469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276891" y="2038759"/>
            <a:ext cx="309093" cy="24469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053066" y="2377209"/>
            <a:ext cx="309093" cy="244699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64778" y="2359646"/>
            <a:ext cx="309093" cy="244699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322180" y="3020665"/>
                <a:ext cx="2099806" cy="524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=−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𝜎𝜔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𝜓</m:t>
                            </m:r>
                          </m:e>
                        </m:func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80" y="3020665"/>
                <a:ext cx="2099806" cy="524439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364778" y="3763749"/>
                <a:ext cx="2002023" cy="5230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=−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𝜎𝜔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𝜓</m:t>
                            </m:r>
                          </m:e>
                        </m:func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778" y="3763749"/>
                <a:ext cx="2002023" cy="52302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372877" y="4521645"/>
                <a:ext cx="2098716" cy="5230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=−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𝜓</m:t>
                            </m:r>
                          </m:e>
                        </m:func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77" y="4521645"/>
                <a:ext cx="2098716" cy="52302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Straight Arrow Connector 59"/>
          <p:cNvCxnSpPr/>
          <p:nvPr/>
        </p:nvCxnSpPr>
        <p:spPr>
          <a:xfrm flipV="1">
            <a:off x="7837001" y="2671963"/>
            <a:ext cx="3234630" cy="1512046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 flipV="1">
            <a:off x="5391472" y="2382471"/>
            <a:ext cx="2452309" cy="1834772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7122017" y="4167143"/>
            <a:ext cx="753662" cy="2435961"/>
          </a:xfrm>
          <a:prstGeom prst="straightConnector1">
            <a:avLst/>
          </a:prstGeom>
          <a:ln w="571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007614" y="2510982"/>
                <a:ext cx="51411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614" y="2510982"/>
                <a:ext cx="514115" cy="553998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7311832" y="6186583"/>
                <a:ext cx="52424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1832" y="6186583"/>
                <a:ext cx="524246" cy="55399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10577776" y="2810915"/>
                <a:ext cx="48898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7776" y="2810915"/>
                <a:ext cx="488980" cy="553998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372877" y="5263318"/>
                <a:ext cx="2229456" cy="523028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acc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77" y="5263318"/>
                <a:ext cx="2229456" cy="523028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805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339</Words>
  <Application>Microsoft Office PowerPoint</Application>
  <PresentationFormat>Widescreen</PresentationFormat>
  <Paragraphs>147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Biswas,Amlan</dc:creator>
  <cp:lastModifiedBy>Biswas,Amlan</cp:lastModifiedBy>
  <cp:revision>40</cp:revision>
  <dcterms:created xsi:type="dcterms:W3CDTF">2014-04-04T18:18:14Z</dcterms:created>
  <dcterms:modified xsi:type="dcterms:W3CDTF">2016-03-31T23:19:50Z</dcterms:modified>
</cp:coreProperties>
</file>