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1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6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0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9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7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1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1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8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6164E-7B5A-4048-88D2-DB8ADB98B401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6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88024" y="854290"/>
            <a:ext cx="3125756" cy="46168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53339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53339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53339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53339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53339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34473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234473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34473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34473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234473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915607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15607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15607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915607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915607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596741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596741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596741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596741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596741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898571" y="141208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4898571" y="217086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898571" y="286783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898571" y="362661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898571" y="444148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5633653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5633653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5633653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5633653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5633653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358388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6358388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6358388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6358388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6358388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7083968" y="140614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7083968" y="216492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7083968" y="286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7083968" y="362066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7083968" y="443554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6" name="Right Arrow 45"/>
          <p:cNvSpPr/>
          <p:nvPr/>
        </p:nvSpPr>
        <p:spPr>
          <a:xfrm>
            <a:off x="5029200" y="5775649"/>
            <a:ext cx="2341984" cy="242596"/>
          </a:xfrm>
          <a:prstGeom prst="rightArrow">
            <a:avLst>
              <a:gd name="adj1" fmla="val 50000"/>
              <a:gd name="adj2" fmla="val 1730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408435" y="5573781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en-US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5148069" y="111175"/>
            <a:ext cx="1935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Conductor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177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24 -0.00764 L 0.2224 -0.00764 " pathEditMode="relative" ptsTypes="A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24 -0.00764 L 0.2224 -0.00764 " pathEditMode="relative" ptsTypes="A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24 -0.00764 L 0.2224 -0.00764 " pathEditMode="relative" ptsTypes="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24 -0.00764 L 0.2224 -0.00764 " pathEditMode="relative" ptsTypes="A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24 -0.00764 L 0.2224 -0.00764 " pathEditMode="relative" ptsTypes="A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823 -0.05579 L 0.16823 -0.05579 " pathEditMode="relative" ptsTypes="A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823 -0.05579 L 0.16823 -0.05579 " pathEditMode="relative" ptsTypes="A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823 -0.05579 L 0.16823 -0.05579 " pathEditMode="relative" ptsTypes="A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823 -0.05579 L 0.16823 -0.05579 " pathEditMode="relative" ptsTypes="A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823 -0.05579 L 0.16823 -0.05579 " pathEditMode="relative" ptsTypes="AAA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081 -0.03426 " pathEditMode="relative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081 -0.03426 " pathEditMode="relative" ptsTypes="AA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081 -0.03426 " pathEditMode="relative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081 -0.03426 " pathEditMode="relative" ptsTypes="AA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081 -0.03426 " pathEditMode="relative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573 0.02314 " pathEditMode="relative" ptsTypes="AA">
                                      <p:cBhvr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573 0.02314 " pathEditMode="relative" ptsTypes="AA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573 0.02314 " pathEditMode="relative" ptsTypes="AA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573 0.02314 " pathEditMode="relative" ptsTypes="AA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573 0.02314 " pathEditMode="relative" ptsTypes="AA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528 -0.01643 " pathEditMode="relative" ptsTypes="AA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528 -0.01643 " pathEditMode="relative" ptsTypes="AA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528 -0.01643 " pathEditMode="relative" ptsTypes="AA">
                                      <p:cBhvr>
                                        <p:cTn id="5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528 -0.01643 " pathEditMode="relative" ptsTypes="AA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528 -0.01643 " pathEditMode="relative" ptsTypes="AA">
                                      <p:cBhvr>
                                        <p:cTn id="5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18 -0.06528 " pathEditMode="relative" ptsTypes="AA">
                                      <p:cBhvr>
                                        <p:cTn id="6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18 -0.06528 " pathEditMode="relative" ptsTypes="AA">
                                      <p:cBhvr>
                                        <p:cTn id="6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18 -0.06528 " pathEditMode="relative" ptsTypes="AA">
                                      <p:cBhvr>
                                        <p:cTn id="6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18 -0.06528 " pathEditMode="relative" ptsTypes="AA">
                                      <p:cBhvr>
                                        <p:cTn id="6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18 -0.06528 " pathEditMode="relative" ptsTypes="AA">
                                      <p:cBhvr>
                                        <p:cTn id="6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078 -0.13334 " pathEditMode="relative" ptsTypes="AA">
                                      <p:cBhvr>
                                        <p:cTn id="7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078 -0.13334 " pathEditMode="relative" ptsTypes="AA">
                                      <p:cBhvr>
                                        <p:cTn id="7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078 -0.13334 " pathEditMode="relative" ptsTypes="AA">
                                      <p:cBhvr>
                                        <p:cTn id="7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078 -0.13334 " pathEditMode="relative" ptsTypes="AA">
                                      <p:cBhvr>
                                        <p:cTn id="7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078 -0.13334 " pathEditMode="relative" ptsTypes="AA">
                                      <p:cBhvr>
                                        <p:cTn id="7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432 0.00533 " pathEditMode="relative" ptsTypes="AA">
                                      <p:cBhvr>
                                        <p:cTn id="8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432 0.00533 " pathEditMode="relative" ptsTypes="AA">
                                      <p:cBhvr>
                                        <p:cTn id="8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432 0.00533 " pathEditMode="relative" ptsTypes="AA">
                                      <p:cBhvr>
                                        <p:cTn id="8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432 0.00533 " pathEditMode="relative" ptsTypes="AA">
                                      <p:cBhvr>
                                        <p:cTn id="8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432 0.00533 " pathEditMode="relative" ptsTypes="AA">
                                      <p:cBhvr>
                                        <p:cTn id="8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53023" y="297711"/>
            <a:ext cx="3359888" cy="327482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0855" y="54226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805374" y="14176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691962" y="317560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776481" y="277511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253023" y="151336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889882" y="62733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582643" y="263689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279732" y="172249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453990" y="108340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831022" y="9197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192501" y="108340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278304" y="143893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445974" y="176256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831022" y="190268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216070" y="175326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390081" y="14166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398171" y="726541"/>
            <a:ext cx="881561" cy="7123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556703" y="2425903"/>
            <a:ext cx="831472" cy="6841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419676" y="2274678"/>
            <a:ext cx="908104" cy="6545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708025" y="600215"/>
            <a:ext cx="778762" cy="8200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08876" y="4132938"/>
            <a:ext cx="413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Amount of charge pushed to the surface =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556703" y="3971369"/>
                <a:ext cx="2555636" cy="6473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∯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∯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  <m:r>
                                <m:rPr>
                                  <m:brk m:alnAt="23"/>
                                </m:r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𝑑𝑎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6703" y="3971369"/>
                <a:ext cx="2555636" cy="64735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2408876" y="4964073"/>
            <a:ext cx="266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Whats</a:t>
            </a:r>
            <a:r>
              <a:rPr lang="en-US" dirty="0" smtClean="0"/>
              <a:t> left in the volume =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126997" y="4782859"/>
                <a:ext cx="4626972" cy="7396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∯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̂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𝑑𝑎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𝛻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997" y="4782859"/>
                <a:ext cx="4626972" cy="7396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5518566" y="5841560"/>
                <a:ext cx="2076274" cy="575479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566" y="5841560"/>
                <a:ext cx="2076274" cy="5754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09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88024" y="854290"/>
            <a:ext cx="3125756" cy="46168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53339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53339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53339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53339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53339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34473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234473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34473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34473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234473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915607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15607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15607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915607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915607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596741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596741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596741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596741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596741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898571" y="141208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4898571" y="217086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898571" y="286783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898571" y="362661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898571" y="444148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5633653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5633653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5633653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5633653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5633653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358388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6358388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6358388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6358388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6358388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7083968" y="140614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7083968" y="216492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7083968" y="286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7083968" y="362066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7083968" y="443554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6" name="Right Arrow 45"/>
          <p:cNvSpPr/>
          <p:nvPr/>
        </p:nvSpPr>
        <p:spPr>
          <a:xfrm>
            <a:off x="5029200" y="5775649"/>
            <a:ext cx="2341984" cy="242596"/>
          </a:xfrm>
          <a:prstGeom prst="rightArrow">
            <a:avLst>
              <a:gd name="adj1" fmla="val 50000"/>
              <a:gd name="adj2" fmla="val 1730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408435" y="5573781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en-US" sz="3600" dirty="0"/>
          </a:p>
        </p:txBody>
      </p:sp>
      <p:sp>
        <p:nvSpPr>
          <p:cNvPr id="48" name="Right Arrow 47"/>
          <p:cNvSpPr/>
          <p:nvPr/>
        </p:nvSpPr>
        <p:spPr>
          <a:xfrm>
            <a:off x="4684990" y="1091790"/>
            <a:ext cx="2341984" cy="242596"/>
          </a:xfrm>
          <a:prstGeom prst="rightArrow">
            <a:avLst>
              <a:gd name="adj1" fmla="val 50000"/>
              <a:gd name="adj2" fmla="val 17307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064225" y="889922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</a:t>
            </a:r>
            <a:endParaRPr lang="en-US" sz="3600" dirty="0"/>
          </a:p>
        </p:txBody>
      </p:sp>
      <p:sp>
        <p:nvSpPr>
          <p:cNvPr id="50" name="TextBox 49"/>
          <p:cNvSpPr txBox="1"/>
          <p:nvPr/>
        </p:nvSpPr>
        <p:spPr>
          <a:xfrm>
            <a:off x="5148069" y="111175"/>
            <a:ext cx="1662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Insulator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856783" y="1996236"/>
                <a:ext cx="1566904" cy="6213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6783" y="1996236"/>
                <a:ext cx="1566904" cy="6213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6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5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5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5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6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6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6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6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7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7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7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7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8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8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8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8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8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/>
      <p:bldP spid="48" grpId="0" animBg="1"/>
      <p:bldP spid="4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09816" y="741594"/>
                <a:ext cx="1566903" cy="6213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816" y="741594"/>
                <a:ext cx="1566903" cy="6213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32779" y="2004237"/>
                <a:ext cx="1920975" cy="552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779" y="2004237"/>
                <a:ext cx="1920975" cy="552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51831" y="3088758"/>
                <a:ext cx="2282869" cy="552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=(</m:t>
                      </m:r>
                      <m:acc>
                        <m:accPr>
                          <m:chr m:val="⃗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⃗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831" y="3088758"/>
                <a:ext cx="2282869" cy="552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11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854773" y="2728311"/>
            <a:ext cx="3006380" cy="2224040"/>
          </a:xfrm>
          <a:custGeom>
            <a:avLst/>
            <a:gdLst>
              <a:gd name="connsiteX0" fmla="*/ 686948 w 3006380"/>
              <a:gd name="connsiteY0" fmla="*/ 472088 h 2224040"/>
              <a:gd name="connsiteX1" fmla="*/ 208483 w 3006380"/>
              <a:gd name="connsiteY1" fmla="*/ 1258897 h 2224040"/>
              <a:gd name="connsiteX2" fmla="*/ 59627 w 3006380"/>
              <a:gd name="connsiteY2" fmla="*/ 2098870 h 2224040"/>
              <a:gd name="connsiteX3" fmla="*/ 1176046 w 3006380"/>
              <a:gd name="connsiteY3" fmla="*/ 2205195 h 2224040"/>
              <a:gd name="connsiteX4" fmla="*/ 2483850 w 3006380"/>
              <a:gd name="connsiteY4" fmla="*/ 1950014 h 2224040"/>
              <a:gd name="connsiteX5" fmla="*/ 3004846 w 3006380"/>
              <a:gd name="connsiteY5" fmla="*/ 1173837 h 2224040"/>
              <a:gd name="connsiteX6" fmla="*/ 2345627 w 3006380"/>
              <a:gd name="connsiteY6" fmla="*/ 950553 h 2224040"/>
              <a:gd name="connsiteX7" fmla="*/ 2303097 w 3006380"/>
              <a:gd name="connsiteY7" fmla="*/ 46786 h 2224040"/>
              <a:gd name="connsiteX8" fmla="*/ 1473757 w 3006380"/>
              <a:gd name="connsiteY8" fmla="*/ 163744 h 2224040"/>
              <a:gd name="connsiteX9" fmla="*/ 686948 w 3006380"/>
              <a:gd name="connsiteY9" fmla="*/ 472088 h 222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6380" h="2224040">
                <a:moveTo>
                  <a:pt x="686948" y="472088"/>
                </a:moveTo>
                <a:cubicBezTo>
                  <a:pt x="476069" y="654613"/>
                  <a:pt x="313036" y="987767"/>
                  <a:pt x="208483" y="1258897"/>
                </a:cubicBezTo>
                <a:cubicBezTo>
                  <a:pt x="103930" y="1530027"/>
                  <a:pt x="-101633" y="1941154"/>
                  <a:pt x="59627" y="2098870"/>
                </a:cubicBezTo>
                <a:cubicBezTo>
                  <a:pt x="220887" y="2256586"/>
                  <a:pt x="772009" y="2230004"/>
                  <a:pt x="1176046" y="2205195"/>
                </a:cubicBezTo>
                <a:cubicBezTo>
                  <a:pt x="1580083" y="2180386"/>
                  <a:pt x="2179050" y="2121907"/>
                  <a:pt x="2483850" y="1950014"/>
                </a:cubicBezTo>
                <a:cubicBezTo>
                  <a:pt x="2788650" y="1778121"/>
                  <a:pt x="3027883" y="1340414"/>
                  <a:pt x="3004846" y="1173837"/>
                </a:cubicBezTo>
                <a:cubicBezTo>
                  <a:pt x="2981809" y="1007260"/>
                  <a:pt x="2462585" y="1138395"/>
                  <a:pt x="2345627" y="950553"/>
                </a:cubicBezTo>
                <a:cubicBezTo>
                  <a:pt x="2228669" y="762711"/>
                  <a:pt x="2448409" y="177921"/>
                  <a:pt x="2303097" y="46786"/>
                </a:cubicBezTo>
                <a:cubicBezTo>
                  <a:pt x="2157785" y="-84349"/>
                  <a:pt x="1743115" y="94632"/>
                  <a:pt x="1473757" y="163744"/>
                </a:cubicBezTo>
                <a:cubicBezTo>
                  <a:pt x="1204399" y="232856"/>
                  <a:pt x="897827" y="289563"/>
                  <a:pt x="686948" y="47208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92322" y="544773"/>
                <a:ext cx="1322478" cy="552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322" y="544773"/>
                <a:ext cx="1322478" cy="552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14800" y="635439"/>
            <a:ext cx="4186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Dipole moment per unit volume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945758" y="3840331"/>
            <a:ext cx="0" cy="4339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45758" y="2573079"/>
            <a:ext cx="3455582" cy="14842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380074" y="2519918"/>
            <a:ext cx="85060" cy="850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08474" y="2728311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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95469" y="2203009"/>
                <a:ext cx="2412648" cy="8039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̂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℘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℘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5469" y="2203009"/>
                <a:ext cx="2412648" cy="8039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82817" y="3267770"/>
                <a:ext cx="3262047" cy="11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℘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℘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817" y="3267770"/>
                <a:ext cx="3262047" cy="114512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49217" y="4499578"/>
                <a:ext cx="6247928" cy="11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∮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⃗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℘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𝛻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℘</m:t>
                              </m:r>
                            </m:den>
                          </m:f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217" y="4499578"/>
                <a:ext cx="6247928" cy="114512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577131" y="3872643"/>
                <a:ext cx="3686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131" y="3872643"/>
                <a:ext cx="368626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22951" r="-3000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65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854773" y="2728311"/>
            <a:ext cx="3006380" cy="2224040"/>
          </a:xfrm>
          <a:custGeom>
            <a:avLst/>
            <a:gdLst>
              <a:gd name="connsiteX0" fmla="*/ 686948 w 3006380"/>
              <a:gd name="connsiteY0" fmla="*/ 472088 h 2224040"/>
              <a:gd name="connsiteX1" fmla="*/ 208483 w 3006380"/>
              <a:gd name="connsiteY1" fmla="*/ 1258897 h 2224040"/>
              <a:gd name="connsiteX2" fmla="*/ 59627 w 3006380"/>
              <a:gd name="connsiteY2" fmla="*/ 2098870 h 2224040"/>
              <a:gd name="connsiteX3" fmla="*/ 1176046 w 3006380"/>
              <a:gd name="connsiteY3" fmla="*/ 2205195 h 2224040"/>
              <a:gd name="connsiteX4" fmla="*/ 2483850 w 3006380"/>
              <a:gd name="connsiteY4" fmla="*/ 1950014 h 2224040"/>
              <a:gd name="connsiteX5" fmla="*/ 3004846 w 3006380"/>
              <a:gd name="connsiteY5" fmla="*/ 1173837 h 2224040"/>
              <a:gd name="connsiteX6" fmla="*/ 2345627 w 3006380"/>
              <a:gd name="connsiteY6" fmla="*/ 950553 h 2224040"/>
              <a:gd name="connsiteX7" fmla="*/ 2303097 w 3006380"/>
              <a:gd name="connsiteY7" fmla="*/ 46786 h 2224040"/>
              <a:gd name="connsiteX8" fmla="*/ 1473757 w 3006380"/>
              <a:gd name="connsiteY8" fmla="*/ 163744 h 2224040"/>
              <a:gd name="connsiteX9" fmla="*/ 686948 w 3006380"/>
              <a:gd name="connsiteY9" fmla="*/ 472088 h 222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6380" h="2224040">
                <a:moveTo>
                  <a:pt x="686948" y="472088"/>
                </a:moveTo>
                <a:cubicBezTo>
                  <a:pt x="476069" y="654613"/>
                  <a:pt x="313036" y="987767"/>
                  <a:pt x="208483" y="1258897"/>
                </a:cubicBezTo>
                <a:cubicBezTo>
                  <a:pt x="103930" y="1530027"/>
                  <a:pt x="-101633" y="1941154"/>
                  <a:pt x="59627" y="2098870"/>
                </a:cubicBezTo>
                <a:cubicBezTo>
                  <a:pt x="220887" y="2256586"/>
                  <a:pt x="772009" y="2230004"/>
                  <a:pt x="1176046" y="2205195"/>
                </a:cubicBezTo>
                <a:cubicBezTo>
                  <a:pt x="1580083" y="2180386"/>
                  <a:pt x="2179050" y="2121907"/>
                  <a:pt x="2483850" y="1950014"/>
                </a:cubicBezTo>
                <a:cubicBezTo>
                  <a:pt x="2788650" y="1778121"/>
                  <a:pt x="3027883" y="1340414"/>
                  <a:pt x="3004846" y="1173837"/>
                </a:cubicBezTo>
                <a:cubicBezTo>
                  <a:pt x="2981809" y="1007260"/>
                  <a:pt x="2462585" y="1138395"/>
                  <a:pt x="2345627" y="950553"/>
                </a:cubicBezTo>
                <a:cubicBezTo>
                  <a:pt x="2228669" y="762711"/>
                  <a:pt x="2448409" y="177921"/>
                  <a:pt x="2303097" y="46786"/>
                </a:cubicBezTo>
                <a:cubicBezTo>
                  <a:pt x="2157785" y="-84349"/>
                  <a:pt x="1743115" y="94632"/>
                  <a:pt x="1473757" y="163744"/>
                </a:cubicBezTo>
                <a:cubicBezTo>
                  <a:pt x="1204399" y="232856"/>
                  <a:pt x="897827" y="289563"/>
                  <a:pt x="686948" y="47208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945758" y="3840331"/>
            <a:ext cx="0" cy="4339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45758" y="2573079"/>
            <a:ext cx="3455582" cy="14842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380074" y="2519918"/>
            <a:ext cx="85060" cy="850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08474" y="2728311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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55273" y="182760"/>
                <a:ext cx="6247928" cy="11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∮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⃗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℘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𝛻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℘</m:t>
                              </m:r>
                            </m:den>
                          </m:f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273" y="182760"/>
                <a:ext cx="6247928" cy="114512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425750" y="2240933"/>
                <a:ext cx="4188326" cy="487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750" y="2240933"/>
                <a:ext cx="4188326" cy="4873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 flipV="1">
            <a:off x="2303568" y="2291488"/>
            <a:ext cx="108790" cy="5631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854773" y="3189767"/>
            <a:ext cx="491098" cy="2658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03568" y="2079101"/>
                <a:ext cx="189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568" y="2079101"/>
                <a:ext cx="189924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9355" t="-24444" r="-7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90979" y="2921073"/>
                <a:ext cx="189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79" y="2921073"/>
                <a:ext cx="189924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9355" t="-23913" r="-7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8535957" y="3113728"/>
                <a:ext cx="1803186" cy="575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5957" y="3113728"/>
                <a:ext cx="1803186" cy="5754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8262869" y="3986548"/>
                <a:ext cx="2076274" cy="575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2869" y="3986548"/>
                <a:ext cx="2076274" cy="5754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577134" y="3950832"/>
                <a:ext cx="3686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134" y="3950832"/>
                <a:ext cx="368626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22951" r="-3000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1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2540" y="187133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572540" y="172247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214038" y="187133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214038" y="172247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855536" y="186292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855536" y="171406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497034" y="186292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497034" y="171406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7" y="186423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7" y="171538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737505" y="186423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737505" y="171538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379003" y="185583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7379003" y="17069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8020501" y="185583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8020501" y="17069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3678865" y="1477926"/>
            <a:ext cx="257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320363" y="1477926"/>
            <a:ext cx="257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961861" y="1481471"/>
            <a:ext cx="257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603359" y="1481471"/>
            <a:ext cx="257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202332" y="1474381"/>
            <a:ext cx="257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843830" y="1474381"/>
            <a:ext cx="257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485328" y="1477926"/>
            <a:ext cx="257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8126826" y="1477926"/>
            <a:ext cx="257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678865" y="1169581"/>
            <a:ext cx="47058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61236" y="646361"/>
            <a:ext cx="34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655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45 0 L 0.01745 0 " pathEditMode="relative" ptsTypes="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45 0 L 0.01745 0 " pathEditMode="relative" ptsTypes="A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45 0 L 0.01745 0 " pathEditMode="relative" ptsTypes="A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45 0 L 0.01745 0 " pathEditMode="relative" ptsTypes="A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45 0 L 0.01745 0 " pathEditMode="relative" ptsTypes="A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45 0 L 0.01745 0 " pathEditMode="relative" ptsTypes="A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45 0 L 0.01745 0 " pathEditMode="relative" ptsTypes="A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45 0 L 0.01745 0 " pathEditMode="relative" ptsTypes="AAA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10" grpId="0"/>
      <p:bldP spid="10" grpId="1"/>
      <p:bldP spid="11" grpId="0"/>
      <p:bldP spid="12" grpId="0"/>
      <p:bldP spid="12" grpId="1"/>
      <p:bldP spid="13" grpId="0"/>
      <p:bldP spid="14" grpId="0"/>
      <p:bldP spid="14" grpId="1"/>
      <p:bldP spid="15" grpId="0"/>
      <p:bldP spid="16" grpId="0"/>
      <p:bldP spid="16" grpId="1"/>
      <p:bldP spid="17" grpId="0"/>
      <p:bldP spid="18" grpId="0"/>
      <p:bldP spid="18" grpId="1"/>
      <p:bldP spid="19" grpId="0"/>
      <p:bldP spid="20" grpId="0"/>
      <p:bldP spid="20" grpId="1"/>
      <p:bldP spid="21" grpId="0"/>
      <p:bldP spid="22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2540" y="187133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8020501" y="17069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678865" y="1169581"/>
            <a:ext cx="47058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61236" y="646361"/>
            <a:ext cx="34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35" name="Can 34"/>
          <p:cNvSpPr/>
          <p:nvPr/>
        </p:nvSpPr>
        <p:spPr>
          <a:xfrm rot="16200000">
            <a:off x="6014483" y="2527004"/>
            <a:ext cx="1181987" cy="475806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an 35"/>
          <p:cNvSpPr/>
          <p:nvPr/>
        </p:nvSpPr>
        <p:spPr>
          <a:xfrm rot="16200000">
            <a:off x="6014482" y="4525035"/>
            <a:ext cx="1181987" cy="747823"/>
          </a:xfrm>
          <a:prstGeom prst="can">
            <a:avLst>
              <a:gd name="adj" fmla="val 392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226442" y="47213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4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C 0.00026 -0.08125 0.00052 -0.16226 0.00091 -0.24328 L 0.00091 -0.24328 " pathEditMode="relative" ptsTypes="AA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2540" y="187133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8020501" y="17069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678865" y="1169581"/>
            <a:ext cx="47058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61236" y="646361"/>
            <a:ext cx="34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35" name="Can 34"/>
          <p:cNvSpPr/>
          <p:nvPr/>
        </p:nvSpPr>
        <p:spPr>
          <a:xfrm rot="16200000">
            <a:off x="6014483" y="2527004"/>
            <a:ext cx="1181987" cy="475806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an 35"/>
          <p:cNvSpPr/>
          <p:nvPr/>
        </p:nvSpPr>
        <p:spPr>
          <a:xfrm rot="16200000">
            <a:off x="6025115" y="2877443"/>
            <a:ext cx="1181987" cy="747823"/>
          </a:xfrm>
          <a:prstGeom prst="can">
            <a:avLst>
              <a:gd name="adj" fmla="val 392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226442" y="47213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2197" y="30666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401692" y="2541181"/>
            <a:ext cx="31771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49280" y="2541182"/>
            <a:ext cx="34061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57250" y="218766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239916" y="2286098"/>
                <a:ext cx="2386027" cy="14773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err="1" smtClean="0">
                          <a:latin typeface="Cambria Math" panose="02040503050406030204" pitchFamily="18" charset="0"/>
                        </a:rPr>
                        <m:t>𝑃𝐴𝑑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𝑃𝐴𝑑</m:t>
                      </m:r>
                    </m:oMath>
                  </m:oMathPara>
                </a14:m>
                <a:endParaRPr lang="en-US" sz="2400" b="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24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9916" y="2286098"/>
                <a:ext cx="2386027" cy="1477328"/>
              </a:xfrm>
              <a:prstGeom prst="rect">
                <a:avLst/>
              </a:prstGeom>
              <a:blipFill rotWithShape="0">
                <a:blip r:embed="rId2"/>
                <a:stretch>
                  <a:fillRect b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26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2540" y="187133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8020501" y="17069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678865" y="1169581"/>
            <a:ext cx="47058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61236" y="646361"/>
            <a:ext cx="34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35" name="Can 34"/>
          <p:cNvSpPr/>
          <p:nvPr/>
        </p:nvSpPr>
        <p:spPr>
          <a:xfrm rot="16200000">
            <a:off x="6014483" y="2527004"/>
            <a:ext cx="1181987" cy="475806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26442" y="47213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401692" y="2541181"/>
            <a:ext cx="31771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49280" y="2541182"/>
            <a:ext cx="34061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57250" y="218766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 rot="20175842">
            <a:off x="6888268" y="2617538"/>
            <a:ext cx="404037" cy="1248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485860" y="2636879"/>
            <a:ext cx="871870" cy="1190846"/>
          </a:xfrm>
          <a:custGeom>
            <a:avLst/>
            <a:gdLst>
              <a:gd name="connsiteX0" fmla="*/ 0 w 871870"/>
              <a:gd name="connsiteY0" fmla="*/ 10632 h 1190846"/>
              <a:gd name="connsiteX1" fmla="*/ 382773 w 871870"/>
              <a:gd name="connsiteY1" fmla="*/ 0 h 1190846"/>
              <a:gd name="connsiteX2" fmla="*/ 871870 w 871870"/>
              <a:gd name="connsiteY2" fmla="*/ 1190846 h 1190846"/>
              <a:gd name="connsiteX3" fmla="*/ 478466 w 871870"/>
              <a:gd name="connsiteY3" fmla="*/ 1190846 h 1190846"/>
              <a:gd name="connsiteX4" fmla="*/ 0 w 871870"/>
              <a:gd name="connsiteY4" fmla="*/ 10632 h 11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870" h="1190846">
                <a:moveTo>
                  <a:pt x="0" y="10632"/>
                </a:moveTo>
                <a:lnTo>
                  <a:pt x="382773" y="0"/>
                </a:lnTo>
                <a:lnTo>
                  <a:pt x="871870" y="1190846"/>
                </a:lnTo>
                <a:lnTo>
                  <a:pt x="478466" y="1190846"/>
                </a:lnTo>
                <a:lnTo>
                  <a:pt x="0" y="1063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20175842">
            <a:off x="6517389" y="2628171"/>
            <a:ext cx="404037" cy="12483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23959" y="304763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A’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848032" y="3355466"/>
            <a:ext cx="847229" cy="3628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66274" y="3718308"/>
                <a:ext cx="189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274" y="3718308"/>
                <a:ext cx="189924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9355" t="-26667" r="-7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5753070" y="3355466"/>
            <a:ext cx="94219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08406" y="3167555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287100" y="6044559"/>
                <a:ext cx="1803186" cy="575479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100" y="6044559"/>
                <a:ext cx="1803186" cy="5754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eform 16"/>
          <p:cNvSpPr/>
          <p:nvPr/>
        </p:nvSpPr>
        <p:spPr>
          <a:xfrm>
            <a:off x="6107583" y="3349256"/>
            <a:ext cx="69933" cy="223284"/>
          </a:xfrm>
          <a:custGeom>
            <a:avLst/>
            <a:gdLst>
              <a:gd name="connsiteX0" fmla="*/ 6138 w 69933"/>
              <a:gd name="connsiteY0" fmla="*/ 0 h 223284"/>
              <a:gd name="connsiteX1" fmla="*/ 6138 w 69933"/>
              <a:gd name="connsiteY1" fmla="*/ 138223 h 223284"/>
              <a:gd name="connsiteX2" fmla="*/ 69933 w 69933"/>
              <a:gd name="connsiteY2" fmla="*/ 223284 h 22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933" h="223284">
                <a:moveTo>
                  <a:pt x="6138" y="0"/>
                </a:moveTo>
                <a:cubicBezTo>
                  <a:pt x="822" y="50504"/>
                  <a:pt x="-4494" y="101009"/>
                  <a:pt x="6138" y="138223"/>
                </a:cubicBezTo>
                <a:cubicBezTo>
                  <a:pt x="16770" y="175437"/>
                  <a:pt x="43351" y="199360"/>
                  <a:pt x="69933" y="22328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8174" y="334925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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301753" y="2636879"/>
                <a:ext cx="2775576" cy="14688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err="1" smtClean="0"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dirty="0" err="1" smtClean="0">
                          <a:latin typeface="Cambria Math" panose="02040503050406030204" pitchFamily="18" charset="0"/>
                        </a:rPr>
                        <m:t>𝑑</m:t>
                      </m:r>
                      <m:func>
                        <m:func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i="1" dirty="0" err="1">
                          <a:latin typeface="Cambria Math" panose="02040503050406030204" pitchFamily="18" charset="0"/>
                        </a:rPr>
                        <m:t>𝑑</m:t>
                      </m:r>
                      <m:func>
                        <m:func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dirty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func>
                        <m:func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dirty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func>
                        <m:func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dirty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4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1753" y="2636879"/>
                <a:ext cx="2775576" cy="1468800"/>
              </a:xfrm>
              <a:prstGeom prst="rect">
                <a:avLst/>
              </a:prstGeom>
              <a:blipFill rotWithShape="0">
                <a:blip r:embed="rId4"/>
                <a:stretch>
                  <a:fillRect b="-3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226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186</Words>
  <Application>Microsoft Office PowerPoint</Application>
  <PresentationFormat>Widescreen</PresentationFormat>
  <Paragraphs>169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Biswas,Amlan</dc:creator>
  <cp:lastModifiedBy>Biswas,Amlan</cp:lastModifiedBy>
  <cp:revision>13</cp:revision>
  <dcterms:created xsi:type="dcterms:W3CDTF">2014-03-09T20:24:42Z</dcterms:created>
  <dcterms:modified xsi:type="dcterms:W3CDTF">2016-03-05T21:31:25Z</dcterms:modified>
</cp:coreProperties>
</file>