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60" r:id="rId6"/>
    <p:sldId id="264" r:id="rId7"/>
    <p:sldId id="258" r:id="rId8"/>
    <p:sldId id="267" r:id="rId9"/>
    <p:sldId id="268" r:id="rId10"/>
    <p:sldId id="263" r:id="rId11"/>
    <p:sldId id="261" r:id="rId12"/>
    <p:sldId id="270" r:id="rId13"/>
    <p:sldId id="269"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4" d="100"/>
          <a:sy n="74" d="100"/>
        </p:scale>
        <p:origin x="9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ACE6C5-769C-49C4-BBCF-D998B591DBF6}"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3913564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ACE6C5-769C-49C4-BBCF-D998B591DBF6}"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360690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ACE6C5-769C-49C4-BBCF-D998B591DBF6}"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190184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ACE6C5-769C-49C4-BBCF-D998B591DBF6}"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3200044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ACE6C5-769C-49C4-BBCF-D998B591DBF6}"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409248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ACE6C5-769C-49C4-BBCF-D998B591DBF6}"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3456261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ACE6C5-769C-49C4-BBCF-D998B591DBF6}" type="datetimeFigureOut">
              <a:rPr lang="en-US" smtClean="0"/>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95507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ACE6C5-769C-49C4-BBCF-D998B591DBF6}" type="datetimeFigureOut">
              <a:rPr lang="en-US" smtClean="0"/>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355899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CE6C5-769C-49C4-BBCF-D998B591DBF6}" type="datetimeFigureOut">
              <a:rPr lang="en-US" smtClean="0"/>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258857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CE6C5-769C-49C4-BBCF-D998B591DBF6}"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4168116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CE6C5-769C-49C4-BBCF-D998B591DBF6}"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B55FD-2458-4016-85A7-A3DEBF3EA8A3}" type="slidenum">
              <a:rPr lang="en-US" smtClean="0"/>
              <a:t>‹#›</a:t>
            </a:fld>
            <a:endParaRPr lang="en-US"/>
          </a:p>
        </p:txBody>
      </p:sp>
    </p:spTree>
    <p:extLst>
      <p:ext uri="{BB962C8B-B14F-4D97-AF65-F5344CB8AC3E}">
        <p14:creationId xmlns:p14="http://schemas.microsoft.com/office/powerpoint/2010/main" val="4247437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CE6C5-769C-49C4-BBCF-D998B591DBF6}" type="datetimeFigureOut">
              <a:rPr lang="en-US" smtClean="0"/>
              <a:t>10/2/2014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B55FD-2458-4016-85A7-A3DEBF3EA8A3}" type="slidenum">
              <a:rPr lang="en-US" smtClean="0"/>
              <a:t>‹#›</a:t>
            </a:fld>
            <a:endParaRPr lang="en-US"/>
          </a:p>
        </p:txBody>
      </p:sp>
    </p:spTree>
    <p:extLst>
      <p:ext uri="{BB962C8B-B14F-4D97-AF65-F5344CB8AC3E}">
        <p14:creationId xmlns:p14="http://schemas.microsoft.com/office/powerpoint/2010/main" val="2971134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30.png"/><Relationship Id="rId3" Type="http://schemas.openxmlformats.org/officeDocument/2006/relationships/image" Target="../media/image180.png"/><Relationship Id="rId7" Type="http://schemas.openxmlformats.org/officeDocument/2006/relationships/image" Target="../media/image220.png"/><Relationship Id="rId2" Type="http://schemas.openxmlformats.org/officeDocument/2006/relationships/image" Target="../media/image170.png"/><Relationship Id="rId1" Type="http://schemas.openxmlformats.org/officeDocument/2006/relationships/slideLayout" Target="../slideLayouts/slideLayout1.xml"/><Relationship Id="rId6" Type="http://schemas.openxmlformats.org/officeDocument/2006/relationships/image" Target="../media/image210.png"/><Relationship Id="rId11" Type="http://schemas.openxmlformats.org/officeDocument/2006/relationships/image" Target="../media/image260.png"/><Relationship Id="rId5" Type="http://schemas.openxmlformats.org/officeDocument/2006/relationships/image" Target="../media/image200.png"/><Relationship Id="rId10" Type="http://schemas.openxmlformats.org/officeDocument/2006/relationships/image" Target="../media/image250.png"/><Relationship Id="rId4" Type="http://schemas.openxmlformats.org/officeDocument/2006/relationships/image" Target="../media/image190.png"/><Relationship Id="rId9" Type="http://schemas.openxmlformats.org/officeDocument/2006/relationships/image" Target="../media/image240.png"/></Relationships>
</file>

<file path=ppt/slides/_rels/slide11.xml.rels><?xml version="1.0" encoding="UTF-8" standalone="yes"?>
<Relationships xmlns="http://schemas.openxmlformats.org/package/2006/relationships"><Relationship Id="rId13" Type="http://schemas.openxmlformats.org/officeDocument/2006/relationships/image" Target="../media/image33.png"/><Relationship Id="rId3" Type="http://schemas.openxmlformats.org/officeDocument/2006/relationships/image" Target="../media/image51.png"/><Relationship Id="rId7" Type="http://schemas.openxmlformats.org/officeDocument/2006/relationships/image" Target="../media/image90.png"/><Relationship Id="rId12" Type="http://schemas.openxmlformats.org/officeDocument/2006/relationships/image" Target="../media/image130.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80.png"/><Relationship Id="rId11" Type="http://schemas.openxmlformats.org/officeDocument/2006/relationships/image" Target="../media/image120.png"/><Relationship Id="rId5" Type="http://schemas.openxmlformats.org/officeDocument/2006/relationships/image" Target="../media/image70.png"/><Relationship Id="rId10" Type="http://schemas.openxmlformats.org/officeDocument/2006/relationships/image" Target="../media/image100.png"/><Relationship Id="rId4" Type="http://schemas.openxmlformats.org/officeDocument/2006/relationships/image" Target="../media/image61.png"/><Relationship Id="rId9" Type="http://schemas.openxmlformats.org/officeDocument/2006/relationships/image" Target="../media/image110.png"/></Relationships>
</file>

<file path=ppt/slides/_rels/slide12.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5.png"/><Relationship Id="rId7" Type="http://schemas.openxmlformats.org/officeDocument/2006/relationships/image" Target="../media/image39.png"/><Relationship Id="rId12" Type="http://schemas.openxmlformats.org/officeDocument/2006/relationships/image" Target="../media/image46.png"/><Relationship Id="rId2" Type="http://schemas.openxmlformats.org/officeDocument/2006/relationships/image" Target="../media/image34.png"/><Relationship Id="rId1" Type="http://schemas.openxmlformats.org/officeDocument/2006/relationships/slideLayout" Target="../slideLayouts/slideLayout1.xml"/><Relationship Id="rId6" Type="http://schemas.openxmlformats.org/officeDocument/2006/relationships/image" Target="../media/image38.png"/><Relationship Id="rId11" Type="http://schemas.openxmlformats.org/officeDocument/2006/relationships/image" Target="../media/image45.png"/><Relationship Id="rId5" Type="http://schemas.openxmlformats.org/officeDocument/2006/relationships/image" Target="../media/image37.png"/><Relationship Id="rId10" Type="http://schemas.openxmlformats.org/officeDocument/2006/relationships/image" Target="../media/image44.png"/><Relationship Id="rId4" Type="http://schemas.openxmlformats.org/officeDocument/2006/relationships/image" Target="../media/image36.png"/><Relationship Id="rId9" Type="http://schemas.openxmlformats.org/officeDocument/2006/relationships/image" Target="../media/image43.png"/></Relationships>
</file>

<file path=ppt/slides/_rels/slide13.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14.xml.rels><?xml version="1.0" encoding="UTF-8" standalone="yes"?>
<Relationships xmlns="http://schemas.openxmlformats.org/package/2006/relationships"><Relationship Id="rId2" Type="http://schemas.openxmlformats.org/officeDocument/2006/relationships/image" Target="../media/image4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51.png"/><Relationship Id="rId7" Type="http://schemas.openxmlformats.org/officeDocument/2006/relationships/image" Target="../media/image91.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81.png"/><Relationship Id="rId5" Type="http://schemas.openxmlformats.org/officeDocument/2006/relationships/image" Target="../media/image70.png"/><Relationship Id="rId4" Type="http://schemas.openxmlformats.org/officeDocument/2006/relationships/image" Target="../media/image61.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13"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image" Target="../media/image60.png"/><Relationship Id="rId12" Type="http://schemas.openxmlformats.org/officeDocument/2006/relationships/image" Target="../media/image130.png"/><Relationship Id="rId2" Type="http://schemas.openxmlformats.org/officeDocument/2006/relationships/image" Target="../media/image1.png"/><Relationship Id="rId16"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50.png"/><Relationship Id="rId11" Type="http://schemas.openxmlformats.org/officeDocument/2006/relationships/image" Target="../media/image120.png"/><Relationship Id="rId5" Type="http://schemas.openxmlformats.org/officeDocument/2006/relationships/image" Target="../media/image40.png"/><Relationship Id="rId15" Type="http://schemas.openxmlformats.org/officeDocument/2006/relationships/image" Target="../media/image23.png"/><Relationship Id="rId10" Type="http://schemas.openxmlformats.org/officeDocument/2006/relationships/image" Target="../media/image100.png"/><Relationship Id="rId4" Type="http://schemas.openxmlformats.org/officeDocument/2006/relationships/image" Target="../media/image3.png"/><Relationship Id="rId9" Type="http://schemas.openxmlformats.org/officeDocument/2006/relationships/image" Target="../media/image110.png"/><Relationship Id="rId1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21.png"/><Relationship Id="rId7" Type="http://schemas.openxmlformats.org/officeDocument/2006/relationships/image" Target="../media/image26.png"/><Relationship Id="rId2" Type="http://schemas.openxmlformats.org/officeDocument/2006/relationships/image" Target="../media/image21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1.png"/><Relationship Id="rId4" Type="http://schemas.openxmlformats.org/officeDocument/2006/relationships/image" Target="../media/image231.png"/></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495229" y="2803021"/>
            <a:ext cx="1828800" cy="1828800"/>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845750" y="2196269"/>
            <a:ext cx="0" cy="26491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45750" y="4854011"/>
            <a:ext cx="33832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39256" y="2093720"/>
            <a:ext cx="306494" cy="369332"/>
          </a:xfrm>
          <a:prstGeom prst="rect">
            <a:avLst/>
          </a:prstGeom>
          <a:noFill/>
        </p:spPr>
        <p:txBody>
          <a:bodyPr wrap="none" rtlCol="0">
            <a:spAutoFit/>
          </a:bodyPr>
          <a:lstStyle/>
          <a:p>
            <a:r>
              <a:rPr lang="en-US" dirty="0" smtClean="0"/>
              <a:t>p</a:t>
            </a:r>
            <a:endParaRPr lang="en-US" dirty="0"/>
          </a:p>
        </p:txBody>
      </p:sp>
      <p:sp>
        <p:nvSpPr>
          <p:cNvPr id="10" name="TextBox 9"/>
          <p:cNvSpPr txBox="1"/>
          <p:nvPr/>
        </p:nvSpPr>
        <p:spPr>
          <a:xfrm>
            <a:off x="5828810" y="4891536"/>
            <a:ext cx="316112" cy="369332"/>
          </a:xfrm>
          <a:prstGeom prst="rect">
            <a:avLst/>
          </a:prstGeom>
          <a:noFill/>
        </p:spPr>
        <p:txBody>
          <a:bodyPr wrap="none" rtlCol="0">
            <a:spAutoFit/>
          </a:bodyPr>
          <a:lstStyle/>
          <a:p>
            <a:r>
              <a:rPr lang="en-US" dirty="0" smtClean="0"/>
              <a:t>V</a:t>
            </a:r>
            <a:endParaRPr lang="en-US" dirty="0"/>
          </a:p>
        </p:txBody>
      </p:sp>
      <p:sp>
        <p:nvSpPr>
          <p:cNvPr id="12" name="Oval 11"/>
          <p:cNvSpPr/>
          <p:nvPr/>
        </p:nvSpPr>
        <p:spPr>
          <a:xfrm>
            <a:off x="4178893" y="2760294"/>
            <a:ext cx="91440"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3" name="TextBox 12"/>
              <p:cNvSpPr txBox="1"/>
              <p:nvPr/>
            </p:nvSpPr>
            <p:spPr>
              <a:xfrm>
                <a:off x="5555803" y="3520032"/>
                <a:ext cx="2815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𝑊</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5555803" y="3520032"/>
                <a:ext cx="281552" cy="276999"/>
              </a:xfrm>
              <a:prstGeom prst="rect">
                <a:avLst/>
              </a:prstGeom>
              <a:blipFill rotWithShape="0">
                <a:blip r:embed="rId2"/>
                <a:stretch>
                  <a:fillRect l="-19149" r="-14894" b="-6522"/>
                </a:stretch>
              </a:blipFill>
            </p:spPr>
            <p:txBody>
              <a:bodyPr/>
              <a:lstStyle/>
              <a:p>
                <a:r>
                  <a:rPr lang="en-US">
                    <a:noFill/>
                  </a:rPr>
                  <a:t> </a:t>
                </a:r>
              </a:p>
            </p:txBody>
          </p:sp>
        </mc:Fallback>
      </mc:AlternateContent>
      <p:cxnSp>
        <p:nvCxnSpPr>
          <p:cNvPr id="15" name="Straight Arrow Connector 14"/>
          <p:cNvCxnSpPr>
            <a:endCxn id="13" idx="1"/>
          </p:cNvCxnSpPr>
          <p:nvPr/>
        </p:nvCxnSpPr>
        <p:spPr>
          <a:xfrm>
            <a:off x="4948015" y="3649054"/>
            <a:ext cx="607788" cy="9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104400" y="115228"/>
            <a:ext cx="2610458" cy="369332"/>
          </a:xfrm>
          <a:prstGeom prst="rect">
            <a:avLst/>
          </a:prstGeom>
          <a:noFill/>
        </p:spPr>
        <p:txBody>
          <a:bodyPr wrap="none" rtlCol="0">
            <a:spAutoFit/>
          </a:bodyPr>
          <a:lstStyle/>
          <a:p>
            <a:r>
              <a:rPr lang="en-US" dirty="0" smtClean="0"/>
              <a:t>A generalized heat engine</a:t>
            </a:r>
            <a:endParaRPr lang="en-US" dirty="0"/>
          </a:p>
        </p:txBody>
      </p:sp>
      <p:sp>
        <p:nvSpPr>
          <p:cNvPr id="2" name="TextBox 1"/>
          <p:cNvSpPr txBox="1"/>
          <p:nvPr/>
        </p:nvSpPr>
        <p:spPr>
          <a:xfrm>
            <a:off x="2692503" y="5831562"/>
            <a:ext cx="3345852" cy="369332"/>
          </a:xfrm>
          <a:prstGeom prst="rect">
            <a:avLst/>
          </a:prstGeom>
          <a:noFill/>
        </p:spPr>
        <p:txBody>
          <a:bodyPr wrap="none" rtlCol="0">
            <a:spAutoFit/>
          </a:bodyPr>
          <a:lstStyle/>
          <a:p>
            <a:r>
              <a:rPr lang="en-US" dirty="0" smtClean="0"/>
              <a:t>Could be reversible or irreversible</a:t>
            </a:r>
            <a:endParaRPr lang="en-US" dirty="0"/>
          </a:p>
        </p:txBody>
      </p:sp>
    </p:spTree>
    <p:extLst>
      <p:ext uri="{BB962C8B-B14F-4D97-AF65-F5344CB8AC3E}">
        <p14:creationId xmlns:p14="http://schemas.microsoft.com/office/powerpoint/2010/main" val="344757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grpId="0" nodeType="withEffect">
                                  <p:stCondLst>
                                    <p:cond delay="0"/>
                                  </p:stCondLst>
                                  <p:childTnLst>
                                    <p:animMotion origin="layout" path="M 0.01996 2.22222E-6 C 0.07639 2.22222E-6 0.1224 0.05949 0.1224 0.1331 C 0.1224 0.20671 0.07639 0.26643 0.01996 0.26643 C -0.03646 0.26643 -0.08229 0.20671 -0.08229 0.1331 C -0.08229 0.05949 -0.03646 2.22222E-6 0.01996 2.22222E-6 Z " pathEditMode="relative" rAng="0" ptsTypes="AAAAA">
                                      <p:cBhvr>
                                        <p:cTn id="6" dur="2000" fill="hold"/>
                                        <p:tgtEl>
                                          <p:spTgt spid="12"/>
                                        </p:tgtEl>
                                        <p:attrNameLst>
                                          <p:attrName>ppt_x</p:attrName>
                                          <p:attrName>ppt_y</p:attrName>
                                        </p:attrNameLst>
                                      </p:cBhvr>
                                      <p:rCtr x="0" y="1331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38932" y="598206"/>
            <a:ext cx="6400800" cy="623819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869571" y="1056789"/>
            <a:ext cx="5536779" cy="54804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495229" y="2803021"/>
            <a:ext cx="1828800" cy="1828800"/>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04400" y="115228"/>
            <a:ext cx="2610458" cy="369332"/>
          </a:xfrm>
          <a:prstGeom prst="rect">
            <a:avLst/>
          </a:prstGeom>
          <a:noFill/>
        </p:spPr>
        <p:txBody>
          <a:bodyPr wrap="none" rtlCol="0">
            <a:spAutoFit/>
          </a:bodyPr>
          <a:lstStyle/>
          <a:p>
            <a:r>
              <a:rPr lang="en-US" dirty="0" smtClean="0"/>
              <a:t>A generalized heat engine</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5555803" y="3520032"/>
                <a:ext cx="2815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𝑊</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5555803" y="3520032"/>
                <a:ext cx="281552" cy="276999"/>
              </a:xfrm>
              <a:prstGeom prst="rect">
                <a:avLst/>
              </a:prstGeom>
              <a:blipFill rotWithShape="0">
                <a:blip r:embed="rId2"/>
                <a:stretch>
                  <a:fillRect l="-19149" r="-14894" b="-6522"/>
                </a:stretch>
              </a:blipFill>
            </p:spPr>
            <p:txBody>
              <a:bodyPr/>
              <a:lstStyle/>
              <a:p>
                <a:r>
                  <a:rPr lang="en-US">
                    <a:noFill/>
                  </a:rPr>
                  <a:t> </a:t>
                </a:r>
              </a:p>
            </p:txBody>
          </p:sp>
        </mc:Fallback>
      </mc:AlternateContent>
      <p:cxnSp>
        <p:nvCxnSpPr>
          <p:cNvPr id="15" name="Straight Arrow Connector 14"/>
          <p:cNvCxnSpPr>
            <a:endCxn id="13" idx="1"/>
          </p:cNvCxnSpPr>
          <p:nvPr/>
        </p:nvCxnSpPr>
        <p:spPr>
          <a:xfrm>
            <a:off x="4948015" y="3649054"/>
            <a:ext cx="607788" cy="9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rc 1"/>
          <p:cNvSpPr/>
          <p:nvPr/>
        </p:nvSpPr>
        <p:spPr>
          <a:xfrm rot="18764710">
            <a:off x="3952429" y="2787856"/>
            <a:ext cx="914400" cy="914400"/>
          </a:xfrm>
          <a:prstGeom prst="arc">
            <a:avLst>
              <a:gd name="adj1" fmla="val 17629685"/>
              <a:gd name="adj2" fmla="val 20816078"/>
            </a:avLst>
          </a:prstGeom>
          <a:ln w="130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 name="Straight Arrow Connector 4"/>
          <p:cNvCxnSpPr>
            <a:endCxn id="4" idx="0"/>
          </p:cNvCxnSpPr>
          <p:nvPr/>
        </p:nvCxnSpPr>
        <p:spPr>
          <a:xfrm flipH="1">
            <a:off x="4409629" y="2502040"/>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4459869" y="2458765"/>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459869" y="2458765"/>
                <a:ext cx="416075" cy="276999"/>
              </a:xfrm>
              <a:prstGeom prst="rect">
                <a:avLst/>
              </a:prstGeom>
              <a:blipFill rotWithShape="0">
                <a:blip r:embed="rId3"/>
                <a:stretch>
                  <a:fillRect l="-13235" r="-5882" b="-28261"/>
                </a:stretch>
              </a:blipFill>
            </p:spPr>
            <p:txBody>
              <a:bodyPr/>
              <a:lstStyle/>
              <a:p>
                <a:r>
                  <a:rPr lang="en-US">
                    <a:noFill/>
                  </a:rPr>
                  <a:t> </a:t>
                </a:r>
              </a:p>
            </p:txBody>
          </p:sp>
        </mc:Fallback>
      </mc:AlternateContent>
      <p:sp>
        <p:nvSpPr>
          <p:cNvPr id="17" name="Rectangle 16"/>
          <p:cNvSpPr/>
          <p:nvPr/>
        </p:nvSpPr>
        <p:spPr>
          <a:xfrm>
            <a:off x="4160018" y="2130246"/>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TextBox 17"/>
              <p:cNvSpPr txBox="1"/>
              <p:nvPr/>
            </p:nvSpPr>
            <p:spPr>
              <a:xfrm>
                <a:off x="4298695" y="2161338"/>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4298695" y="2161338"/>
                <a:ext cx="240579" cy="276999"/>
              </a:xfrm>
              <a:prstGeom prst="rect">
                <a:avLst/>
              </a:prstGeom>
              <a:blipFill rotWithShape="0">
                <a:blip r:embed="rId4"/>
                <a:stretch>
                  <a:fillRect l="-22500" r="-10000"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733406" y="716746"/>
                <a:ext cx="19582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733406" y="716746"/>
                <a:ext cx="195823" cy="276999"/>
              </a:xfrm>
              <a:prstGeom prst="rect">
                <a:avLst/>
              </a:prstGeom>
              <a:blipFill rotWithShape="0">
                <a:blip r:embed="rId5"/>
                <a:stretch>
                  <a:fillRect l="-27273" r="-24242" b="-6667"/>
                </a:stretch>
              </a:blipFill>
            </p:spPr>
            <p:txBody>
              <a:bodyPr/>
              <a:lstStyle/>
              <a:p>
                <a:r>
                  <a:rPr lang="en-US">
                    <a:noFill/>
                  </a:rPr>
                  <a:t> </a:t>
                </a:r>
              </a:p>
            </p:txBody>
          </p:sp>
        </mc:Fallback>
      </mc:AlternateContent>
      <p:sp>
        <p:nvSpPr>
          <p:cNvPr id="9" name="Rectangle 8"/>
          <p:cNvSpPr/>
          <p:nvPr/>
        </p:nvSpPr>
        <p:spPr>
          <a:xfrm>
            <a:off x="1447076" y="5373243"/>
            <a:ext cx="6025586" cy="14720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4419674" y="1823541"/>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4469914" y="1780266"/>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4469914" y="1780266"/>
                <a:ext cx="416075" cy="276999"/>
              </a:xfrm>
              <a:prstGeom prst="rect">
                <a:avLst/>
              </a:prstGeom>
              <a:blipFill rotWithShape="0">
                <a:blip r:embed="rId6"/>
                <a:stretch>
                  <a:fillRect l="-13043" r="-5797" b="-31111"/>
                </a:stretch>
              </a:blipFill>
            </p:spPr>
            <p:txBody>
              <a:bodyPr/>
              <a:lstStyle/>
              <a:p>
                <a:r>
                  <a:rPr lang="en-US">
                    <a:noFill/>
                  </a:rPr>
                  <a:t> </a:t>
                </a:r>
              </a:p>
            </p:txBody>
          </p:sp>
        </mc:Fallback>
      </mc:AlternateContent>
      <p:sp>
        <p:nvSpPr>
          <p:cNvPr id="12" name="Oval 11"/>
          <p:cNvSpPr/>
          <p:nvPr/>
        </p:nvSpPr>
        <p:spPr>
          <a:xfrm>
            <a:off x="4089679" y="1366576"/>
            <a:ext cx="663191" cy="4569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H="1">
            <a:off x="4408032" y="1082126"/>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748177" y="1595058"/>
            <a:ext cx="25385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5003763" y="1456558"/>
                <a:ext cx="4568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𝑖</m:t>
                          </m:r>
                        </m:sub>
                      </m:sSub>
                    </m:oMath>
                  </m:oMathPara>
                </a14:m>
                <a:endParaRPr lang="en-US" dirty="0"/>
              </a:p>
            </p:txBody>
          </p:sp>
        </mc:Choice>
        <mc:Fallback xmlns="">
          <p:sp>
            <p:nvSpPr>
              <p:cNvPr id="22" name="TextBox 21"/>
              <p:cNvSpPr txBox="1">
                <a:spLocks noRot="1" noChangeAspect="1" noMove="1" noResize="1" noEditPoints="1" noAdjustHandles="1" noChangeArrowheads="1" noChangeShapeType="1" noTextEdit="1"/>
              </p:cNvSpPr>
              <p:nvPr/>
            </p:nvSpPr>
            <p:spPr>
              <a:xfrm>
                <a:off x="5003763" y="1456558"/>
                <a:ext cx="456855" cy="276999"/>
              </a:xfrm>
              <a:prstGeom prst="rect">
                <a:avLst/>
              </a:prstGeom>
              <a:blipFill rotWithShape="0">
                <a:blip r:embed="rId7"/>
                <a:stretch>
                  <a:fillRect l="-12000" r="-4000" b="-17778"/>
                </a:stretch>
              </a:blipFill>
            </p:spPr>
            <p:txBody>
              <a:bodyPr/>
              <a:lstStyle/>
              <a:p>
                <a:r>
                  <a:rPr lang="en-US">
                    <a:noFill/>
                  </a:rPr>
                  <a:t> </a:t>
                </a:r>
              </a:p>
            </p:txBody>
          </p:sp>
        </mc:Fallback>
      </mc:AlternateContent>
      <p:sp>
        <p:nvSpPr>
          <p:cNvPr id="23" name="Freeform 22"/>
          <p:cNvSpPr/>
          <p:nvPr/>
        </p:nvSpPr>
        <p:spPr>
          <a:xfrm>
            <a:off x="4356607" y="1449808"/>
            <a:ext cx="281354" cy="261257"/>
          </a:xfrm>
          <a:custGeom>
            <a:avLst/>
            <a:gdLst>
              <a:gd name="connsiteX0" fmla="*/ 0 w 281354"/>
              <a:gd name="connsiteY0" fmla="*/ 0 h 261257"/>
              <a:gd name="connsiteX1" fmla="*/ 100484 w 281354"/>
              <a:gd name="connsiteY1" fmla="*/ 40193 h 261257"/>
              <a:gd name="connsiteX2" fmla="*/ 150725 w 281354"/>
              <a:gd name="connsiteY2" fmla="*/ 140677 h 261257"/>
              <a:gd name="connsiteX3" fmla="*/ 281354 w 281354"/>
              <a:gd name="connsiteY3" fmla="*/ 261257 h 261257"/>
              <a:gd name="connsiteX4" fmla="*/ 180870 w 281354"/>
              <a:gd name="connsiteY4" fmla="*/ 241160 h 261257"/>
              <a:gd name="connsiteX5" fmla="*/ 50242 w 281354"/>
              <a:gd name="connsiteY5" fmla="*/ 140677 h 261257"/>
              <a:gd name="connsiteX6" fmla="*/ 0 w 281354"/>
              <a:gd name="connsiteY6" fmla="*/ 0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354" h="261257">
                <a:moveTo>
                  <a:pt x="0" y="0"/>
                </a:moveTo>
                <a:lnTo>
                  <a:pt x="100484" y="40193"/>
                </a:lnTo>
                <a:lnTo>
                  <a:pt x="150725" y="140677"/>
                </a:lnTo>
                <a:lnTo>
                  <a:pt x="281354" y="261257"/>
                </a:lnTo>
                <a:lnTo>
                  <a:pt x="180870" y="241160"/>
                </a:lnTo>
                <a:lnTo>
                  <a:pt x="50242" y="140677"/>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04615" y="1414099"/>
            <a:ext cx="88186"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178893" y="2760294"/>
            <a:ext cx="91440"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Arrow Connector 41"/>
          <p:cNvCxnSpPr/>
          <p:nvPr/>
        </p:nvCxnSpPr>
        <p:spPr>
          <a:xfrm rot="14233074" flipH="1">
            <a:off x="3449600" y="4005715"/>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rot="14233074">
            <a:off x="2899759" y="4152997"/>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5" name="TextBox 44"/>
              <p:cNvSpPr txBox="1"/>
              <p:nvPr/>
            </p:nvSpPr>
            <p:spPr>
              <a:xfrm rot="14233074">
                <a:off x="3028954" y="4201476"/>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45" name="TextBox 44"/>
              <p:cNvSpPr txBox="1">
                <a:spLocks noRot="1" noChangeAspect="1" noMove="1" noResize="1" noEditPoints="1" noAdjustHandles="1" noChangeArrowheads="1" noChangeShapeType="1" noTextEdit="1"/>
              </p:cNvSpPr>
              <p:nvPr/>
            </p:nvSpPr>
            <p:spPr>
              <a:xfrm rot="14233074">
                <a:off x="3028954" y="4201476"/>
                <a:ext cx="240579" cy="276999"/>
              </a:xfrm>
              <a:prstGeom prst="rect">
                <a:avLst/>
              </a:prstGeom>
              <a:blipFill rotWithShape="0">
                <a:blip r:embed="rId8"/>
                <a:stretch>
                  <a:fillRect t="-13793" r="-11475" b="-12069"/>
                </a:stretch>
              </a:blipFill>
            </p:spPr>
            <p:txBody>
              <a:bodyPr/>
              <a:lstStyle/>
              <a:p>
                <a:r>
                  <a:rPr lang="en-US">
                    <a:noFill/>
                  </a:rPr>
                  <a:t> </a:t>
                </a:r>
              </a:p>
            </p:txBody>
          </p:sp>
        </mc:Fallback>
      </mc:AlternateContent>
      <p:cxnSp>
        <p:nvCxnSpPr>
          <p:cNvPr id="46" name="Straight Arrow Connector 45"/>
          <p:cNvCxnSpPr/>
          <p:nvPr/>
        </p:nvCxnSpPr>
        <p:spPr>
          <a:xfrm rot="14233074" flipH="1">
            <a:off x="2873723" y="4364640"/>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rot="14233074">
            <a:off x="2223875" y="4491167"/>
            <a:ext cx="663191" cy="4569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14233074" flipH="1">
            <a:off x="2256692" y="4775864"/>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4233074">
            <a:off x="2182815" y="4338097"/>
            <a:ext cx="25385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rot="14233074">
            <a:off x="2361345" y="4533034"/>
            <a:ext cx="281354" cy="261257"/>
          </a:xfrm>
          <a:custGeom>
            <a:avLst/>
            <a:gdLst>
              <a:gd name="connsiteX0" fmla="*/ 0 w 281354"/>
              <a:gd name="connsiteY0" fmla="*/ 0 h 261257"/>
              <a:gd name="connsiteX1" fmla="*/ 100484 w 281354"/>
              <a:gd name="connsiteY1" fmla="*/ 40193 h 261257"/>
              <a:gd name="connsiteX2" fmla="*/ 150725 w 281354"/>
              <a:gd name="connsiteY2" fmla="*/ 140677 h 261257"/>
              <a:gd name="connsiteX3" fmla="*/ 281354 w 281354"/>
              <a:gd name="connsiteY3" fmla="*/ 261257 h 261257"/>
              <a:gd name="connsiteX4" fmla="*/ 180870 w 281354"/>
              <a:gd name="connsiteY4" fmla="*/ 241160 h 261257"/>
              <a:gd name="connsiteX5" fmla="*/ 50242 w 281354"/>
              <a:gd name="connsiteY5" fmla="*/ 140677 h 261257"/>
              <a:gd name="connsiteX6" fmla="*/ 0 w 281354"/>
              <a:gd name="connsiteY6" fmla="*/ 0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354" h="261257">
                <a:moveTo>
                  <a:pt x="0" y="0"/>
                </a:moveTo>
                <a:lnTo>
                  <a:pt x="100484" y="40193"/>
                </a:lnTo>
                <a:lnTo>
                  <a:pt x="150725" y="140677"/>
                </a:lnTo>
                <a:lnTo>
                  <a:pt x="281354" y="261257"/>
                </a:lnTo>
                <a:lnTo>
                  <a:pt x="180870" y="241160"/>
                </a:lnTo>
                <a:lnTo>
                  <a:pt x="50242" y="140677"/>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rot="14233074">
            <a:off x="2436968" y="4808164"/>
            <a:ext cx="88186"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Arc 54"/>
          <p:cNvSpPr/>
          <p:nvPr/>
        </p:nvSpPr>
        <p:spPr>
          <a:xfrm rot="11454328">
            <a:off x="3546633" y="3413447"/>
            <a:ext cx="914400" cy="914400"/>
          </a:xfrm>
          <a:prstGeom prst="arc">
            <a:avLst>
              <a:gd name="adj1" fmla="val 17629685"/>
              <a:gd name="adj2" fmla="val 20816078"/>
            </a:avLst>
          </a:prstGeom>
          <a:ln w="130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V="1">
            <a:off x="4535537" y="2542718"/>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542655" y="1866171"/>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081044" y="153289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rot="14243208">
            <a:off x="2194941" y="3322299"/>
            <a:ext cx="1000749" cy="1279206"/>
            <a:chOff x="7510978" y="596380"/>
            <a:chExt cx="1000749" cy="1279206"/>
          </a:xfrm>
        </p:grpSpPr>
        <mc:AlternateContent xmlns:mc="http://schemas.openxmlformats.org/markup-compatibility/2006" xmlns:a14="http://schemas.microsoft.com/office/drawing/2010/main">
          <mc:Choice Requires="a14">
            <p:sp>
              <p:nvSpPr>
                <p:cNvPr id="54" name="TextBox 53"/>
                <p:cNvSpPr txBox="1"/>
                <p:nvPr/>
              </p:nvSpPr>
              <p:spPr>
                <a:xfrm>
                  <a:off x="7510978" y="1598587"/>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7510978" y="1598587"/>
                  <a:ext cx="416075" cy="276999"/>
                </a:xfrm>
                <a:prstGeom prst="rect">
                  <a:avLst/>
                </a:prstGeom>
                <a:blipFill rotWithShape="0">
                  <a:blip r:embed="rId9"/>
                  <a:stretch>
                    <a:fillRect t="-10976" r="-9211" b="-85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7521023" y="920088"/>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56" name="TextBox 55"/>
                <p:cNvSpPr txBox="1">
                  <a:spLocks noRot="1" noChangeAspect="1" noMove="1" noResize="1" noEditPoints="1" noAdjustHandles="1" noChangeArrowheads="1" noChangeShapeType="1" noTextEdit="1"/>
                </p:cNvSpPr>
                <p:nvPr/>
              </p:nvSpPr>
              <p:spPr>
                <a:xfrm>
                  <a:off x="7521023" y="920088"/>
                  <a:ext cx="416075" cy="276999"/>
                </a:xfrm>
                <a:prstGeom prst="rect">
                  <a:avLst/>
                </a:prstGeom>
                <a:blipFill rotWithShape="0">
                  <a:blip r:embed="rId10"/>
                  <a:stretch>
                    <a:fillRect t="-9639" r="-9211" b="-84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8054872" y="596380"/>
                  <a:ext cx="4568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𝑖</m:t>
                            </m:r>
                          </m:sub>
                        </m:sSub>
                      </m:oMath>
                    </m:oMathPara>
                  </a14:m>
                  <a:endParaRPr lang="en-US" dirty="0"/>
                </a:p>
              </p:txBody>
            </p:sp>
          </mc:Choice>
          <mc:Fallback xmlns="">
            <p:sp>
              <p:nvSpPr>
                <p:cNvPr id="58" name="TextBox 57"/>
                <p:cNvSpPr txBox="1">
                  <a:spLocks noRot="1" noChangeAspect="1" noMove="1" noResize="1" noEditPoints="1" noAdjustHandles="1" noChangeArrowheads="1" noChangeShapeType="1" noTextEdit="1"/>
                </p:cNvSpPr>
                <p:nvPr/>
              </p:nvSpPr>
              <p:spPr>
                <a:xfrm>
                  <a:off x="8054872" y="596380"/>
                  <a:ext cx="456855" cy="276999"/>
                </a:xfrm>
                <a:prstGeom prst="rect">
                  <a:avLst/>
                </a:prstGeom>
                <a:blipFill rotWithShape="0">
                  <a:blip r:embed="rId11"/>
                  <a:stretch>
                    <a:fillRect t="-6742" r="-8750" b="-6742"/>
                  </a:stretch>
                </a:blipFill>
              </p:spPr>
              <p:txBody>
                <a:bodyPr/>
                <a:lstStyle/>
                <a:p>
                  <a:r>
                    <a:rPr lang="en-US">
                      <a:noFill/>
                    </a:rPr>
                    <a:t> </a:t>
                  </a:r>
                </a:p>
              </p:txBody>
            </p:sp>
          </mc:Fallback>
        </mc:AlternateContent>
        <p:cxnSp>
          <p:nvCxnSpPr>
            <p:cNvPr id="59" name="Straight Connector 58"/>
            <p:cNvCxnSpPr/>
            <p:nvPr/>
          </p:nvCxnSpPr>
          <p:spPr>
            <a:xfrm flipV="1">
              <a:off x="7586646" y="168254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7593764" y="1005993"/>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8132153" y="672712"/>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091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00035 -1.48148E-6 L 0.01007 0.00625 L 0.01528 0.01945 L 0.0309 0.03889 L 0.01875 0.03542 L 0.00313 0.01875 L -0.00035 -1.48148E-6 Z " pathEditMode="relative" rAng="0" ptsTypes="AAAAAAA">
                                      <p:cBhvr>
                                        <p:cTn id="6" dur="2000" fill="hold"/>
                                        <p:tgtEl>
                                          <p:spTgt spid="25"/>
                                        </p:tgtEl>
                                        <p:attrNameLst>
                                          <p:attrName>ppt_x</p:attrName>
                                          <p:attrName>ppt_y</p:attrName>
                                        </p:attrNameLst>
                                      </p:cBhvr>
                                      <p:rCtr x="1563" y="1944"/>
                                    </p:animMotion>
                                  </p:childTnLst>
                                </p:cTn>
                              </p:par>
                              <p:par>
                                <p:cTn id="7" presetID="1" presetClass="path" presetSubtype="0" repeatCount="indefinite" fill="hold" grpId="0" nodeType="withEffect">
                                  <p:stCondLst>
                                    <p:cond delay="0"/>
                                  </p:stCondLst>
                                  <p:childTnLst>
                                    <p:animMotion origin="layout" path="M 0.01996 2.22222E-6 C 0.07639 2.22222E-6 0.1224 0.05949 0.1224 0.1331 C 0.1224 0.20671 0.07639 0.26643 0.01996 0.26643 C -0.03646 0.26643 -0.08229 0.20671 -0.08229 0.1331 C -0.08229 0.05949 -0.03646 2.22222E-6 0.01996 2.22222E-6 Z " pathEditMode="relative" rAng="0" ptsTypes="AAAAA">
                                      <p:cBhvr>
                                        <p:cTn id="8" dur="2000" fill="hold"/>
                                        <p:tgtEl>
                                          <p:spTgt spid="26"/>
                                        </p:tgtEl>
                                        <p:attrNameLst>
                                          <p:attrName>ppt_x</p:attrName>
                                          <p:attrName>ppt_y</p:attrName>
                                        </p:attrNameLst>
                                      </p:cBhvr>
                                      <p:rCtr x="0" y="13310"/>
                                    </p:animMotion>
                                  </p:childTnLst>
                                </p:cTn>
                              </p:par>
                              <p:par>
                                <p:cTn id="9" presetID="0" presetClass="path" presetSubtype="0" repeatCount="indefinite" accel="50000" decel="50000" fill="hold" grpId="0" nodeType="withEffect">
                                  <p:stCondLst>
                                    <p:cond delay="0"/>
                                  </p:stCondLst>
                                  <p:childTnLst>
                                    <p:animMotion origin="layout" path="M 7.22222E-6 -5.18519E-6 L -0.00364 -0.01019 L 0.00383 -0.02755 L 0.00469 -0.05602 L 0.01129 -0.03866 L 0.01025 -0.01876 L 7.22222E-6 -5.18519E-6 Z " pathEditMode="relative" ptsTypes="AAAAAAA">
                                      <p:cBhvr>
                                        <p:cTn id="10" dur="2000" fill="hold"/>
                                        <p:tgtEl>
                                          <p:spTgt spid="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5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38932" y="598206"/>
            <a:ext cx="6400800" cy="623819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869571" y="1056789"/>
            <a:ext cx="5536779" cy="54804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495229" y="2803021"/>
            <a:ext cx="1828800" cy="1828800"/>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04400" y="115228"/>
            <a:ext cx="2610458" cy="369332"/>
          </a:xfrm>
          <a:prstGeom prst="rect">
            <a:avLst/>
          </a:prstGeom>
          <a:noFill/>
        </p:spPr>
        <p:txBody>
          <a:bodyPr wrap="none" rtlCol="0">
            <a:spAutoFit/>
          </a:bodyPr>
          <a:lstStyle/>
          <a:p>
            <a:r>
              <a:rPr lang="en-US" dirty="0" smtClean="0"/>
              <a:t>A generalized heat engine</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5555803" y="3520032"/>
                <a:ext cx="2815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𝑊</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5555803" y="3520032"/>
                <a:ext cx="281552" cy="276999"/>
              </a:xfrm>
              <a:prstGeom prst="rect">
                <a:avLst/>
              </a:prstGeom>
              <a:blipFill rotWithShape="0">
                <a:blip r:embed="rId2"/>
                <a:stretch>
                  <a:fillRect l="-19149" r="-14894" b="-6522"/>
                </a:stretch>
              </a:blipFill>
            </p:spPr>
            <p:txBody>
              <a:bodyPr/>
              <a:lstStyle/>
              <a:p>
                <a:r>
                  <a:rPr lang="en-US">
                    <a:noFill/>
                  </a:rPr>
                  <a:t> </a:t>
                </a:r>
              </a:p>
            </p:txBody>
          </p:sp>
        </mc:Fallback>
      </mc:AlternateContent>
      <p:cxnSp>
        <p:nvCxnSpPr>
          <p:cNvPr id="15" name="Straight Arrow Connector 14"/>
          <p:cNvCxnSpPr>
            <a:endCxn id="13" idx="1"/>
          </p:cNvCxnSpPr>
          <p:nvPr/>
        </p:nvCxnSpPr>
        <p:spPr>
          <a:xfrm>
            <a:off x="4948015" y="3649054"/>
            <a:ext cx="607788" cy="9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rc 1"/>
          <p:cNvSpPr/>
          <p:nvPr/>
        </p:nvSpPr>
        <p:spPr>
          <a:xfrm rot="18764710">
            <a:off x="3952429" y="2787856"/>
            <a:ext cx="914400" cy="914400"/>
          </a:xfrm>
          <a:prstGeom prst="arc">
            <a:avLst>
              <a:gd name="adj1" fmla="val 17629685"/>
              <a:gd name="adj2" fmla="val 20816078"/>
            </a:avLst>
          </a:prstGeom>
          <a:ln w="130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 name="Straight Arrow Connector 4"/>
          <p:cNvCxnSpPr>
            <a:endCxn id="4" idx="0"/>
          </p:cNvCxnSpPr>
          <p:nvPr/>
        </p:nvCxnSpPr>
        <p:spPr>
          <a:xfrm flipH="1">
            <a:off x="4409629" y="2502040"/>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4459869" y="2458765"/>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459869" y="2458765"/>
                <a:ext cx="416075" cy="276999"/>
              </a:xfrm>
              <a:prstGeom prst="rect">
                <a:avLst/>
              </a:prstGeom>
              <a:blipFill rotWithShape="0">
                <a:blip r:embed="rId3"/>
                <a:stretch>
                  <a:fillRect l="-13235" r="-5882" b="-28261"/>
                </a:stretch>
              </a:blipFill>
            </p:spPr>
            <p:txBody>
              <a:bodyPr/>
              <a:lstStyle/>
              <a:p>
                <a:r>
                  <a:rPr lang="en-US">
                    <a:noFill/>
                  </a:rPr>
                  <a:t> </a:t>
                </a:r>
              </a:p>
            </p:txBody>
          </p:sp>
        </mc:Fallback>
      </mc:AlternateContent>
      <p:sp>
        <p:nvSpPr>
          <p:cNvPr id="17" name="Rectangle 16"/>
          <p:cNvSpPr/>
          <p:nvPr/>
        </p:nvSpPr>
        <p:spPr>
          <a:xfrm>
            <a:off x="4160018" y="2130246"/>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TextBox 17"/>
              <p:cNvSpPr txBox="1"/>
              <p:nvPr/>
            </p:nvSpPr>
            <p:spPr>
              <a:xfrm>
                <a:off x="4298695" y="2161338"/>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4298695" y="2161338"/>
                <a:ext cx="240579" cy="276999"/>
              </a:xfrm>
              <a:prstGeom prst="rect">
                <a:avLst/>
              </a:prstGeom>
              <a:blipFill rotWithShape="0">
                <a:blip r:embed="rId4"/>
                <a:stretch>
                  <a:fillRect l="-22500" r="-10000"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733406" y="716746"/>
                <a:ext cx="19582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733406" y="716746"/>
                <a:ext cx="195823" cy="276999"/>
              </a:xfrm>
              <a:prstGeom prst="rect">
                <a:avLst/>
              </a:prstGeom>
              <a:blipFill rotWithShape="0">
                <a:blip r:embed="rId5"/>
                <a:stretch>
                  <a:fillRect l="-27273" r="-24242" b="-6667"/>
                </a:stretch>
              </a:blipFill>
            </p:spPr>
            <p:txBody>
              <a:bodyPr/>
              <a:lstStyle/>
              <a:p>
                <a:r>
                  <a:rPr lang="en-US">
                    <a:noFill/>
                  </a:rPr>
                  <a:t> </a:t>
                </a:r>
              </a:p>
            </p:txBody>
          </p:sp>
        </mc:Fallback>
      </mc:AlternateContent>
      <p:sp>
        <p:nvSpPr>
          <p:cNvPr id="9" name="Rectangle 8"/>
          <p:cNvSpPr/>
          <p:nvPr/>
        </p:nvSpPr>
        <p:spPr>
          <a:xfrm>
            <a:off x="1447076" y="5373243"/>
            <a:ext cx="6025586" cy="14720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4419674" y="1823541"/>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4469914" y="1780266"/>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4469914" y="1780266"/>
                <a:ext cx="416075" cy="276999"/>
              </a:xfrm>
              <a:prstGeom prst="rect">
                <a:avLst/>
              </a:prstGeom>
              <a:blipFill rotWithShape="0">
                <a:blip r:embed="rId6"/>
                <a:stretch>
                  <a:fillRect l="-13043" r="-5797" b="-31111"/>
                </a:stretch>
              </a:blipFill>
            </p:spPr>
            <p:txBody>
              <a:bodyPr/>
              <a:lstStyle/>
              <a:p>
                <a:r>
                  <a:rPr lang="en-US">
                    <a:noFill/>
                  </a:rPr>
                  <a:t> </a:t>
                </a:r>
              </a:p>
            </p:txBody>
          </p:sp>
        </mc:Fallback>
      </mc:AlternateContent>
      <p:sp>
        <p:nvSpPr>
          <p:cNvPr id="12" name="Oval 11"/>
          <p:cNvSpPr/>
          <p:nvPr/>
        </p:nvSpPr>
        <p:spPr>
          <a:xfrm>
            <a:off x="4089679" y="1366576"/>
            <a:ext cx="663191" cy="4569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H="1">
            <a:off x="4408032" y="1082126"/>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748177" y="1595058"/>
            <a:ext cx="25385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5003763" y="1456558"/>
                <a:ext cx="4568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𝑖</m:t>
                          </m:r>
                        </m:sub>
                      </m:sSub>
                    </m:oMath>
                  </m:oMathPara>
                </a14:m>
                <a:endParaRPr lang="en-US" dirty="0"/>
              </a:p>
            </p:txBody>
          </p:sp>
        </mc:Choice>
        <mc:Fallback xmlns="">
          <p:sp>
            <p:nvSpPr>
              <p:cNvPr id="22" name="TextBox 21"/>
              <p:cNvSpPr txBox="1">
                <a:spLocks noRot="1" noChangeAspect="1" noMove="1" noResize="1" noEditPoints="1" noAdjustHandles="1" noChangeArrowheads="1" noChangeShapeType="1" noTextEdit="1"/>
              </p:cNvSpPr>
              <p:nvPr/>
            </p:nvSpPr>
            <p:spPr>
              <a:xfrm>
                <a:off x="5003763" y="1456558"/>
                <a:ext cx="456855" cy="276999"/>
              </a:xfrm>
              <a:prstGeom prst="rect">
                <a:avLst/>
              </a:prstGeom>
              <a:blipFill rotWithShape="0">
                <a:blip r:embed="rId7"/>
                <a:stretch>
                  <a:fillRect l="-12000" r="-4000" b="-17778"/>
                </a:stretch>
              </a:blipFill>
            </p:spPr>
            <p:txBody>
              <a:bodyPr/>
              <a:lstStyle/>
              <a:p>
                <a:r>
                  <a:rPr lang="en-US">
                    <a:noFill/>
                  </a:rPr>
                  <a:t> </a:t>
                </a:r>
              </a:p>
            </p:txBody>
          </p:sp>
        </mc:Fallback>
      </mc:AlternateContent>
      <p:sp>
        <p:nvSpPr>
          <p:cNvPr id="23" name="Freeform 22"/>
          <p:cNvSpPr/>
          <p:nvPr/>
        </p:nvSpPr>
        <p:spPr>
          <a:xfrm>
            <a:off x="4356607" y="1449808"/>
            <a:ext cx="281354" cy="261257"/>
          </a:xfrm>
          <a:custGeom>
            <a:avLst/>
            <a:gdLst>
              <a:gd name="connsiteX0" fmla="*/ 0 w 281354"/>
              <a:gd name="connsiteY0" fmla="*/ 0 h 261257"/>
              <a:gd name="connsiteX1" fmla="*/ 100484 w 281354"/>
              <a:gd name="connsiteY1" fmla="*/ 40193 h 261257"/>
              <a:gd name="connsiteX2" fmla="*/ 150725 w 281354"/>
              <a:gd name="connsiteY2" fmla="*/ 140677 h 261257"/>
              <a:gd name="connsiteX3" fmla="*/ 281354 w 281354"/>
              <a:gd name="connsiteY3" fmla="*/ 261257 h 261257"/>
              <a:gd name="connsiteX4" fmla="*/ 180870 w 281354"/>
              <a:gd name="connsiteY4" fmla="*/ 241160 h 261257"/>
              <a:gd name="connsiteX5" fmla="*/ 50242 w 281354"/>
              <a:gd name="connsiteY5" fmla="*/ 140677 h 261257"/>
              <a:gd name="connsiteX6" fmla="*/ 0 w 281354"/>
              <a:gd name="connsiteY6" fmla="*/ 0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354" h="261257">
                <a:moveTo>
                  <a:pt x="0" y="0"/>
                </a:moveTo>
                <a:lnTo>
                  <a:pt x="100484" y="40193"/>
                </a:lnTo>
                <a:lnTo>
                  <a:pt x="150725" y="140677"/>
                </a:lnTo>
                <a:lnTo>
                  <a:pt x="281354" y="261257"/>
                </a:lnTo>
                <a:lnTo>
                  <a:pt x="180870" y="241160"/>
                </a:lnTo>
                <a:lnTo>
                  <a:pt x="50242" y="140677"/>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04615" y="1414099"/>
            <a:ext cx="88186"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178893" y="2760294"/>
            <a:ext cx="91440"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Arrow Connector 41"/>
          <p:cNvCxnSpPr/>
          <p:nvPr/>
        </p:nvCxnSpPr>
        <p:spPr>
          <a:xfrm flipH="1">
            <a:off x="3306267" y="4074644"/>
            <a:ext cx="290641" cy="177948"/>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rot="14233074">
            <a:off x="2899759" y="4152997"/>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5" name="TextBox 44"/>
              <p:cNvSpPr txBox="1"/>
              <p:nvPr/>
            </p:nvSpPr>
            <p:spPr>
              <a:xfrm rot="14233074">
                <a:off x="3028954" y="4201476"/>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45" name="TextBox 44"/>
              <p:cNvSpPr txBox="1">
                <a:spLocks noRot="1" noChangeAspect="1" noMove="1" noResize="1" noEditPoints="1" noAdjustHandles="1" noChangeArrowheads="1" noChangeShapeType="1" noTextEdit="1"/>
              </p:cNvSpPr>
              <p:nvPr/>
            </p:nvSpPr>
            <p:spPr>
              <a:xfrm rot="14233074">
                <a:off x="3028954" y="4201476"/>
                <a:ext cx="240579" cy="276999"/>
              </a:xfrm>
              <a:prstGeom prst="rect">
                <a:avLst/>
              </a:prstGeom>
              <a:blipFill rotWithShape="0">
                <a:blip r:embed="rId9"/>
                <a:stretch>
                  <a:fillRect t="-13793" r="-11475" b="-12069"/>
                </a:stretch>
              </a:blipFill>
            </p:spPr>
            <p:txBody>
              <a:bodyPr/>
              <a:lstStyle/>
              <a:p>
                <a:r>
                  <a:rPr lang="en-US">
                    <a:noFill/>
                  </a:rPr>
                  <a:t> </a:t>
                </a:r>
              </a:p>
            </p:txBody>
          </p:sp>
        </mc:Fallback>
      </mc:AlternateContent>
      <p:cxnSp>
        <p:nvCxnSpPr>
          <p:cNvPr id="46" name="Straight Arrow Connector 45"/>
          <p:cNvCxnSpPr>
            <a:stCxn id="44" idx="0"/>
          </p:cNvCxnSpPr>
          <p:nvPr/>
        </p:nvCxnSpPr>
        <p:spPr>
          <a:xfrm flipH="1">
            <a:off x="2736955" y="4431799"/>
            <a:ext cx="269707" cy="179805"/>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rot="14233074">
            <a:off x="2223875" y="4491167"/>
            <a:ext cx="663191" cy="4569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H="1">
            <a:off x="2106476" y="4844117"/>
            <a:ext cx="254992" cy="157508"/>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240084" y="4229930"/>
            <a:ext cx="149598" cy="223365"/>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rot="14233074">
            <a:off x="2361345" y="4533034"/>
            <a:ext cx="281354" cy="261257"/>
          </a:xfrm>
          <a:custGeom>
            <a:avLst/>
            <a:gdLst>
              <a:gd name="connsiteX0" fmla="*/ 0 w 281354"/>
              <a:gd name="connsiteY0" fmla="*/ 0 h 261257"/>
              <a:gd name="connsiteX1" fmla="*/ 100484 w 281354"/>
              <a:gd name="connsiteY1" fmla="*/ 40193 h 261257"/>
              <a:gd name="connsiteX2" fmla="*/ 150725 w 281354"/>
              <a:gd name="connsiteY2" fmla="*/ 140677 h 261257"/>
              <a:gd name="connsiteX3" fmla="*/ 281354 w 281354"/>
              <a:gd name="connsiteY3" fmla="*/ 261257 h 261257"/>
              <a:gd name="connsiteX4" fmla="*/ 180870 w 281354"/>
              <a:gd name="connsiteY4" fmla="*/ 241160 h 261257"/>
              <a:gd name="connsiteX5" fmla="*/ 50242 w 281354"/>
              <a:gd name="connsiteY5" fmla="*/ 140677 h 261257"/>
              <a:gd name="connsiteX6" fmla="*/ 0 w 281354"/>
              <a:gd name="connsiteY6" fmla="*/ 0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354" h="261257">
                <a:moveTo>
                  <a:pt x="0" y="0"/>
                </a:moveTo>
                <a:lnTo>
                  <a:pt x="100484" y="40193"/>
                </a:lnTo>
                <a:lnTo>
                  <a:pt x="150725" y="140677"/>
                </a:lnTo>
                <a:lnTo>
                  <a:pt x="281354" y="261257"/>
                </a:lnTo>
                <a:lnTo>
                  <a:pt x="180870" y="241160"/>
                </a:lnTo>
                <a:lnTo>
                  <a:pt x="50242" y="140677"/>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rot="14233074">
            <a:off x="2436968" y="4808164"/>
            <a:ext cx="88186"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Arc 54"/>
          <p:cNvSpPr/>
          <p:nvPr/>
        </p:nvSpPr>
        <p:spPr>
          <a:xfrm rot="11454328">
            <a:off x="3546633" y="3413447"/>
            <a:ext cx="914400" cy="914400"/>
          </a:xfrm>
          <a:prstGeom prst="arc">
            <a:avLst>
              <a:gd name="adj1" fmla="val 17629685"/>
              <a:gd name="adj2" fmla="val 20816078"/>
            </a:avLst>
          </a:prstGeom>
          <a:ln w="1301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V="1">
            <a:off x="4535537" y="2542718"/>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542655" y="1866171"/>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081044" y="153289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rot="14243208">
            <a:off x="2194941" y="3322299"/>
            <a:ext cx="1000749" cy="1279206"/>
            <a:chOff x="7510978" y="596380"/>
            <a:chExt cx="1000749" cy="1279206"/>
          </a:xfrm>
        </p:grpSpPr>
        <mc:AlternateContent xmlns:mc="http://schemas.openxmlformats.org/markup-compatibility/2006" xmlns:a14="http://schemas.microsoft.com/office/drawing/2010/main">
          <mc:Choice Requires="a14">
            <p:sp>
              <p:nvSpPr>
                <p:cNvPr id="41" name="TextBox 40"/>
                <p:cNvSpPr txBox="1"/>
                <p:nvPr/>
              </p:nvSpPr>
              <p:spPr>
                <a:xfrm>
                  <a:off x="7510978" y="1598587"/>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41" name="TextBox 40"/>
                <p:cNvSpPr txBox="1">
                  <a:spLocks noRot="1" noChangeAspect="1" noMove="1" noResize="1" noEditPoints="1" noAdjustHandles="1" noChangeArrowheads="1" noChangeShapeType="1" noTextEdit="1"/>
                </p:cNvSpPr>
                <p:nvPr/>
              </p:nvSpPr>
              <p:spPr>
                <a:xfrm>
                  <a:off x="7510978" y="1598587"/>
                  <a:ext cx="416075" cy="276999"/>
                </a:xfrm>
                <a:prstGeom prst="rect">
                  <a:avLst/>
                </a:prstGeom>
                <a:blipFill rotWithShape="0">
                  <a:blip r:embed="rId10"/>
                  <a:stretch>
                    <a:fillRect t="-10976" r="-9211" b="-85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521023" y="920088"/>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7521023" y="920088"/>
                  <a:ext cx="416075" cy="276999"/>
                </a:xfrm>
                <a:prstGeom prst="rect">
                  <a:avLst/>
                </a:prstGeom>
                <a:blipFill rotWithShape="0">
                  <a:blip r:embed="rId11"/>
                  <a:stretch>
                    <a:fillRect t="-9639" r="-9211" b="-84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8054872" y="596380"/>
                  <a:ext cx="4568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𝑖</m:t>
                            </m:r>
                          </m:sub>
                        </m:sSub>
                      </m:oMath>
                    </m:oMathPara>
                  </a14:m>
                  <a:endParaRPr lang="en-US" dirty="0"/>
                </a:p>
              </p:txBody>
            </p:sp>
          </mc:Choice>
          <mc:Fallback xmlns="">
            <p:sp>
              <p:nvSpPr>
                <p:cNvPr id="56" name="TextBox 55"/>
                <p:cNvSpPr txBox="1">
                  <a:spLocks noRot="1" noChangeAspect="1" noMove="1" noResize="1" noEditPoints="1" noAdjustHandles="1" noChangeArrowheads="1" noChangeShapeType="1" noTextEdit="1"/>
                </p:cNvSpPr>
                <p:nvPr/>
              </p:nvSpPr>
              <p:spPr>
                <a:xfrm>
                  <a:off x="8054872" y="596380"/>
                  <a:ext cx="456855" cy="276999"/>
                </a:xfrm>
                <a:prstGeom prst="rect">
                  <a:avLst/>
                </a:prstGeom>
                <a:blipFill rotWithShape="0">
                  <a:blip r:embed="rId12"/>
                  <a:stretch>
                    <a:fillRect t="-6742" r="-8750" b="-6742"/>
                  </a:stretch>
                </a:blipFill>
              </p:spPr>
              <p:txBody>
                <a:bodyPr/>
                <a:lstStyle/>
                <a:p>
                  <a:r>
                    <a:rPr lang="en-US">
                      <a:noFill/>
                    </a:rPr>
                    <a:t> </a:t>
                  </a:r>
                </a:p>
              </p:txBody>
            </p:sp>
          </mc:Fallback>
        </mc:AlternateContent>
        <p:cxnSp>
          <p:nvCxnSpPr>
            <p:cNvPr id="57" name="Straight Connector 56"/>
            <p:cNvCxnSpPr/>
            <p:nvPr/>
          </p:nvCxnSpPr>
          <p:spPr>
            <a:xfrm flipV="1">
              <a:off x="7586646" y="168254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7593764" y="1005993"/>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8132153" y="672712"/>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0" name="TextBox 9"/>
              <p:cNvSpPr txBox="1"/>
              <p:nvPr/>
            </p:nvSpPr>
            <p:spPr>
              <a:xfrm>
                <a:off x="446106" y="5554462"/>
                <a:ext cx="8284537" cy="1200329"/>
              </a:xfrm>
              <a:prstGeom prst="rect">
                <a:avLst/>
              </a:prstGeom>
              <a:noFill/>
            </p:spPr>
            <p:txBody>
              <a:bodyPr wrap="square" rtlCol="0">
                <a:spAutoFit/>
              </a:bodyPr>
              <a:lstStyle/>
              <a:p>
                <a:r>
                  <a:rPr lang="en-US" dirty="0" smtClean="0"/>
                  <a:t>The </a:t>
                </a:r>
                <a:r>
                  <a:rPr lang="en-US" dirty="0" err="1" smtClean="0"/>
                  <a:t>Claussius</a:t>
                </a:r>
                <a:r>
                  <a:rPr lang="en-US" dirty="0" smtClean="0"/>
                  <a:t> inequality shows that the main engine needs to reject some of the heat it absorbs from the tiny Carnot engines, which means some of the tiny Carnot engines are actually tiny Carnot refrigerators putting some heat back to the reservoir at temperature </a:t>
                </a:r>
                <a14:m>
                  <m:oMath xmlns:m="http://schemas.openxmlformats.org/officeDocument/2006/math">
                    <m:r>
                      <a:rPr lang="en-US" b="0" i="1" smtClean="0">
                        <a:latin typeface="Cambria Math" panose="02040503050406030204" pitchFamily="18" charset="0"/>
                      </a:rPr>
                      <m:t>𝑇</m:t>
                    </m:r>
                  </m:oMath>
                </a14:m>
                <a:r>
                  <a:rPr lang="en-US" dirty="0" smtClean="0"/>
                  <a:t>.</a:t>
                </a:r>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446106" y="5554462"/>
                <a:ext cx="8284537" cy="1200329"/>
              </a:xfrm>
              <a:prstGeom prst="rect">
                <a:avLst/>
              </a:prstGeom>
              <a:blipFill rotWithShape="0">
                <a:blip r:embed="rId13"/>
                <a:stretch>
                  <a:fillRect l="-589" t="-2538" b="-7107"/>
                </a:stretch>
              </a:blipFill>
            </p:spPr>
            <p:txBody>
              <a:bodyPr/>
              <a:lstStyle/>
              <a:p>
                <a:r>
                  <a:rPr lang="en-US">
                    <a:noFill/>
                  </a:rPr>
                  <a:t> </a:t>
                </a:r>
              </a:p>
            </p:txBody>
          </p:sp>
        </mc:Fallback>
      </mc:AlternateContent>
    </p:spTree>
    <p:extLst>
      <p:ext uri="{BB962C8B-B14F-4D97-AF65-F5344CB8AC3E}">
        <p14:creationId xmlns:p14="http://schemas.microsoft.com/office/powerpoint/2010/main" val="390866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00035 -1.48148E-6 L 0.01007 0.00625 L 0.01528 0.01945 L 0.0309 0.03889 L 0.01875 0.03542 L 0.00313 0.01875 L -0.00035 -1.48148E-6 Z " pathEditMode="relative" rAng="0" ptsTypes="AAAAAAA">
                                      <p:cBhvr>
                                        <p:cTn id="6" dur="2000" fill="hold"/>
                                        <p:tgtEl>
                                          <p:spTgt spid="25"/>
                                        </p:tgtEl>
                                        <p:attrNameLst>
                                          <p:attrName>ppt_x</p:attrName>
                                          <p:attrName>ppt_y</p:attrName>
                                        </p:attrNameLst>
                                      </p:cBhvr>
                                      <p:rCtr x="1563" y="1944"/>
                                    </p:animMotion>
                                  </p:childTnLst>
                                </p:cTn>
                              </p:par>
                              <p:par>
                                <p:cTn id="7" presetID="1" presetClass="path" presetSubtype="0" repeatCount="indefinite" fill="hold" grpId="0" nodeType="withEffect">
                                  <p:stCondLst>
                                    <p:cond delay="0"/>
                                  </p:stCondLst>
                                  <p:childTnLst>
                                    <p:animMotion origin="layout" path="M 0.01996 2.22222E-6 C 0.07639 2.22222E-6 0.1224 0.05949 0.1224 0.1331 C 0.1224 0.20671 0.07639 0.26643 0.01996 0.26643 C -0.03646 0.26643 -0.08229 0.20671 -0.08229 0.1331 C -0.08229 0.05949 -0.03646 2.22222E-6 0.01996 2.22222E-6 Z " pathEditMode="relative" rAng="0" ptsTypes="AAAAA">
                                      <p:cBhvr>
                                        <p:cTn id="8" dur="2000" fill="hold"/>
                                        <p:tgtEl>
                                          <p:spTgt spid="26"/>
                                        </p:tgtEl>
                                        <p:attrNameLst>
                                          <p:attrName>ppt_x</p:attrName>
                                          <p:attrName>ppt_y</p:attrName>
                                        </p:attrNameLst>
                                      </p:cBhvr>
                                      <p:rCtr x="0" y="13310"/>
                                    </p:animMotion>
                                  </p:childTnLst>
                                </p:cTn>
                              </p:par>
                              <p:par>
                                <p:cTn id="9" presetID="0" presetClass="path" presetSubtype="0" repeatCount="indefinite" accel="50000" decel="50000" fill="hold" grpId="0" nodeType="withEffect">
                                  <p:stCondLst>
                                    <p:cond delay="0"/>
                                  </p:stCondLst>
                                  <p:childTnLst>
                                    <p:animMotion origin="layout" path="M 0 0 L 0.01024 -0.01643 L 0.01215 -0.0375 L 0.00555 -0.0537 L 0.00555 -0.03125 L -0.00278 -0.0125 L 0 0 Z " pathEditMode="relative" ptsTypes="AAAAAAA">
                                      <p:cBhvr>
                                        <p:cTn id="10" dur="2000" fill="hold"/>
                                        <p:tgtEl>
                                          <p:spTgt spid="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5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38932" y="598206"/>
            <a:ext cx="6400800" cy="623819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869571" y="1056789"/>
            <a:ext cx="5536779" cy="54804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495229" y="2803021"/>
            <a:ext cx="1828800" cy="1828800"/>
          </a:xfrm>
          <a:prstGeom prst="ellipse">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04400" y="115228"/>
            <a:ext cx="3581109" cy="369332"/>
          </a:xfrm>
          <a:prstGeom prst="rect">
            <a:avLst/>
          </a:prstGeom>
          <a:noFill/>
        </p:spPr>
        <p:txBody>
          <a:bodyPr wrap="none" rtlCol="0">
            <a:spAutoFit/>
          </a:bodyPr>
          <a:lstStyle/>
          <a:p>
            <a:r>
              <a:rPr lang="en-US" dirty="0" smtClean="0"/>
              <a:t>A generalized </a:t>
            </a:r>
            <a:r>
              <a:rPr lang="en-US" b="1" dirty="0" smtClean="0"/>
              <a:t>reversible</a:t>
            </a:r>
            <a:r>
              <a:rPr lang="en-US" dirty="0" smtClean="0"/>
              <a:t> heat engine</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5555803" y="3520032"/>
                <a:ext cx="2815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𝑊</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5555803" y="3520032"/>
                <a:ext cx="281552" cy="276999"/>
              </a:xfrm>
              <a:prstGeom prst="rect">
                <a:avLst/>
              </a:prstGeom>
              <a:blipFill rotWithShape="0">
                <a:blip r:embed="rId2"/>
                <a:stretch>
                  <a:fillRect l="-19149" r="-14894" b="-6522"/>
                </a:stretch>
              </a:blipFill>
            </p:spPr>
            <p:txBody>
              <a:bodyPr/>
              <a:lstStyle/>
              <a:p>
                <a:r>
                  <a:rPr lang="en-US">
                    <a:noFill/>
                  </a:rPr>
                  <a:t> </a:t>
                </a:r>
              </a:p>
            </p:txBody>
          </p:sp>
        </mc:Fallback>
      </mc:AlternateContent>
      <p:cxnSp>
        <p:nvCxnSpPr>
          <p:cNvPr id="15" name="Straight Arrow Connector 14"/>
          <p:cNvCxnSpPr>
            <a:endCxn id="13" idx="1"/>
          </p:cNvCxnSpPr>
          <p:nvPr/>
        </p:nvCxnSpPr>
        <p:spPr>
          <a:xfrm>
            <a:off x="4948015" y="3649054"/>
            <a:ext cx="607788" cy="9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rc 1"/>
          <p:cNvSpPr/>
          <p:nvPr/>
        </p:nvSpPr>
        <p:spPr>
          <a:xfrm rot="18764710">
            <a:off x="3952429" y="2787856"/>
            <a:ext cx="914400" cy="914400"/>
          </a:xfrm>
          <a:prstGeom prst="arc">
            <a:avLst>
              <a:gd name="adj1" fmla="val 17629685"/>
              <a:gd name="adj2" fmla="val 20816078"/>
            </a:avLst>
          </a:prstGeom>
          <a:ln w="130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 name="Straight Arrow Connector 4"/>
          <p:cNvCxnSpPr>
            <a:endCxn id="4" idx="0"/>
          </p:cNvCxnSpPr>
          <p:nvPr/>
        </p:nvCxnSpPr>
        <p:spPr>
          <a:xfrm flipH="1">
            <a:off x="4409629" y="2502040"/>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4459869" y="2458765"/>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459869" y="2458765"/>
                <a:ext cx="416075" cy="276999"/>
              </a:xfrm>
              <a:prstGeom prst="rect">
                <a:avLst/>
              </a:prstGeom>
              <a:blipFill rotWithShape="0">
                <a:blip r:embed="rId3"/>
                <a:stretch>
                  <a:fillRect l="-13235" r="-5882" b="-28261"/>
                </a:stretch>
              </a:blipFill>
            </p:spPr>
            <p:txBody>
              <a:bodyPr/>
              <a:lstStyle/>
              <a:p>
                <a:r>
                  <a:rPr lang="en-US">
                    <a:noFill/>
                  </a:rPr>
                  <a:t> </a:t>
                </a:r>
              </a:p>
            </p:txBody>
          </p:sp>
        </mc:Fallback>
      </mc:AlternateContent>
      <p:sp>
        <p:nvSpPr>
          <p:cNvPr id="17" name="Rectangle 16"/>
          <p:cNvSpPr/>
          <p:nvPr/>
        </p:nvSpPr>
        <p:spPr>
          <a:xfrm>
            <a:off x="4160018" y="2130246"/>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TextBox 17"/>
              <p:cNvSpPr txBox="1"/>
              <p:nvPr/>
            </p:nvSpPr>
            <p:spPr>
              <a:xfrm>
                <a:off x="4298695" y="2161338"/>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4298695" y="2161338"/>
                <a:ext cx="240579" cy="276999"/>
              </a:xfrm>
              <a:prstGeom prst="rect">
                <a:avLst/>
              </a:prstGeom>
              <a:blipFill rotWithShape="0">
                <a:blip r:embed="rId4"/>
                <a:stretch>
                  <a:fillRect l="-22500" r="-10000"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733406" y="716746"/>
                <a:ext cx="19582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733406" y="716746"/>
                <a:ext cx="195823" cy="276999"/>
              </a:xfrm>
              <a:prstGeom prst="rect">
                <a:avLst/>
              </a:prstGeom>
              <a:blipFill rotWithShape="0">
                <a:blip r:embed="rId5"/>
                <a:stretch>
                  <a:fillRect l="-27273" r="-24242" b="-6667"/>
                </a:stretch>
              </a:blipFill>
            </p:spPr>
            <p:txBody>
              <a:bodyPr/>
              <a:lstStyle/>
              <a:p>
                <a:r>
                  <a:rPr lang="en-US">
                    <a:noFill/>
                  </a:rPr>
                  <a:t> </a:t>
                </a:r>
              </a:p>
            </p:txBody>
          </p:sp>
        </mc:Fallback>
      </mc:AlternateContent>
      <p:sp>
        <p:nvSpPr>
          <p:cNvPr id="9" name="Rectangle 8"/>
          <p:cNvSpPr/>
          <p:nvPr/>
        </p:nvSpPr>
        <p:spPr>
          <a:xfrm>
            <a:off x="1447076" y="5373243"/>
            <a:ext cx="6025586" cy="14720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4419674" y="1823541"/>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4469914" y="1780266"/>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4469914" y="1780266"/>
                <a:ext cx="416075" cy="276999"/>
              </a:xfrm>
              <a:prstGeom prst="rect">
                <a:avLst/>
              </a:prstGeom>
              <a:blipFill rotWithShape="0">
                <a:blip r:embed="rId6"/>
                <a:stretch>
                  <a:fillRect l="-13043" r="-5797" b="-31111"/>
                </a:stretch>
              </a:blipFill>
            </p:spPr>
            <p:txBody>
              <a:bodyPr/>
              <a:lstStyle/>
              <a:p>
                <a:r>
                  <a:rPr lang="en-US">
                    <a:noFill/>
                  </a:rPr>
                  <a:t> </a:t>
                </a:r>
              </a:p>
            </p:txBody>
          </p:sp>
        </mc:Fallback>
      </mc:AlternateContent>
      <p:sp>
        <p:nvSpPr>
          <p:cNvPr id="12" name="Oval 11"/>
          <p:cNvSpPr/>
          <p:nvPr/>
        </p:nvSpPr>
        <p:spPr>
          <a:xfrm>
            <a:off x="4089679" y="1366576"/>
            <a:ext cx="663191" cy="4569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H="1">
            <a:off x="4408032" y="1082126"/>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748177" y="1595058"/>
            <a:ext cx="25385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5003763" y="1456558"/>
                <a:ext cx="4568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𝑖</m:t>
                          </m:r>
                        </m:sub>
                      </m:sSub>
                    </m:oMath>
                  </m:oMathPara>
                </a14:m>
                <a:endParaRPr lang="en-US" dirty="0"/>
              </a:p>
            </p:txBody>
          </p:sp>
        </mc:Choice>
        <mc:Fallback xmlns="">
          <p:sp>
            <p:nvSpPr>
              <p:cNvPr id="22" name="TextBox 21"/>
              <p:cNvSpPr txBox="1">
                <a:spLocks noRot="1" noChangeAspect="1" noMove="1" noResize="1" noEditPoints="1" noAdjustHandles="1" noChangeArrowheads="1" noChangeShapeType="1" noTextEdit="1"/>
              </p:cNvSpPr>
              <p:nvPr/>
            </p:nvSpPr>
            <p:spPr>
              <a:xfrm>
                <a:off x="5003763" y="1456558"/>
                <a:ext cx="456855" cy="276999"/>
              </a:xfrm>
              <a:prstGeom prst="rect">
                <a:avLst/>
              </a:prstGeom>
              <a:blipFill rotWithShape="0">
                <a:blip r:embed="rId7"/>
                <a:stretch>
                  <a:fillRect l="-12000" r="-4000" b="-17778"/>
                </a:stretch>
              </a:blipFill>
            </p:spPr>
            <p:txBody>
              <a:bodyPr/>
              <a:lstStyle/>
              <a:p>
                <a:r>
                  <a:rPr lang="en-US">
                    <a:noFill/>
                  </a:rPr>
                  <a:t> </a:t>
                </a:r>
              </a:p>
            </p:txBody>
          </p:sp>
        </mc:Fallback>
      </mc:AlternateContent>
      <p:sp>
        <p:nvSpPr>
          <p:cNvPr id="23" name="Freeform 22"/>
          <p:cNvSpPr/>
          <p:nvPr/>
        </p:nvSpPr>
        <p:spPr>
          <a:xfrm>
            <a:off x="4356607" y="1449808"/>
            <a:ext cx="281354" cy="261257"/>
          </a:xfrm>
          <a:custGeom>
            <a:avLst/>
            <a:gdLst>
              <a:gd name="connsiteX0" fmla="*/ 0 w 281354"/>
              <a:gd name="connsiteY0" fmla="*/ 0 h 261257"/>
              <a:gd name="connsiteX1" fmla="*/ 100484 w 281354"/>
              <a:gd name="connsiteY1" fmla="*/ 40193 h 261257"/>
              <a:gd name="connsiteX2" fmla="*/ 150725 w 281354"/>
              <a:gd name="connsiteY2" fmla="*/ 140677 h 261257"/>
              <a:gd name="connsiteX3" fmla="*/ 281354 w 281354"/>
              <a:gd name="connsiteY3" fmla="*/ 261257 h 261257"/>
              <a:gd name="connsiteX4" fmla="*/ 180870 w 281354"/>
              <a:gd name="connsiteY4" fmla="*/ 241160 h 261257"/>
              <a:gd name="connsiteX5" fmla="*/ 50242 w 281354"/>
              <a:gd name="connsiteY5" fmla="*/ 140677 h 261257"/>
              <a:gd name="connsiteX6" fmla="*/ 0 w 281354"/>
              <a:gd name="connsiteY6" fmla="*/ 0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354" h="261257">
                <a:moveTo>
                  <a:pt x="0" y="0"/>
                </a:moveTo>
                <a:lnTo>
                  <a:pt x="100484" y="40193"/>
                </a:lnTo>
                <a:lnTo>
                  <a:pt x="150725" y="140677"/>
                </a:lnTo>
                <a:lnTo>
                  <a:pt x="281354" y="261257"/>
                </a:lnTo>
                <a:lnTo>
                  <a:pt x="180870" y="241160"/>
                </a:lnTo>
                <a:lnTo>
                  <a:pt x="50242" y="140677"/>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04615" y="1414099"/>
            <a:ext cx="88186"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178893" y="2760294"/>
            <a:ext cx="91440"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Arrow Connector 41"/>
          <p:cNvCxnSpPr/>
          <p:nvPr/>
        </p:nvCxnSpPr>
        <p:spPr>
          <a:xfrm flipH="1">
            <a:off x="3306267" y="4074644"/>
            <a:ext cx="290641" cy="177948"/>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rot="14233074">
            <a:off x="2899759" y="4152997"/>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5" name="TextBox 44"/>
              <p:cNvSpPr txBox="1"/>
              <p:nvPr/>
            </p:nvSpPr>
            <p:spPr>
              <a:xfrm rot="14233074">
                <a:off x="3028954" y="4201476"/>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45" name="TextBox 44"/>
              <p:cNvSpPr txBox="1">
                <a:spLocks noRot="1" noChangeAspect="1" noMove="1" noResize="1" noEditPoints="1" noAdjustHandles="1" noChangeArrowheads="1" noChangeShapeType="1" noTextEdit="1"/>
              </p:cNvSpPr>
              <p:nvPr/>
            </p:nvSpPr>
            <p:spPr>
              <a:xfrm rot="14233074">
                <a:off x="3028954" y="4201476"/>
                <a:ext cx="240579" cy="276999"/>
              </a:xfrm>
              <a:prstGeom prst="rect">
                <a:avLst/>
              </a:prstGeom>
              <a:blipFill rotWithShape="0">
                <a:blip r:embed="rId8"/>
                <a:stretch>
                  <a:fillRect t="-13793" r="-11475" b="-12069"/>
                </a:stretch>
              </a:blipFill>
            </p:spPr>
            <p:txBody>
              <a:bodyPr/>
              <a:lstStyle/>
              <a:p>
                <a:r>
                  <a:rPr lang="en-US">
                    <a:noFill/>
                  </a:rPr>
                  <a:t> </a:t>
                </a:r>
              </a:p>
            </p:txBody>
          </p:sp>
        </mc:Fallback>
      </mc:AlternateContent>
      <p:cxnSp>
        <p:nvCxnSpPr>
          <p:cNvPr id="46" name="Straight Arrow Connector 45"/>
          <p:cNvCxnSpPr>
            <a:stCxn id="44" idx="0"/>
          </p:cNvCxnSpPr>
          <p:nvPr/>
        </p:nvCxnSpPr>
        <p:spPr>
          <a:xfrm flipH="1">
            <a:off x="2736955" y="4431799"/>
            <a:ext cx="269707" cy="179805"/>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rot="14233074">
            <a:off x="2223875" y="4491167"/>
            <a:ext cx="663191" cy="4569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H="1">
            <a:off x="2106476" y="4844117"/>
            <a:ext cx="254992" cy="157508"/>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240084" y="4229930"/>
            <a:ext cx="149598" cy="223365"/>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rot="14233074">
            <a:off x="2361345" y="4533034"/>
            <a:ext cx="281354" cy="261257"/>
          </a:xfrm>
          <a:custGeom>
            <a:avLst/>
            <a:gdLst>
              <a:gd name="connsiteX0" fmla="*/ 0 w 281354"/>
              <a:gd name="connsiteY0" fmla="*/ 0 h 261257"/>
              <a:gd name="connsiteX1" fmla="*/ 100484 w 281354"/>
              <a:gd name="connsiteY1" fmla="*/ 40193 h 261257"/>
              <a:gd name="connsiteX2" fmla="*/ 150725 w 281354"/>
              <a:gd name="connsiteY2" fmla="*/ 140677 h 261257"/>
              <a:gd name="connsiteX3" fmla="*/ 281354 w 281354"/>
              <a:gd name="connsiteY3" fmla="*/ 261257 h 261257"/>
              <a:gd name="connsiteX4" fmla="*/ 180870 w 281354"/>
              <a:gd name="connsiteY4" fmla="*/ 241160 h 261257"/>
              <a:gd name="connsiteX5" fmla="*/ 50242 w 281354"/>
              <a:gd name="connsiteY5" fmla="*/ 140677 h 261257"/>
              <a:gd name="connsiteX6" fmla="*/ 0 w 281354"/>
              <a:gd name="connsiteY6" fmla="*/ 0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354" h="261257">
                <a:moveTo>
                  <a:pt x="0" y="0"/>
                </a:moveTo>
                <a:lnTo>
                  <a:pt x="100484" y="40193"/>
                </a:lnTo>
                <a:lnTo>
                  <a:pt x="150725" y="140677"/>
                </a:lnTo>
                <a:lnTo>
                  <a:pt x="281354" y="261257"/>
                </a:lnTo>
                <a:lnTo>
                  <a:pt x="180870" y="241160"/>
                </a:lnTo>
                <a:lnTo>
                  <a:pt x="50242" y="140677"/>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rot="14233074">
            <a:off x="2436968" y="4808164"/>
            <a:ext cx="88186"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Arc 54"/>
          <p:cNvSpPr/>
          <p:nvPr/>
        </p:nvSpPr>
        <p:spPr>
          <a:xfrm rot="11454328">
            <a:off x="3546633" y="3413447"/>
            <a:ext cx="914400" cy="914400"/>
          </a:xfrm>
          <a:prstGeom prst="arc">
            <a:avLst>
              <a:gd name="adj1" fmla="val 17629685"/>
              <a:gd name="adj2" fmla="val 20816078"/>
            </a:avLst>
          </a:prstGeom>
          <a:ln w="1301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V="1">
            <a:off x="4535537" y="2542718"/>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542655" y="1866171"/>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081044" y="153289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rot="14243208">
            <a:off x="2194941" y="3322299"/>
            <a:ext cx="1000749" cy="1279206"/>
            <a:chOff x="7510978" y="596380"/>
            <a:chExt cx="1000749" cy="1279206"/>
          </a:xfrm>
        </p:grpSpPr>
        <mc:AlternateContent xmlns:mc="http://schemas.openxmlformats.org/markup-compatibility/2006" xmlns:a14="http://schemas.microsoft.com/office/drawing/2010/main">
          <mc:Choice Requires="a14">
            <p:sp>
              <p:nvSpPr>
                <p:cNvPr id="41" name="TextBox 40"/>
                <p:cNvSpPr txBox="1"/>
                <p:nvPr/>
              </p:nvSpPr>
              <p:spPr>
                <a:xfrm>
                  <a:off x="7510978" y="1598587"/>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41" name="TextBox 40"/>
                <p:cNvSpPr txBox="1">
                  <a:spLocks noRot="1" noChangeAspect="1" noMove="1" noResize="1" noEditPoints="1" noAdjustHandles="1" noChangeArrowheads="1" noChangeShapeType="1" noTextEdit="1"/>
                </p:cNvSpPr>
                <p:nvPr/>
              </p:nvSpPr>
              <p:spPr>
                <a:xfrm>
                  <a:off x="7510978" y="1598587"/>
                  <a:ext cx="416075" cy="276999"/>
                </a:xfrm>
                <a:prstGeom prst="rect">
                  <a:avLst/>
                </a:prstGeom>
                <a:blipFill rotWithShape="0">
                  <a:blip r:embed="rId9"/>
                  <a:stretch>
                    <a:fillRect t="-10976" r="-9211" b="-85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521023" y="920088"/>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7521023" y="920088"/>
                  <a:ext cx="416075" cy="276999"/>
                </a:xfrm>
                <a:prstGeom prst="rect">
                  <a:avLst/>
                </a:prstGeom>
                <a:blipFill rotWithShape="0">
                  <a:blip r:embed="rId10"/>
                  <a:stretch>
                    <a:fillRect t="-9639" r="-9211" b="-84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8054872" y="596380"/>
                  <a:ext cx="4568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𝑖</m:t>
                            </m:r>
                          </m:sub>
                        </m:sSub>
                      </m:oMath>
                    </m:oMathPara>
                  </a14:m>
                  <a:endParaRPr lang="en-US" dirty="0"/>
                </a:p>
              </p:txBody>
            </p:sp>
          </mc:Choice>
          <mc:Fallback xmlns="">
            <p:sp>
              <p:nvSpPr>
                <p:cNvPr id="56" name="TextBox 55"/>
                <p:cNvSpPr txBox="1">
                  <a:spLocks noRot="1" noChangeAspect="1" noMove="1" noResize="1" noEditPoints="1" noAdjustHandles="1" noChangeArrowheads="1" noChangeShapeType="1" noTextEdit="1"/>
                </p:cNvSpPr>
                <p:nvPr/>
              </p:nvSpPr>
              <p:spPr>
                <a:xfrm>
                  <a:off x="8054872" y="596380"/>
                  <a:ext cx="456855" cy="276999"/>
                </a:xfrm>
                <a:prstGeom prst="rect">
                  <a:avLst/>
                </a:prstGeom>
                <a:blipFill rotWithShape="0">
                  <a:blip r:embed="rId11"/>
                  <a:stretch>
                    <a:fillRect t="-6742" r="-8750" b="-6742"/>
                  </a:stretch>
                </a:blipFill>
              </p:spPr>
              <p:txBody>
                <a:bodyPr/>
                <a:lstStyle/>
                <a:p>
                  <a:r>
                    <a:rPr lang="en-US">
                      <a:noFill/>
                    </a:rPr>
                    <a:t> </a:t>
                  </a:r>
                </a:p>
              </p:txBody>
            </p:sp>
          </mc:Fallback>
        </mc:AlternateContent>
        <p:cxnSp>
          <p:nvCxnSpPr>
            <p:cNvPr id="57" name="Straight Connector 56"/>
            <p:cNvCxnSpPr/>
            <p:nvPr/>
          </p:nvCxnSpPr>
          <p:spPr>
            <a:xfrm flipV="1">
              <a:off x="7586646" y="168254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7593764" y="1005993"/>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8132153" y="672712"/>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10" name="TextBox 9"/>
              <p:cNvSpPr txBox="1"/>
              <p:nvPr/>
            </p:nvSpPr>
            <p:spPr>
              <a:xfrm>
                <a:off x="535682" y="5327467"/>
                <a:ext cx="8284537" cy="1535805"/>
              </a:xfrm>
              <a:prstGeom prst="rect">
                <a:avLst/>
              </a:prstGeom>
              <a:noFill/>
            </p:spPr>
            <p:txBody>
              <a:bodyPr wrap="square" rtlCol="0">
                <a:spAutoFit/>
              </a:bodyPr>
              <a:lstStyle/>
              <a:p>
                <a:r>
                  <a:rPr lang="en-US" dirty="0" smtClean="0"/>
                  <a:t>Hence, all the heat absorbed from the reservoir at temperature </a:t>
                </a:r>
                <a14:m>
                  <m:oMath xmlns:m="http://schemas.openxmlformats.org/officeDocument/2006/math">
                    <m:r>
                      <a:rPr lang="en-US" b="0" i="1" smtClean="0">
                        <a:latin typeface="Cambria Math" panose="02040503050406030204" pitchFamily="18" charset="0"/>
                      </a:rPr>
                      <m:t>𝑇</m:t>
                    </m:r>
                  </m:oMath>
                </a14:m>
                <a:r>
                  <a:rPr lang="en-US" dirty="0" smtClean="0"/>
                  <a:t> by the Carnot engines is put back in the reservoir by the Carnot refrigerators. </a:t>
                </a:r>
                <a:r>
                  <a:rPr lang="en-US" dirty="0"/>
                  <a:t>I</a:t>
                </a:r>
                <a:r>
                  <a:rPr lang="en-US" dirty="0" smtClean="0"/>
                  <a:t>f </a:t>
                </a:r>
                <a:r>
                  <a:rPr lang="en-US" dirty="0" smtClean="0"/>
                  <a:t>the main engine is irreversible, some dissipative work has been done and the total work </a:t>
                </a:r>
                <a:r>
                  <a:rPr lang="en-US" dirty="0" smtClean="0"/>
                  <a:t>         </a:t>
                </a:r>
                <a14:m>
                  <m:oMath xmlns:m="http://schemas.openxmlformats.org/officeDocument/2006/math">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e>
                    </m:nary>
                    <m:r>
                      <a:rPr lang="en-US" i="1">
                        <a:latin typeface="Cambria Math" panose="02040503050406030204" pitchFamily="18" charset="0"/>
                      </a:rPr>
                      <m:t>+</m:t>
                    </m:r>
                    <m:r>
                      <a:rPr lang="en-US" i="1">
                        <a:latin typeface="Cambria Math" panose="02040503050406030204" pitchFamily="18" charset="0"/>
                      </a:rPr>
                      <m:t>𝑊</m:t>
                    </m:r>
                    <m:r>
                      <a:rPr lang="en-US" b="0" i="1" smtClean="0">
                        <a:latin typeface="Cambria Math" panose="02040503050406030204" pitchFamily="18" charset="0"/>
                      </a:rPr>
                      <m:t>&lt;</m:t>
                    </m:r>
                    <m:r>
                      <a:rPr lang="en-US" i="1">
                        <a:latin typeface="Cambria Math" panose="02040503050406030204" pitchFamily="18" charset="0"/>
                        <a:ea typeface="Cambria Math" panose="02040503050406030204" pitchFamily="18" charset="0"/>
                      </a:rPr>
                      <m:t>0</m:t>
                    </m:r>
                    <m:r>
                      <a:rPr lang="en-US" b="0" i="1" smtClean="0">
                        <a:latin typeface="Cambria Math" panose="02040503050406030204" pitchFamily="18" charset="0"/>
                        <a:ea typeface="Cambria Math" panose="02040503050406030204" pitchFamily="18" charset="0"/>
                      </a:rPr>
                      <m:t> </m:t>
                    </m:r>
                  </m:oMath>
                </a14:m>
                <a:r>
                  <a:rPr lang="en-US" dirty="0" smtClean="0"/>
                  <a:t>whereas, if the main engine is reversible, no dissipative work has been done and </a:t>
                </a:r>
                <a14:m>
                  <m:oMath xmlns:m="http://schemas.openxmlformats.org/officeDocument/2006/math">
                    <m:nary>
                      <m:naryPr>
                        <m:chr m:val="∑"/>
                        <m:supHide m:val="on"/>
                        <m:ctrlPr>
                          <a:rPr lang="en-US" b="1" i="1">
                            <a:latin typeface="Cambria Math" panose="02040503050406030204" pitchFamily="18" charset="0"/>
                          </a:rPr>
                        </m:ctrlPr>
                      </m:naryPr>
                      <m:sub>
                        <m:r>
                          <m:rPr>
                            <m:brk m:alnAt="7"/>
                          </m:rPr>
                          <a:rPr lang="en-US" b="1" i="1">
                            <a:latin typeface="Cambria Math" panose="02040503050406030204" pitchFamily="18" charset="0"/>
                          </a:rPr>
                          <m:t>𝒄</m:t>
                        </m:r>
                        <m:r>
                          <a:rPr lang="en-US" b="1" i="1">
                            <a:latin typeface="Cambria Math" panose="02040503050406030204" pitchFamily="18" charset="0"/>
                          </a:rPr>
                          <m:t>𝒚𝒄𝒍𝒆</m:t>
                        </m:r>
                      </m:sub>
                      <m:sup/>
                      <m:e>
                        <m:r>
                          <a:rPr lang="en-US" b="1" i="1">
                            <a:latin typeface="Cambria Math" panose="02040503050406030204" pitchFamily="18" charset="0"/>
                          </a:rPr>
                          <m:t>đ</m:t>
                        </m:r>
                        <m:sSubSup>
                          <m:sSubSupPr>
                            <m:ctrlPr>
                              <a:rPr lang="en-US" b="1" i="1">
                                <a:latin typeface="Cambria Math" panose="02040503050406030204" pitchFamily="18" charset="0"/>
                              </a:rPr>
                            </m:ctrlPr>
                          </m:sSubSupPr>
                          <m:e>
                            <m:r>
                              <a:rPr lang="en-US" b="1" i="1">
                                <a:latin typeface="Cambria Math" panose="02040503050406030204" pitchFamily="18" charset="0"/>
                              </a:rPr>
                              <m:t>𝑾</m:t>
                            </m:r>
                          </m:e>
                          <m:sub>
                            <m:r>
                              <a:rPr lang="en-US" b="1" i="1">
                                <a:latin typeface="Cambria Math" panose="02040503050406030204" pitchFamily="18" charset="0"/>
                              </a:rPr>
                              <m:t>𝒊</m:t>
                            </m:r>
                          </m:sub>
                          <m:sup>
                            <m:r>
                              <a:rPr lang="en-US" b="1" i="1">
                                <a:latin typeface="Cambria Math" panose="02040503050406030204" pitchFamily="18" charset="0"/>
                              </a:rPr>
                              <m:t>′</m:t>
                            </m:r>
                          </m:sup>
                        </m:sSubSup>
                      </m:e>
                    </m:nary>
                    <m:r>
                      <a:rPr lang="en-US" b="1" i="1">
                        <a:latin typeface="Cambria Math" panose="02040503050406030204" pitchFamily="18" charset="0"/>
                      </a:rPr>
                      <m:t>+</m:t>
                    </m:r>
                    <m:r>
                      <a:rPr lang="en-US" b="1" i="1">
                        <a:latin typeface="Cambria Math" panose="02040503050406030204" pitchFamily="18" charset="0"/>
                      </a:rPr>
                      <m:t>𝑾</m:t>
                    </m:r>
                    <m:r>
                      <a:rPr lang="en-US" b="1" i="1" smtClean="0">
                        <a:latin typeface="Cambria Math" panose="02040503050406030204" pitchFamily="18" charset="0"/>
                      </a:rPr>
                      <m:t>=</m:t>
                    </m:r>
                    <m:r>
                      <a:rPr lang="en-US" b="1" i="1">
                        <a:latin typeface="Cambria Math" panose="02040503050406030204" pitchFamily="18" charset="0"/>
                        <a:ea typeface="Cambria Math" panose="02040503050406030204" pitchFamily="18" charset="0"/>
                      </a:rPr>
                      <m:t>𝟎</m:t>
                    </m:r>
                  </m:oMath>
                </a14:m>
                <a:endParaRPr lang="en-US" b="1" dirty="0"/>
              </a:p>
            </p:txBody>
          </p:sp>
        </mc:Choice>
        <mc:Fallback>
          <p:sp>
            <p:nvSpPr>
              <p:cNvPr id="10" name="TextBox 9"/>
              <p:cNvSpPr txBox="1">
                <a:spLocks noRot="1" noChangeAspect="1" noMove="1" noResize="1" noEditPoints="1" noAdjustHandles="1" noChangeArrowheads="1" noChangeShapeType="1" noTextEdit="1"/>
              </p:cNvSpPr>
              <p:nvPr/>
            </p:nvSpPr>
            <p:spPr>
              <a:xfrm>
                <a:off x="535682" y="5327467"/>
                <a:ext cx="8284537" cy="1535805"/>
              </a:xfrm>
              <a:prstGeom prst="rect">
                <a:avLst/>
              </a:prstGeom>
              <a:blipFill rotWithShape="0">
                <a:blip r:embed="rId12"/>
                <a:stretch>
                  <a:fillRect l="-4121" t="-2381" r="-442" b="-42063"/>
                </a:stretch>
              </a:blipFill>
            </p:spPr>
            <p:txBody>
              <a:bodyPr/>
              <a:lstStyle/>
              <a:p>
                <a:r>
                  <a:rPr lang="en-US">
                    <a:noFill/>
                  </a:rPr>
                  <a:t> </a:t>
                </a:r>
              </a:p>
            </p:txBody>
          </p:sp>
        </mc:Fallback>
      </mc:AlternateContent>
    </p:spTree>
    <p:extLst>
      <p:ext uri="{BB962C8B-B14F-4D97-AF65-F5344CB8AC3E}">
        <p14:creationId xmlns:p14="http://schemas.microsoft.com/office/powerpoint/2010/main" val="399866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00035 -1.48148E-6 L 0.01007 0.00625 L 0.01528 0.01945 L 0.0309 0.03889 L 0.01875 0.03542 L 0.00313 0.01875 L -0.00035 -1.48148E-6 Z " pathEditMode="relative" rAng="0" ptsTypes="AAAAAAA">
                                      <p:cBhvr>
                                        <p:cTn id="6" dur="2000" fill="hold"/>
                                        <p:tgtEl>
                                          <p:spTgt spid="25"/>
                                        </p:tgtEl>
                                        <p:attrNameLst>
                                          <p:attrName>ppt_x</p:attrName>
                                          <p:attrName>ppt_y</p:attrName>
                                        </p:attrNameLst>
                                      </p:cBhvr>
                                      <p:rCtr x="1563" y="1944"/>
                                    </p:animMotion>
                                  </p:childTnLst>
                                </p:cTn>
                              </p:par>
                              <p:par>
                                <p:cTn id="7" presetID="1" presetClass="path" presetSubtype="0" repeatCount="indefinite" fill="hold" grpId="0" nodeType="withEffect">
                                  <p:stCondLst>
                                    <p:cond delay="0"/>
                                  </p:stCondLst>
                                  <p:childTnLst>
                                    <p:animMotion origin="layout" path="M 0.01996 2.22222E-6 C 0.07639 2.22222E-6 0.1224 0.05949 0.1224 0.1331 C 0.1224 0.20671 0.07639 0.26643 0.01996 0.26643 C -0.03646 0.26643 -0.08229 0.20671 -0.08229 0.1331 C -0.08229 0.05949 -0.03646 2.22222E-6 0.01996 2.22222E-6 Z " pathEditMode="relative" rAng="0" ptsTypes="AAAAA">
                                      <p:cBhvr>
                                        <p:cTn id="8" dur="2000" fill="hold"/>
                                        <p:tgtEl>
                                          <p:spTgt spid="26"/>
                                        </p:tgtEl>
                                        <p:attrNameLst>
                                          <p:attrName>ppt_x</p:attrName>
                                          <p:attrName>ppt_y</p:attrName>
                                        </p:attrNameLst>
                                      </p:cBhvr>
                                      <p:rCtr x="0" y="13310"/>
                                    </p:animMotion>
                                  </p:childTnLst>
                                </p:cTn>
                              </p:par>
                              <p:par>
                                <p:cTn id="9" presetID="0" presetClass="path" presetSubtype="0" repeatCount="indefinite" accel="50000" decel="50000" fill="hold" grpId="0" nodeType="withEffect">
                                  <p:stCondLst>
                                    <p:cond delay="0"/>
                                  </p:stCondLst>
                                  <p:childTnLst>
                                    <p:animMotion origin="layout" path="M 0 0 L 0.01024 -0.01643 L 0.01215 -0.0375 L 0.00555 -0.0537 L 0.00555 -0.03125 L -0.00278 -0.0125 L 0 0 Z " pathEditMode="relative" ptsTypes="AAAAAAA">
                                      <p:cBhvr>
                                        <p:cTn id="10" dur="2000" fill="hold"/>
                                        <p:tgtEl>
                                          <p:spTgt spid="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2209" y="564023"/>
            <a:ext cx="841897" cy="369332"/>
          </a:xfrm>
          <a:prstGeom prst="rect">
            <a:avLst/>
          </a:prstGeom>
          <a:noFill/>
        </p:spPr>
        <p:txBody>
          <a:bodyPr wrap="none" rtlCol="0">
            <a:spAutoFit/>
          </a:bodyPr>
          <a:lstStyle/>
          <a:p>
            <a:r>
              <a:rPr lang="en-US" dirty="0" smtClean="0"/>
              <a:t>Hence:</a:t>
            </a:r>
            <a:endParaRPr lang="en-US" dirty="0"/>
          </a:p>
        </p:txBody>
      </p:sp>
      <p:sp>
        <p:nvSpPr>
          <p:cNvPr id="6" name="TextBox 5"/>
          <p:cNvSpPr txBox="1"/>
          <p:nvPr/>
        </p:nvSpPr>
        <p:spPr>
          <a:xfrm>
            <a:off x="3418318" y="933355"/>
            <a:ext cx="1984902" cy="369332"/>
          </a:xfrm>
          <a:prstGeom prst="rect">
            <a:avLst/>
          </a:prstGeom>
          <a:noFill/>
        </p:spPr>
        <p:txBody>
          <a:bodyPr wrap="none" rtlCol="0">
            <a:spAutoFit/>
          </a:bodyPr>
          <a:lstStyle/>
          <a:p>
            <a:r>
              <a:rPr lang="en-US" dirty="0" smtClean="0"/>
              <a:t>For a general cycle:</a:t>
            </a:r>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3665407" y="1450901"/>
                <a:ext cx="1329146" cy="968727"/>
              </a:xfrm>
              <a:prstGeom prst="rect">
                <a:avLst/>
              </a:prstGeom>
              <a:noFill/>
              <a:ln>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sz="2400" i="1" smtClean="0">
                              <a:latin typeface="Cambria Math" panose="02040503050406030204" pitchFamily="18" charset="0"/>
                            </a:rPr>
                          </m:ctrlPr>
                        </m:naryPr>
                        <m:sub/>
                        <m:sup/>
                        <m:e>
                          <m:f>
                            <m:fPr>
                              <m:ctrlPr>
                                <a:rPr lang="en-US" sz="2400" i="1" smtClean="0">
                                  <a:latin typeface="Cambria Math" panose="02040503050406030204" pitchFamily="18" charset="0"/>
                                </a:rPr>
                              </m:ctrlPr>
                            </m:fPr>
                            <m:num>
                              <m:r>
                                <a:rPr lang="en-US" sz="2400" i="1">
                                  <a:latin typeface="Cambria Math" panose="02040503050406030204" pitchFamily="18" charset="0"/>
                                </a:rPr>
                                <m:t>đ</m:t>
                              </m:r>
                              <m:r>
                                <a:rPr lang="en-US" sz="2400" b="0" i="1" smtClean="0">
                                  <a:latin typeface="Cambria Math" panose="02040503050406030204" pitchFamily="18" charset="0"/>
                                </a:rPr>
                                <m:t>𝑄</m:t>
                              </m:r>
                            </m:num>
                            <m:den>
                              <m:r>
                                <a:rPr lang="en-US" sz="2400" b="0" i="1" smtClean="0">
                                  <a:latin typeface="Cambria Math" panose="02040503050406030204" pitchFamily="18" charset="0"/>
                                </a:rPr>
                                <m:t>𝑇</m:t>
                              </m:r>
                            </m:den>
                          </m:f>
                        </m:e>
                      </m:nary>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0</m:t>
                      </m:r>
                    </m:oMath>
                  </m:oMathPara>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3665407" y="1450901"/>
                <a:ext cx="1329146" cy="968727"/>
              </a:xfrm>
              <a:prstGeom prst="rect">
                <a:avLst/>
              </a:prstGeom>
              <a:blipFill rotWithShape="0">
                <a:blip r:embed="rId2"/>
                <a:stretch>
                  <a:fillRect/>
                </a:stretch>
              </a:blipFill>
              <a:ln>
                <a:solidFill>
                  <a:srgbClr val="FF0000"/>
                </a:solidFill>
              </a:ln>
            </p:spPr>
            <p:txBody>
              <a:bodyPr/>
              <a:lstStyle/>
              <a:p>
                <a:r>
                  <a:rPr lang="en-US">
                    <a:noFill/>
                  </a:rPr>
                  <a:t> </a:t>
                </a:r>
              </a:p>
            </p:txBody>
          </p:sp>
        </mc:Fallback>
      </mc:AlternateContent>
      <p:sp>
        <p:nvSpPr>
          <p:cNvPr id="8" name="TextBox 7"/>
          <p:cNvSpPr txBox="1"/>
          <p:nvPr/>
        </p:nvSpPr>
        <p:spPr>
          <a:xfrm>
            <a:off x="3196127" y="2604465"/>
            <a:ext cx="2458878" cy="369332"/>
          </a:xfrm>
          <a:prstGeom prst="rect">
            <a:avLst/>
          </a:prstGeom>
          <a:noFill/>
        </p:spPr>
        <p:txBody>
          <a:bodyPr wrap="none" rtlCol="0">
            <a:spAutoFit/>
          </a:bodyPr>
          <a:lstStyle/>
          <a:p>
            <a:r>
              <a:rPr lang="en-US" dirty="0" smtClean="0"/>
              <a:t>For an irreversible cycle:</a:t>
            </a:r>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3665407" y="3158635"/>
                <a:ext cx="1329146" cy="968727"/>
              </a:xfrm>
              <a:prstGeom prst="rect">
                <a:avLst/>
              </a:prstGeom>
              <a:noFill/>
              <a:ln>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sz="2400" i="1" smtClean="0">
                              <a:latin typeface="Cambria Math" panose="02040503050406030204" pitchFamily="18" charset="0"/>
                            </a:rPr>
                          </m:ctrlPr>
                        </m:naryPr>
                        <m:sub/>
                        <m:sup/>
                        <m:e>
                          <m:f>
                            <m:fPr>
                              <m:ctrlPr>
                                <a:rPr lang="en-US" sz="2400" i="1" smtClean="0">
                                  <a:latin typeface="Cambria Math" panose="02040503050406030204" pitchFamily="18" charset="0"/>
                                </a:rPr>
                              </m:ctrlPr>
                            </m:fPr>
                            <m:num>
                              <m:r>
                                <a:rPr lang="en-US" sz="2400" i="1">
                                  <a:latin typeface="Cambria Math" panose="02040503050406030204" pitchFamily="18" charset="0"/>
                                </a:rPr>
                                <m:t>đ</m:t>
                              </m:r>
                              <m:r>
                                <a:rPr lang="en-US" sz="2400" b="0" i="1" smtClean="0">
                                  <a:latin typeface="Cambria Math" panose="02040503050406030204" pitchFamily="18" charset="0"/>
                                </a:rPr>
                                <m:t>𝑄</m:t>
                              </m:r>
                            </m:num>
                            <m:den>
                              <m:r>
                                <a:rPr lang="en-US" sz="2400" b="0" i="1" smtClean="0">
                                  <a:latin typeface="Cambria Math" panose="02040503050406030204" pitchFamily="18" charset="0"/>
                                </a:rPr>
                                <m:t>𝑇</m:t>
                              </m:r>
                            </m:den>
                          </m:f>
                        </m:e>
                      </m:nary>
                      <m:r>
                        <a:rPr lang="en-US" sz="2400" b="0" i="1" smtClean="0">
                          <a:latin typeface="Cambria Math" panose="02040503050406030204" pitchFamily="18" charset="0"/>
                        </a:rPr>
                        <m:t>&lt;</m:t>
                      </m:r>
                      <m:r>
                        <a:rPr lang="en-US" sz="2400" b="0" i="1" smtClean="0">
                          <a:latin typeface="Cambria Math" panose="02040503050406030204" pitchFamily="18" charset="0"/>
                          <a:ea typeface="Cambria Math" panose="02040503050406030204" pitchFamily="18" charset="0"/>
                        </a:rPr>
                        <m:t>0</m:t>
                      </m:r>
                    </m:oMath>
                  </m:oMathPara>
                </a14:m>
                <a:endParaRPr lang="en-US"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3665407" y="3158635"/>
                <a:ext cx="1329146" cy="968727"/>
              </a:xfrm>
              <a:prstGeom prst="rect">
                <a:avLst/>
              </a:prstGeom>
              <a:blipFill rotWithShape="0">
                <a:blip r:embed="rId3"/>
                <a:stretch>
                  <a:fillRect/>
                </a:stretch>
              </a:blipFill>
              <a:ln>
                <a:solidFill>
                  <a:srgbClr val="FF0000"/>
                </a:solidFill>
              </a:ln>
            </p:spPr>
            <p:txBody>
              <a:bodyPr/>
              <a:lstStyle/>
              <a:p>
                <a:r>
                  <a:rPr lang="en-US">
                    <a:noFill/>
                  </a:rPr>
                  <a:t> </a:t>
                </a:r>
              </a:p>
            </p:txBody>
          </p:sp>
        </mc:Fallback>
      </mc:AlternateContent>
      <p:sp>
        <p:nvSpPr>
          <p:cNvPr id="10" name="TextBox 9"/>
          <p:cNvSpPr txBox="1"/>
          <p:nvPr/>
        </p:nvSpPr>
        <p:spPr>
          <a:xfrm>
            <a:off x="3394959" y="4495527"/>
            <a:ext cx="2204001" cy="369332"/>
          </a:xfrm>
          <a:prstGeom prst="rect">
            <a:avLst/>
          </a:prstGeom>
          <a:noFill/>
        </p:spPr>
        <p:txBody>
          <a:bodyPr wrap="none" rtlCol="0">
            <a:spAutoFit/>
          </a:bodyPr>
          <a:lstStyle/>
          <a:p>
            <a:r>
              <a:rPr lang="en-US" dirty="0" smtClean="0"/>
              <a:t>For a reversible cycle:</a:t>
            </a:r>
            <a:endParaRPr lang="en-US" dirty="0"/>
          </a:p>
        </p:txBody>
      </p:sp>
      <mc:AlternateContent xmlns:mc="http://schemas.openxmlformats.org/markup-compatibility/2006" xmlns:a14="http://schemas.microsoft.com/office/drawing/2010/main">
        <mc:Choice Requires="a14">
          <p:sp>
            <p:nvSpPr>
              <p:cNvPr id="11" name="TextBox 10"/>
              <p:cNvSpPr txBox="1"/>
              <p:nvPr/>
            </p:nvSpPr>
            <p:spPr>
              <a:xfrm>
                <a:off x="3513861" y="5055802"/>
                <a:ext cx="1694310" cy="968727"/>
              </a:xfrm>
              <a:prstGeom prst="rect">
                <a:avLst/>
              </a:prstGeom>
              <a:noFill/>
              <a:ln>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sz="2400" i="1" smtClean="0">
                              <a:latin typeface="Cambria Math" panose="02040503050406030204" pitchFamily="18" charset="0"/>
                            </a:rPr>
                          </m:ctrlPr>
                        </m:naryPr>
                        <m:sub/>
                        <m:sup/>
                        <m:e>
                          <m:f>
                            <m:fPr>
                              <m:ctrlPr>
                                <a:rPr lang="en-US" sz="2400" i="1" smtClean="0">
                                  <a:latin typeface="Cambria Math" panose="02040503050406030204" pitchFamily="18" charset="0"/>
                                </a:rPr>
                              </m:ctrlPr>
                            </m:fPr>
                            <m:num>
                              <m:r>
                                <a:rPr lang="en-US" sz="2400" i="1">
                                  <a:latin typeface="Cambria Math" panose="02040503050406030204" pitchFamily="18" charset="0"/>
                                </a:rPr>
                                <m:t>đ</m:t>
                              </m:r>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𝑄</m:t>
                                  </m:r>
                                </m:e>
                                <m:sub>
                                  <m:r>
                                    <a:rPr lang="en-US" sz="2400" b="0" i="1" smtClean="0">
                                      <a:latin typeface="Cambria Math" panose="02040503050406030204" pitchFamily="18" charset="0"/>
                                    </a:rPr>
                                    <m:t>𝑟𝑒𝑣</m:t>
                                  </m:r>
                                </m:sub>
                              </m:sSub>
                            </m:num>
                            <m:den>
                              <m:r>
                                <a:rPr lang="en-US" sz="2400" b="0" i="1" smtClean="0">
                                  <a:latin typeface="Cambria Math" panose="02040503050406030204" pitchFamily="18" charset="0"/>
                                </a:rPr>
                                <m:t>𝑇</m:t>
                              </m:r>
                            </m:den>
                          </m:f>
                        </m:e>
                      </m:nary>
                      <m:r>
                        <a:rPr lang="en-US" sz="2400" b="0" i="1" smtClean="0">
                          <a:latin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0</m:t>
                      </m:r>
                    </m:oMath>
                  </m:oMathPara>
                </a14:m>
                <a:endParaRPr lang="en-US"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513861" y="5055802"/>
                <a:ext cx="1694310" cy="968727"/>
              </a:xfrm>
              <a:prstGeom prst="rect">
                <a:avLst/>
              </a:prstGeom>
              <a:blipFill rotWithShape="0">
                <a:blip r:embed="rId4"/>
                <a:stretch>
                  <a:fillRect/>
                </a:stretch>
              </a:blipFill>
              <a:ln>
                <a:solidFill>
                  <a:srgbClr val="FF0000"/>
                </a:solidFill>
              </a:ln>
            </p:spPr>
            <p:txBody>
              <a:bodyPr/>
              <a:lstStyle/>
              <a:p>
                <a:r>
                  <a:rPr lang="en-US">
                    <a:noFill/>
                  </a:rPr>
                  <a:t> </a:t>
                </a:r>
              </a:p>
            </p:txBody>
          </p:sp>
        </mc:Fallback>
      </mc:AlternateContent>
    </p:spTree>
    <p:extLst>
      <p:ext uri="{BB962C8B-B14F-4D97-AF65-F5344CB8AC3E}">
        <p14:creationId xmlns:p14="http://schemas.microsoft.com/office/powerpoint/2010/main" val="313518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1294" y="3768586"/>
            <a:ext cx="8007409" cy="1477328"/>
          </a:xfrm>
          <a:prstGeom prst="rect">
            <a:avLst/>
          </a:prstGeom>
        </p:spPr>
        <p:txBody>
          <a:bodyPr wrap="square">
            <a:spAutoFit/>
          </a:bodyPr>
          <a:lstStyle/>
          <a:p>
            <a:r>
              <a:rPr lang="en-US" dirty="0">
                <a:solidFill>
                  <a:srgbClr val="252525"/>
                </a:solidFill>
                <a:latin typeface="Arial" panose="020B0604020202020204" pitchFamily="34" charset="0"/>
              </a:rPr>
              <a:t>Thermodynamics is a funny subject. The first time you go through it, you don't understand it at all. The second time you go through it, you think you understand it, except for one or two small points. The third time you go through it, you know you don't understand it, but by that time you are so used to it, so it doesn't bother you any more.</a:t>
            </a:r>
            <a:endParaRPr lang="en-US" b="0" i="0" dirty="0">
              <a:solidFill>
                <a:srgbClr val="252525"/>
              </a:solidFill>
              <a:effectLst/>
              <a:latin typeface="Arial" panose="020B0604020202020204" pitchFamily="34" charset="0"/>
            </a:endParaRPr>
          </a:p>
        </p:txBody>
      </p:sp>
      <p:pic>
        <p:nvPicPr>
          <p:cNvPr id="1026" name="Picture 2" descr="http://upload.wikimedia.org/wikipedia/commons/thumb/7/74/Sommerfeld1897.gif/220px-Sommerfeld189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6801" y="339547"/>
            <a:ext cx="2095500" cy="26003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596583" y="3067939"/>
            <a:ext cx="2015936" cy="369332"/>
          </a:xfrm>
          <a:prstGeom prst="rect">
            <a:avLst/>
          </a:prstGeom>
          <a:noFill/>
        </p:spPr>
        <p:txBody>
          <a:bodyPr wrap="none" rtlCol="0">
            <a:spAutoFit/>
          </a:bodyPr>
          <a:lstStyle/>
          <a:p>
            <a:r>
              <a:rPr lang="en-US" dirty="0" smtClean="0"/>
              <a:t>Arnold </a:t>
            </a:r>
            <a:r>
              <a:rPr lang="en-US" dirty="0" err="1" smtClean="0"/>
              <a:t>Sommerfeld</a:t>
            </a:r>
            <a:endParaRPr lang="en-US" dirty="0"/>
          </a:p>
        </p:txBody>
      </p:sp>
    </p:spTree>
    <p:extLst>
      <p:ext uri="{BB962C8B-B14F-4D97-AF65-F5344CB8AC3E}">
        <p14:creationId xmlns:p14="http://schemas.microsoft.com/office/powerpoint/2010/main" val="2372100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495229" y="2803021"/>
            <a:ext cx="1828800" cy="1828800"/>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04400" y="115228"/>
            <a:ext cx="2610458" cy="369332"/>
          </a:xfrm>
          <a:prstGeom prst="rect">
            <a:avLst/>
          </a:prstGeom>
          <a:noFill/>
        </p:spPr>
        <p:txBody>
          <a:bodyPr wrap="none" rtlCol="0">
            <a:spAutoFit/>
          </a:bodyPr>
          <a:lstStyle/>
          <a:p>
            <a:r>
              <a:rPr lang="en-US" dirty="0" smtClean="0"/>
              <a:t>A generalized heat engine</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5555803" y="3520032"/>
                <a:ext cx="2815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𝑊</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5555803" y="3520032"/>
                <a:ext cx="281552" cy="276999"/>
              </a:xfrm>
              <a:prstGeom prst="rect">
                <a:avLst/>
              </a:prstGeom>
              <a:blipFill rotWithShape="0">
                <a:blip r:embed="rId2"/>
                <a:stretch>
                  <a:fillRect l="-19149" r="-14894" b="-6522"/>
                </a:stretch>
              </a:blipFill>
            </p:spPr>
            <p:txBody>
              <a:bodyPr/>
              <a:lstStyle/>
              <a:p>
                <a:r>
                  <a:rPr lang="en-US">
                    <a:noFill/>
                  </a:rPr>
                  <a:t> </a:t>
                </a:r>
              </a:p>
            </p:txBody>
          </p:sp>
        </mc:Fallback>
      </mc:AlternateContent>
      <p:cxnSp>
        <p:nvCxnSpPr>
          <p:cNvPr id="15" name="Straight Arrow Connector 14"/>
          <p:cNvCxnSpPr>
            <a:endCxn id="13" idx="1"/>
          </p:cNvCxnSpPr>
          <p:nvPr/>
        </p:nvCxnSpPr>
        <p:spPr>
          <a:xfrm>
            <a:off x="4948015" y="3649054"/>
            <a:ext cx="607788" cy="9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rc 1"/>
          <p:cNvSpPr/>
          <p:nvPr/>
        </p:nvSpPr>
        <p:spPr>
          <a:xfrm rot="18764710">
            <a:off x="3952429" y="2787856"/>
            <a:ext cx="914400" cy="914400"/>
          </a:xfrm>
          <a:prstGeom prst="arc">
            <a:avLst>
              <a:gd name="adj1" fmla="val 17629685"/>
              <a:gd name="adj2" fmla="val 20816078"/>
            </a:avLst>
          </a:prstGeom>
          <a:ln w="130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Arrow Connector 18"/>
          <p:cNvCxnSpPr/>
          <p:nvPr/>
        </p:nvCxnSpPr>
        <p:spPr>
          <a:xfrm flipH="1">
            <a:off x="4409629" y="2502040"/>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p:cNvSpPr txBox="1"/>
              <p:nvPr/>
            </p:nvSpPr>
            <p:spPr>
              <a:xfrm>
                <a:off x="4459869" y="2458765"/>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20" name="TextBox 19"/>
              <p:cNvSpPr txBox="1">
                <a:spLocks noRot="1" noChangeAspect="1" noMove="1" noResize="1" noEditPoints="1" noAdjustHandles="1" noChangeArrowheads="1" noChangeShapeType="1" noTextEdit="1"/>
              </p:cNvSpPr>
              <p:nvPr/>
            </p:nvSpPr>
            <p:spPr>
              <a:xfrm>
                <a:off x="4459869" y="2458765"/>
                <a:ext cx="416075" cy="276999"/>
              </a:xfrm>
              <a:prstGeom prst="rect">
                <a:avLst/>
              </a:prstGeom>
              <a:blipFill rotWithShape="0">
                <a:blip r:embed="rId3"/>
                <a:stretch>
                  <a:fillRect l="-13235" r="-5882" b="-28261"/>
                </a:stretch>
              </a:blipFill>
            </p:spPr>
            <p:txBody>
              <a:bodyPr/>
              <a:lstStyle/>
              <a:p>
                <a:r>
                  <a:rPr lang="en-US">
                    <a:noFill/>
                  </a:rPr>
                  <a:t> </a:t>
                </a:r>
              </a:p>
            </p:txBody>
          </p:sp>
        </mc:Fallback>
      </mc:AlternateContent>
      <p:sp>
        <p:nvSpPr>
          <p:cNvPr id="21" name="Rectangle 20"/>
          <p:cNvSpPr/>
          <p:nvPr/>
        </p:nvSpPr>
        <p:spPr>
          <a:xfrm>
            <a:off x="4160018" y="2130246"/>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 name="TextBox 21"/>
              <p:cNvSpPr txBox="1"/>
              <p:nvPr/>
            </p:nvSpPr>
            <p:spPr>
              <a:xfrm>
                <a:off x="4298695" y="2161338"/>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22" name="TextBox 21"/>
              <p:cNvSpPr txBox="1">
                <a:spLocks noRot="1" noChangeAspect="1" noMove="1" noResize="1" noEditPoints="1" noAdjustHandles="1" noChangeArrowheads="1" noChangeShapeType="1" noTextEdit="1"/>
              </p:cNvSpPr>
              <p:nvPr/>
            </p:nvSpPr>
            <p:spPr>
              <a:xfrm>
                <a:off x="4298695" y="2161338"/>
                <a:ext cx="240579" cy="276999"/>
              </a:xfrm>
              <a:prstGeom prst="rect">
                <a:avLst/>
              </a:prstGeom>
              <a:blipFill rotWithShape="0">
                <a:blip r:embed="rId4"/>
                <a:stretch>
                  <a:fillRect l="-22500" r="-10000" b="-17778"/>
                </a:stretch>
              </a:blipFill>
            </p:spPr>
            <p:txBody>
              <a:bodyPr/>
              <a:lstStyle/>
              <a:p>
                <a:r>
                  <a:rPr lang="en-US">
                    <a:noFill/>
                  </a:rPr>
                  <a:t> </a:t>
                </a:r>
              </a:p>
            </p:txBody>
          </p:sp>
        </mc:Fallback>
      </mc:AlternateContent>
      <p:cxnSp>
        <p:nvCxnSpPr>
          <p:cNvPr id="5" name="Straight Connector 4"/>
          <p:cNvCxnSpPr/>
          <p:nvPr/>
        </p:nvCxnSpPr>
        <p:spPr>
          <a:xfrm flipV="1">
            <a:off x="4535537" y="2542718"/>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p:cNvSpPr txBox="1"/>
              <p:nvPr/>
            </p:nvSpPr>
            <p:spPr>
              <a:xfrm>
                <a:off x="1148838" y="5707213"/>
                <a:ext cx="6956277" cy="646331"/>
              </a:xfrm>
              <a:prstGeom prst="rect">
                <a:avLst/>
              </a:prstGeom>
              <a:noFill/>
            </p:spPr>
            <p:txBody>
              <a:bodyPr wrap="square" rtlCol="0">
                <a:spAutoFit/>
              </a:bodyPr>
              <a:lstStyle/>
              <a:p>
                <a:r>
                  <a:rPr lang="en-US" dirty="0" smtClean="0"/>
                  <a:t>Absorbs an amount of heat          from a body at temperature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a14:m>
                <a:r>
                  <a:rPr lang="en-US" dirty="0" smtClean="0"/>
                  <a:t> for an infinitesimal part of the cycle. </a:t>
                </a:r>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1148838" y="5707213"/>
                <a:ext cx="6956277" cy="646331"/>
              </a:xfrm>
              <a:prstGeom prst="rect">
                <a:avLst/>
              </a:prstGeom>
              <a:blipFill rotWithShape="0">
                <a:blip r:embed="rId5"/>
                <a:stretch>
                  <a:fillRect l="-701" t="-4717"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815126" y="5744267"/>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3815126" y="5744267"/>
                <a:ext cx="416075" cy="276999"/>
              </a:xfrm>
              <a:prstGeom prst="rect">
                <a:avLst/>
              </a:prstGeom>
              <a:blipFill rotWithShape="0">
                <a:blip r:embed="rId6"/>
                <a:stretch>
                  <a:fillRect l="-13235" r="-5882" b="-28261"/>
                </a:stretch>
              </a:blipFill>
            </p:spPr>
            <p:txBody>
              <a:bodyPr/>
              <a:lstStyle/>
              <a:p>
                <a:r>
                  <a:rPr lang="en-US">
                    <a:noFill/>
                  </a:rPr>
                  <a:t> </a:t>
                </a:r>
              </a:p>
            </p:txBody>
          </p:sp>
        </mc:Fallback>
      </mc:AlternateContent>
      <p:cxnSp>
        <p:nvCxnSpPr>
          <p:cNvPr id="16" name="Straight Connector 15"/>
          <p:cNvCxnSpPr/>
          <p:nvPr/>
        </p:nvCxnSpPr>
        <p:spPr>
          <a:xfrm flipV="1">
            <a:off x="3890794" y="582822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9639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1339850" y="1955800"/>
            <a:ext cx="1393825" cy="2462213"/>
          </a:xfrm>
          <a:custGeom>
            <a:avLst/>
            <a:gdLst>
              <a:gd name="connsiteX0" fmla="*/ 0 w 1394234"/>
              <a:gd name="connsiteY0" fmla="*/ 0 h 2462542"/>
              <a:gd name="connsiteX1" fmla="*/ 117695 w 1394234"/>
              <a:gd name="connsiteY1" fmla="*/ 443619 h 2462542"/>
              <a:gd name="connsiteX2" fmla="*/ 253497 w 1394234"/>
              <a:gd name="connsiteY2" fmla="*/ 869132 h 2462542"/>
              <a:gd name="connsiteX3" fmla="*/ 362138 w 1394234"/>
              <a:gd name="connsiteY3" fmla="*/ 1176950 h 2462542"/>
              <a:gd name="connsiteX4" fmla="*/ 516047 w 1394234"/>
              <a:gd name="connsiteY4" fmla="*/ 1502875 h 2462542"/>
              <a:gd name="connsiteX5" fmla="*/ 724277 w 1394234"/>
              <a:gd name="connsiteY5" fmla="*/ 1819746 h 2462542"/>
              <a:gd name="connsiteX6" fmla="*/ 932507 w 1394234"/>
              <a:gd name="connsiteY6" fmla="*/ 2073243 h 2462542"/>
              <a:gd name="connsiteX7" fmla="*/ 1158843 w 1394234"/>
              <a:gd name="connsiteY7" fmla="*/ 2299580 h 2462542"/>
              <a:gd name="connsiteX8" fmla="*/ 1394234 w 1394234"/>
              <a:gd name="connsiteY8" fmla="*/ 2462542 h 2462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4234" h="2462542">
                <a:moveTo>
                  <a:pt x="0" y="0"/>
                </a:moveTo>
                <a:lnTo>
                  <a:pt x="117695" y="443619"/>
                </a:lnTo>
                <a:lnTo>
                  <a:pt x="253497" y="869132"/>
                </a:lnTo>
                <a:lnTo>
                  <a:pt x="362138" y="1176950"/>
                </a:lnTo>
                <a:lnTo>
                  <a:pt x="516047" y="1502875"/>
                </a:lnTo>
                <a:lnTo>
                  <a:pt x="724277" y="1819746"/>
                </a:lnTo>
                <a:lnTo>
                  <a:pt x="932507" y="2073243"/>
                </a:lnTo>
                <a:lnTo>
                  <a:pt x="1158843" y="2299580"/>
                </a:lnTo>
                <a:lnTo>
                  <a:pt x="1394234" y="2462542"/>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a:xfrm>
            <a:off x="2743200" y="4408488"/>
            <a:ext cx="4083050" cy="1150937"/>
          </a:xfrm>
          <a:custGeom>
            <a:avLst/>
            <a:gdLst>
              <a:gd name="connsiteX0" fmla="*/ 0 w 4083113"/>
              <a:gd name="connsiteY0" fmla="*/ 0 h 1149790"/>
              <a:gd name="connsiteX1" fmla="*/ 344032 w 4083113"/>
              <a:gd name="connsiteY1" fmla="*/ 307817 h 1149790"/>
              <a:gd name="connsiteX2" fmla="*/ 679010 w 4083113"/>
              <a:gd name="connsiteY2" fmla="*/ 534154 h 1149790"/>
              <a:gd name="connsiteX3" fmla="*/ 986828 w 4083113"/>
              <a:gd name="connsiteY3" fmla="*/ 669956 h 1149790"/>
              <a:gd name="connsiteX4" fmla="*/ 1602463 w 4083113"/>
              <a:gd name="connsiteY4" fmla="*/ 841972 h 1149790"/>
              <a:gd name="connsiteX5" fmla="*/ 2272420 w 4083113"/>
              <a:gd name="connsiteY5" fmla="*/ 977774 h 1149790"/>
              <a:gd name="connsiteX6" fmla="*/ 2797521 w 4083113"/>
              <a:gd name="connsiteY6" fmla="*/ 1059255 h 1149790"/>
              <a:gd name="connsiteX7" fmla="*/ 3467477 w 4083113"/>
              <a:gd name="connsiteY7" fmla="*/ 1122629 h 1149790"/>
              <a:gd name="connsiteX8" fmla="*/ 4083113 w 4083113"/>
              <a:gd name="connsiteY8" fmla="*/ 1149790 h 114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3113" h="1149790">
                <a:moveTo>
                  <a:pt x="0" y="0"/>
                </a:moveTo>
                <a:lnTo>
                  <a:pt x="344032" y="307817"/>
                </a:lnTo>
                <a:lnTo>
                  <a:pt x="679010" y="534154"/>
                </a:lnTo>
                <a:lnTo>
                  <a:pt x="986828" y="669956"/>
                </a:lnTo>
                <a:lnTo>
                  <a:pt x="1602463" y="841972"/>
                </a:lnTo>
                <a:lnTo>
                  <a:pt x="2272420" y="977774"/>
                </a:lnTo>
                <a:lnTo>
                  <a:pt x="2797521" y="1059255"/>
                </a:lnTo>
                <a:lnTo>
                  <a:pt x="3467477" y="1122629"/>
                </a:lnTo>
                <a:lnTo>
                  <a:pt x="4083113" y="1149790"/>
                </a:ln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Freeform 5"/>
          <p:cNvSpPr/>
          <p:nvPr/>
        </p:nvSpPr>
        <p:spPr>
          <a:xfrm>
            <a:off x="2779713" y="5133975"/>
            <a:ext cx="4056062" cy="433388"/>
          </a:xfrm>
          <a:custGeom>
            <a:avLst/>
            <a:gdLst>
              <a:gd name="connsiteX0" fmla="*/ 4055952 w 4055952"/>
              <a:gd name="connsiteY0" fmla="*/ 434566 h 434566"/>
              <a:gd name="connsiteX1" fmla="*/ 2553077 w 4055952"/>
              <a:gd name="connsiteY1" fmla="*/ 362138 h 434566"/>
              <a:gd name="connsiteX2" fmla="*/ 1303699 w 4055952"/>
              <a:gd name="connsiteY2" fmla="*/ 244443 h 434566"/>
              <a:gd name="connsiteX3" fmla="*/ 660903 w 4055952"/>
              <a:gd name="connsiteY3" fmla="*/ 153909 h 434566"/>
              <a:gd name="connsiteX4" fmla="*/ 325925 w 4055952"/>
              <a:gd name="connsiteY4" fmla="*/ 81481 h 434566"/>
              <a:gd name="connsiteX5" fmla="*/ 0 w 4055952"/>
              <a:gd name="connsiteY5" fmla="*/ 0 h 434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5952" h="434566">
                <a:moveTo>
                  <a:pt x="4055952" y="434566"/>
                </a:moveTo>
                <a:lnTo>
                  <a:pt x="2553077" y="362138"/>
                </a:lnTo>
                <a:lnTo>
                  <a:pt x="1303699" y="244443"/>
                </a:lnTo>
                <a:lnTo>
                  <a:pt x="660903" y="153909"/>
                </a:lnTo>
                <a:lnTo>
                  <a:pt x="325925" y="81481"/>
                </a:lnTo>
                <a:lnTo>
                  <a:pt x="0" y="0"/>
                </a:ln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1357313" y="2036763"/>
            <a:ext cx="1431925" cy="3087687"/>
          </a:xfrm>
          <a:custGeom>
            <a:avLst/>
            <a:gdLst>
              <a:gd name="connsiteX0" fmla="*/ 1430447 w 1430447"/>
              <a:gd name="connsiteY0" fmla="*/ 3087231 h 3087231"/>
              <a:gd name="connsiteX1" fmla="*/ 1186004 w 1430447"/>
              <a:gd name="connsiteY1" fmla="*/ 2942376 h 3087231"/>
              <a:gd name="connsiteX2" fmla="*/ 914400 w 1430447"/>
              <a:gd name="connsiteY2" fmla="*/ 2743200 h 3087231"/>
              <a:gd name="connsiteX3" fmla="*/ 697117 w 1430447"/>
              <a:gd name="connsiteY3" fmla="*/ 2471596 h 3087231"/>
              <a:gd name="connsiteX4" fmla="*/ 506994 w 1430447"/>
              <a:gd name="connsiteY4" fmla="*/ 2127564 h 3087231"/>
              <a:gd name="connsiteX5" fmla="*/ 380245 w 1430447"/>
              <a:gd name="connsiteY5" fmla="*/ 1819746 h 3087231"/>
              <a:gd name="connsiteX6" fmla="*/ 262550 w 1430447"/>
              <a:gd name="connsiteY6" fmla="*/ 1448554 h 3087231"/>
              <a:gd name="connsiteX7" fmla="*/ 172016 w 1430447"/>
              <a:gd name="connsiteY7" fmla="*/ 1122629 h 3087231"/>
              <a:gd name="connsiteX8" fmla="*/ 90534 w 1430447"/>
              <a:gd name="connsiteY8" fmla="*/ 669956 h 3087231"/>
              <a:gd name="connsiteX9" fmla="*/ 0 w 1430447"/>
              <a:gd name="connsiteY9" fmla="*/ 0 h 3087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0447" h="3087231">
                <a:moveTo>
                  <a:pt x="1430447" y="3087231"/>
                </a:moveTo>
                <a:lnTo>
                  <a:pt x="1186004" y="2942376"/>
                </a:lnTo>
                <a:lnTo>
                  <a:pt x="914400" y="2743200"/>
                </a:lnTo>
                <a:lnTo>
                  <a:pt x="697117" y="2471596"/>
                </a:lnTo>
                <a:lnTo>
                  <a:pt x="506994" y="2127564"/>
                </a:lnTo>
                <a:lnTo>
                  <a:pt x="380245" y="1819746"/>
                </a:lnTo>
                <a:lnTo>
                  <a:pt x="262550" y="1448554"/>
                </a:lnTo>
                <a:lnTo>
                  <a:pt x="172016" y="1122629"/>
                </a:lnTo>
                <a:lnTo>
                  <a:pt x="90534" y="669956"/>
                </a:lnTo>
                <a:lnTo>
                  <a:pt x="0" y="0"/>
                </a:lnTo>
              </a:path>
            </a:pathLst>
          </a:cu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1285875" y="806450"/>
            <a:ext cx="6518275" cy="5485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128" name="TextBox 10"/>
          <p:cNvSpPr txBox="1">
            <a:spLocks noChangeArrowheads="1"/>
          </p:cNvSpPr>
          <p:nvPr/>
        </p:nvSpPr>
        <p:spPr bwMode="auto">
          <a:xfrm>
            <a:off x="852488" y="2817813"/>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Arial" panose="020B0604020202020204" pitchFamily="34" charset="0"/>
              </a:rPr>
              <a:t>p</a:t>
            </a:r>
          </a:p>
        </p:txBody>
      </p:sp>
      <p:sp>
        <p:nvSpPr>
          <p:cNvPr id="5129" name="TextBox 11"/>
          <p:cNvSpPr txBox="1">
            <a:spLocks noChangeArrowheads="1"/>
          </p:cNvSpPr>
          <p:nvPr/>
        </p:nvSpPr>
        <p:spPr bwMode="auto">
          <a:xfrm>
            <a:off x="4446588" y="6359115"/>
            <a:ext cx="338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Arial" panose="020B0604020202020204" pitchFamily="34" charset="0"/>
              </a:rPr>
              <a:t>V</a:t>
            </a:r>
          </a:p>
        </p:txBody>
      </p:sp>
      <mc:AlternateContent xmlns:mc="http://schemas.openxmlformats.org/markup-compatibility/2006" xmlns:a14="http://schemas.microsoft.com/office/drawing/2010/main">
        <mc:Choice Requires="a14">
          <p:sp>
            <p:nvSpPr>
              <p:cNvPr id="11" name="TextBox 10"/>
              <p:cNvSpPr txBox="1"/>
              <p:nvPr/>
            </p:nvSpPr>
            <p:spPr>
              <a:xfrm>
                <a:off x="1506538" y="1742301"/>
                <a:ext cx="93044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𝐴</m:t>
                          </m:r>
                        </m:sub>
                      </m:sSub>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1506538" y="1742301"/>
                <a:ext cx="930448" cy="276999"/>
              </a:xfrm>
              <a:prstGeom prst="rect">
                <a:avLst/>
              </a:prstGeom>
              <a:blipFill rotWithShape="0">
                <a:blip r:embed="rId2"/>
                <a:stretch>
                  <a:fillRect l="-5229" r="-1961"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2805113" y="4114027"/>
                <a:ext cx="100559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𝐵</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𝐵</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𝐵</m:t>
                          </m:r>
                        </m:sub>
                      </m:sSub>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2805113" y="4114027"/>
                <a:ext cx="1005596" cy="276999"/>
              </a:xfrm>
              <a:prstGeom prst="rect">
                <a:avLst/>
              </a:prstGeom>
              <a:blipFill rotWithShape="0">
                <a:blip r:embed="rId3"/>
                <a:stretch>
                  <a:fillRect l="-303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6835775" y="5443976"/>
                <a:ext cx="9434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𝐶</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𝐶</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𝐶</m:t>
                          </m:r>
                        </m:sub>
                      </m:sSub>
                    </m:oMath>
                  </m:oMathPara>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6835775" y="5443976"/>
                <a:ext cx="943400" cy="276999"/>
              </a:xfrm>
              <a:prstGeom prst="rect">
                <a:avLst/>
              </a:prstGeom>
              <a:blipFill rotWithShape="0">
                <a:blip r:embed="rId4"/>
                <a:stretch>
                  <a:fillRect l="-5161" r="-129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875428" y="5164425"/>
                <a:ext cx="101765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𝐷</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𝐷</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𝐷</m:t>
                          </m:r>
                        </m:sub>
                      </m:sSub>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1875428" y="5164425"/>
                <a:ext cx="1017651" cy="276999"/>
              </a:xfrm>
              <a:prstGeom prst="rect">
                <a:avLst/>
              </a:prstGeom>
              <a:blipFill rotWithShape="0">
                <a:blip r:embed="rId5"/>
                <a:stretch>
                  <a:fillRect l="-2994" b="-23913"/>
                </a:stretch>
              </a:blipFill>
            </p:spPr>
            <p:txBody>
              <a:bodyPr/>
              <a:lstStyle/>
              <a:p>
                <a:r>
                  <a:rPr lang="en-US">
                    <a:noFill/>
                  </a:rPr>
                  <a:t> </a:t>
                </a:r>
              </a:p>
            </p:txBody>
          </p:sp>
        </mc:Fallback>
      </mc:AlternateContent>
      <p:sp>
        <p:nvSpPr>
          <p:cNvPr id="36" name="Text Box 23"/>
          <p:cNvSpPr txBox="1">
            <a:spLocks noChangeArrowheads="1"/>
          </p:cNvSpPr>
          <p:nvPr/>
        </p:nvSpPr>
        <p:spPr bwMode="auto">
          <a:xfrm>
            <a:off x="1571625" y="2424113"/>
            <a:ext cx="1446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smtClean="0">
                <a:latin typeface="Arial" panose="020B0604020202020204" pitchFamily="34" charset="0"/>
              </a:rPr>
              <a:t>Isotherm 1</a:t>
            </a:r>
            <a:endParaRPr lang="en-US" altLang="en-US" sz="1800" dirty="0">
              <a:latin typeface="Arial" panose="020B0604020202020204" pitchFamily="34" charset="0"/>
            </a:endParaRPr>
          </a:p>
        </p:txBody>
      </p:sp>
      <p:sp>
        <p:nvSpPr>
          <p:cNvPr id="37" name="Text Box 24"/>
          <p:cNvSpPr txBox="1">
            <a:spLocks noChangeArrowheads="1"/>
          </p:cNvSpPr>
          <p:nvPr/>
        </p:nvSpPr>
        <p:spPr bwMode="auto">
          <a:xfrm>
            <a:off x="4048125" y="4800600"/>
            <a:ext cx="1446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err="1" smtClean="0">
                <a:latin typeface="Arial" panose="020B0604020202020204" pitchFamily="34" charset="0"/>
              </a:rPr>
              <a:t>Adiabat</a:t>
            </a:r>
            <a:r>
              <a:rPr lang="en-US" altLang="en-US" sz="1800" dirty="0" smtClean="0">
                <a:latin typeface="Arial" panose="020B0604020202020204" pitchFamily="34" charset="0"/>
              </a:rPr>
              <a:t> 1</a:t>
            </a:r>
            <a:endParaRPr lang="en-US" altLang="en-US" sz="1800" dirty="0">
              <a:latin typeface="Arial" panose="020B0604020202020204" pitchFamily="34" charset="0"/>
            </a:endParaRPr>
          </a:p>
        </p:txBody>
      </p:sp>
      <p:sp>
        <p:nvSpPr>
          <p:cNvPr id="38" name="Text Box 25"/>
          <p:cNvSpPr txBox="1">
            <a:spLocks noChangeArrowheads="1"/>
          </p:cNvSpPr>
          <p:nvPr/>
        </p:nvSpPr>
        <p:spPr bwMode="auto">
          <a:xfrm>
            <a:off x="733771" y="4408488"/>
            <a:ext cx="1212158" cy="369332"/>
          </a:xfrm>
          <a:prstGeom prst="rect">
            <a:avLst/>
          </a:prstGeom>
          <a:solidFill>
            <a:srgbClr val="FFFFFF"/>
          </a:solidFill>
          <a:ln>
            <a:noFill/>
          </a:ln>
          <a:effec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err="1" smtClean="0">
                <a:latin typeface="Arial" panose="020B0604020202020204" pitchFamily="34" charset="0"/>
              </a:rPr>
              <a:t>Adiabat</a:t>
            </a:r>
            <a:r>
              <a:rPr lang="en-US" altLang="en-US" sz="1800" dirty="0" smtClean="0">
                <a:latin typeface="Arial" panose="020B0604020202020204" pitchFamily="34" charset="0"/>
              </a:rPr>
              <a:t> 2</a:t>
            </a:r>
            <a:endParaRPr lang="en-US" altLang="en-US" sz="1800" dirty="0">
              <a:latin typeface="Arial" panose="020B0604020202020204" pitchFamily="34" charset="0"/>
            </a:endParaRPr>
          </a:p>
        </p:txBody>
      </p:sp>
      <p:sp>
        <p:nvSpPr>
          <p:cNvPr id="39" name="Text Box 26"/>
          <p:cNvSpPr txBox="1">
            <a:spLocks noChangeArrowheads="1"/>
          </p:cNvSpPr>
          <p:nvPr/>
        </p:nvSpPr>
        <p:spPr bwMode="auto">
          <a:xfrm>
            <a:off x="2908624" y="5461316"/>
            <a:ext cx="1446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smtClean="0">
                <a:latin typeface="Arial" panose="020B0604020202020204" pitchFamily="34" charset="0"/>
              </a:rPr>
              <a:t>Isotherm 2</a:t>
            </a:r>
            <a:endParaRPr lang="en-US" altLang="en-US" sz="1800" dirty="0">
              <a:latin typeface="Arial" panose="020B0604020202020204" pitchFamily="34" charset="0"/>
            </a:endParaRPr>
          </a:p>
        </p:txBody>
      </p:sp>
      <p:sp>
        <p:nvSpPr>
          <p:cNvPr id="3" name="TextBox 2"/>
          <p:cNvSpPr txBox="1"/>
          <p:nvPr/>
        </p:nvSpPr>
        <p:spPr>
          <a:xfrm>
            <a:off x="3529413" y="1298961"/>
            <a:ext cx="3683237" cy="1477328"/>
          </a:xfrm>
          <a:prstGeom prst="rect">
            <a:avLst/>
          </a:prstGeom>
          <a:noFill/>
        </p:spPr>
        <p:txBody>
          <a:bodyPr wrap="square" rtlCol="0">
            <a:spAutoFit/>
          </a:bodyPr>
          <a:lstStyle/>
          <a:p>
            <a:r>
              <a:rPr lang="en-US" dirty="0" smtClean="0"/>
              <a:t>Since the work done on/by the gas along the </a:t>
            </a:r>
            <a:r>
              <a:rPr lang="en-US" dirty="0" err="1" smtClean="0"/>
              <a:t>adiabats</a:t>
            </a:r>
            <a:r>
              <a:rPr lang="en-US" dirty="0" smtClean="0"/>
              <a:t> cancel each other out, bringing them closer to each other reduces the total work done by the Carnot engine.</a:t>
            </a:r>
            <a:endParaRPr lang="en-US" dirty="0"/>
          </a:p>
        </p:txBody>
      </p:sp>
      <p:sp>
        <p:nvSpPr>
          <p:cNvPr id="8" name="Freeform 7"/>
          <p:cNvSpPr/>
          <p:nvPr/>
        </p:nvSpPr>
        <p:spPr>
          <a:xfrm>
            <a:off x="1606609" y="2897024"/>
            <a:ext cx="1606610" cy="2333002"/>
          </a:xfrm>
          <a:custGeom>
            <a:avLst/>
            <a:gdLst>
              <a:gd name="connsiteX0" fmla="*/ 0 w 1606610"/>
              <a:gd name="connsiteY0" fmla="*/ 0 h 2333002"/>
              <a:gd name="connsiteX1" fmla="*/ 119641 w 1606610"/>
              <a:gd name="connsiteY1" fmla="*/ 529840 h 2333002"/>
              <a:gd name="connsiteX2" fmla="*/ 376015 w 1606610"/>
              <a:gd name="connsiteY2" fmla="*/ 1119499 h 2333002"/>
              <a:gd name="connsiteX3" fmla="*/ 623843 w 1606610"/>
              <a:gd name="connsiteY3" fmla="*/ 1563881 h 2333002"/>
              <a:gd name="connsiteX4" fmla="*/ 1093862 w 1606610"/>
              <a:gd name="connsiteY4" fmla="*/ 2059537 h 2333002"/>
              <a:gd name="connsiteX5" fmla="*/ 1606610 w 1606610"/>
              <a:gd name="connsiteY5" fmla="*/ 2333002 h 233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6610" h="2333002">
                <a:moveTo>
                  <a:pt x="0" y="0"/>
                </a:moveTo>
                <a:lnTo>
                  <a:pt x="119641" y="529840"/>
                </a:lnTo>
                <a:lnTo>
                  <a:pt x="376015" y="1119499"/>
                </a:lnTo>
                <a:lnTo>
                  <a:pt x="623843" y="1563881"/>
                </a:lnTo>
                <a:lnTo>
                  <a:pt x="1093862" y="2059537"/>
                </a:lnTo>
                <a:lnTo>
                  <a:pt x="1606610" y="2333002"/>
                </a:ln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859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0"/>
                                  </p:stCondLst>
                                  <p:childTnLst>
                                    <p:animMotion origin="layout" path="M -3.88889E-6 -3.7037E-7 L -0.08159 -0.01597 " pathEditMode="relative" rAng="0" ptsTypes="AA">
                                      <p:cBhvr>
                                        <p:cTn id="6" dur="2000" fill="hold"/>
                                        <p:tgtEl>
                                          <p:spTgt spid="5"/>
                                        </p:tgtEl>
                                        <p:attrNameLst>
                                          <p:attrName>ppt_x</p:attrName>
                                          <p:attrName>ppt_y</p:attrName>
                                        </p:attrNameLst>
                                      </p:cBhvr>
                                      <p:rCtr x="-4080" y="-810"/>
                                    </p:animMotion>
                                  </p:childTnLst>
                                </p:cTn>
                              </p:par>
                            </p:childTnLst>
                          </p:cTn>
                        </p:par>
                        <p:par>
                          <p:cTn id="7" fill="hold">
                            <p:stCondLst>
                              <p:cond delay="2000"/>
                            </p:stCondLst>
                            <p:childTnLst>
                              <p:par>
                                <p:cTn id="8" presetID="10" presetClass="exit" presetSubtype="0" fill="hold" grpId="1" nodeType="afterEffect">
                                  <p:stCondLst>
                                    <p:cond delay="0"/>
                                  </p:stCondLst>
                                  <p:childTnLst>
                                    <p:animEffect transition="out" filter="fade">
                                      <p:cBhvr>
                                        <p:cTn id="9" dur="2000"/>
                                        <p:tgtEl>
                                          <p:spTgt spid="5"/>
                                        </p:tgtEl>
                                      </p:cBhvr>
                                    </p:animEffect>
                                    <p:set>
                                      <p:cBhvr>
                                        <p:cTn id="10" dur="1" fill="hold">
                                          <p:stCondLst>
                                            <p:cond delay="1999"/>
                                          </p:stCondLst>
                                        </p:cTn>
                                        <p:tgtEl>
                                          <p:spTgt spid="5"/>
                                        </p:tgtEl>
                                        <p:attrNameLst>
                                          <p:attrName>style.visibility</p:attrName>
                                        </p:attrNameLst>
                                      </p:cBhvr>
                                      <p:to>
                                        <p:strVal val="hidden"/>
                                      </p:to>
                                    </p:set>
                                  </p:childTnLst>
                                </p:cTn>
                              </p:par>
                            </p:childTnLst>
                          </p:cTn>
                        </p:par>
                        <p:par>
                          <p:cTn id="11" fill="hold">
                            <p:stCondLst>
                              <p:cond delay="40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1339850" y="1955801"/>
            <a:ext cx="266759" cy="938350"/>
          </a:xfrm>
          <a:custGeom>
            <a:avLst/>
            <a:gdLst>
              <a:gd name="connsiteX0" fmla="*/ 0 w 1394234"/>
              <a:gd name="connsiteY0" fmla="*/ 0 h 2462542"/>
              <a:gd name="connsiteX1" fmla="*/ 117695 w 1394234"/>
              <a:gd name="connsiteY1" fmla="*/ 443619 h 2462542"/>
              <a:gd name="connsiteX2" fmla="*/ 253497 w 1394234"/>
              <a:gd name="connsiteY2" fmla="*/ 869132 h 2462542"/>
              <a:gd name="connsiteX3" fmla="*/ 362138 w 1394234"/>
              <a:gd name="connsiteY3" fmla="*/ 1176950 h 2462542"/>
              <a:gd name="connsiteX4" fmla="*/ 516047 w 1394234"/>
              <a:gd name="connsiteY4" fmla="*/ 1502875 h 2462542"/>
              <a:gd name="connsiteX5" fmla="*/ 724277 w 1394234"/>
              <a:gd name="connsiteY5" fmla="*/ 1819746 h 2462542"/>
              <a:gd name="connsiteX6" fmla="*/ 932507 w 1394234"/>
              <a:gd name="connsiteY6" fmla="*/ 2073243 h 2462542"/>
              <a:gd name="connsiteX7" fmla="*/ 1158843 w 1394234"/>
              <a:gd name="connsiteY7" fmla="*/ 2299580 h 2462542"/>
              <a:gd name="connsiteX8" fmla="*/ 1394234 w 1394234"/>
              <a:gd name="connsiteY8" fmla="*/ 2462542 h 2462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4234" h="2462542">
                <a:moveTo>
                  <a:pt x="0" y="0"/>
                </a:moveTo>
                <a:lnTo>
                  <a:pt x="117695" y="443619"/>
                </a:lnTo>
                <a:lnTo>
                  <a:pt x="253497" y="869132"/>
                </a:lnTo>
                <a:lnTo>
                  <a:pt x="362138" y="1176950"/>
                </a:lnTo>
                <a:lnTo>
                  <a:pt x="516047" y="1502875"/>
                </a:lnTo>
                <a:lnTo>
                  <a:pt x="724277" y="1819746"/>
                </a:lnTo>
                <a:lnTo>
                  <a:pt x="932507" y="2073243"/>
                </a:lnTo>
                <a:lnTo>
                  <a:pt x="1158843" y="2299580"/>
                </a:lnTo>
                <a:lnTo>
                  <a:pt x="1394234" y="2462542"/>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Freeform 5"/>
          <p:cNvSpPr/>
          <p:nvPr/>
        </p:nvSpPr>
        <p:spPr>
          <a:xfrm>
            <a:off x="2779713" y="5133975"/>
            <a:ext cx="433506" cy="98924"/>
          </a:xfrm>
          <a:custGeom>
            <a:avLst/>
            <a:gdLst>
              <a:gd name="connsiteX0" fmla="*/ 4055952 w 4055952"/>
              <a:gd name="connsiteY0" fmla="*/ 434566 h 434566"/>
              <a:gd name="connsiteX1" fmla="*/ 2553077 w 4055952"/>
              <a:gd name="connsiteY1" fmla="*/ 362138 h 434566"/>
              <a:gd name="connsiteX2" fmla="*/ 1303699 w 4055952"/>
              <a:gd name="connsiteY2" fmla="*/ 244443 h 434566"/>
              <a:gd name="connsiteX3" fmla="*/ 660903 w 4055952"/>
              <a:gd name="connsiteY3" fmla="*/ 153909 h 434566"/>
              <a:gd name="connsiteX4" fmla="*/ 325925 w 4055952"/>
              <a:gd name="connsiteY4" fmla="*/ 81481 h 434566"/>
              <a:gd name="connsiteX5" fmla="*/ 0 w 4055952"/>
              <a:gd name="connsiteY5" fmla="*/ 0 h 434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5952" h="434566">
                <a:moveTo>
                  <a:pt x="4055952" y="434566"/>
                </a:moveTo>
                <a:lnTo>
                  <a:pt x="2553077" y="362138"/>
                </a:lnTo>
                <a:lnTo>
                  <a:pt x="1303699" y="244443"/>
                </a:lnTo>
                <a:lnTo>
                  <a:pt x="660903" y="153909"/>
                </a:lnTo>
                <a:lnTo>
                  <a:pt x="325925" y="81481"/>
                </a:lnTo>
                <a:lnTo>
                  <a:pt x="0" y="0"/>
                </a:ln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1357313" y="2036763"/>
            <a:ext cx="1431925" cy="3087687"/>
          </a:xfrm>
          <a:custGeom>
            <a:avLst/>
            <a:gdLst>
              <a:gd name="connsiteX0" fmla="*/ 1430447 w 1430447"/>
              <a:gd name="connsiteY0" fmla="*/ 3087231 h 3087231"/>
              <a:gd name="connsiteX1" fmla="*/ 1186004 w 1430447"/>
              <a:gd name="connsiteY1" fmla="*/ 2942376 h 3087231"/>
              <a:gd name="connsiteX2" fmla="*/ 914400 w 1430447"/>
              <a:gd name="connsiteY2" fmla="*/ 2743200 h 3087231"/>
              <a:gd name="connsiteX3" fmla="*/ 697117 w 1430447"/>
              <a:gd name="connsiteY3" fmla="*/ 2471596 h 3087231"/>
              <a:gd name="connsiteX4" fmla="*/ 506994 w 1430447"/>
              <a:gd name="connsiteY4" fmla="*/ 2127564 h 3087231"/>
              <a:gd name="connsiteX5" fmla="*/ 380245 w 1430447"/>
              <a:gd name="connsiteY5" fmla="*/ 1819746 h 3087231"/>
              <a:gd name="connsiteX6" fmla="*/ 262550 w 1430447"/>
              <a:gd name="connsiteY6" fmla="*/ 1448554 h 3087231"/>
              <a:gd name="connsiteX7" fmla="*/ 172016 w 1430447"/>
              <a:gd name="connsiteY7" fmla="*/ 1122629 h 3087231"/>
              <a:gd name="connsiteX8" fmla="*/ 90534 w 1430447"/>
              <a:gd name="connsiteY8" fmla="*/ 669956 h 3087231"/>
              <a:gd name="connsiteX9" fmla="*/ 0 w 1430447"/>
              <a:gd name="connsiteY9" fmla="*/ 0 h 3087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0447" h="3087231">
                <a:moveTo>
                  <a:pt x="1430447" y="3087231"/>
                </a:moveTo>
                <a:lnTo>
                  <a:pt x="1186004" y="2942376"/>
                </a:lnTo>
                <a:lnTo>
                  <a:pt x="914400" y="2743200"/>
                </a:lnTo>
                <a:lnTo>
                  <a:pt x="697117" y="2471596"/>
                </a:lnTo>
                <a:lnTo>
                  <a:pt x="506994" y="2127564"/>
                </a:lnTo>
                <a:lnTo>
                  <a:pt x="380245" y="1819746"/>
                </a:lnTo>
                <a:lnTo>
                  <a:pt x="262550" y="1448554"/>
                </a:lnTo>
                <a:lnTo>
                  <a:pt x="172016" y="1122629"/>
                </a:lnTo>
                <a:lnTo>
                  <a:pt x="90534" y="669956"/>
                </a:lnTo>
                <a:lnTo>
                  <a:pt x="0" y="0"/>
                </a:lnTo>
              </a:path>
            </a:pathLst>
          </a:cu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1285875" y="806450"/>
            <a:ext cx="6518275" cy="5485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128" name="TextBox 10"/>
          <p:cNvSpPr txBox="1">
            <a:spLocks noChangeArrowheads="1"/>
          </p:cNvSpPr>
          <p:nvPr/>
        </p:nvSpPr>
        <p:spPr bwMode="auto">
          <a:xfrm>
            <a:off x="852488" y="2817813"/>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Arial" panose="020B0604020202020204" pitchFamily="34" charset="0"/>
              </a:rPr>
              <a:t>p</a:t>
            </a:r>
          </a:p>
        </p:txBody>
      </p:sp>
      <p:sp>
        <p:nvSpPr>
          <p:cNvPr id="5129" name="TextBox 11"/>
          <p:cNvSpPr txBox="1">
            <a:spLocks noChangeArrowheads="1"/>
          </p:cNvSpPr>
          <p:nvPr/>
        </p:nvSpPr>
        <p:spPr bwMode="auto">
          <a:xfrm>
            <a:off x="4446588" y="6359115"/>
            <a:ext cx="338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Arial" panose="020B0604020202020204" pitchFamily="34" charset="0"/>
              </a:rPr>
              <a:t>V</a:t>
            </a:r>
          </a:p>
        </p:txBody>
      </p:sp>
      <mc:AlternateContent xmlns:mc="http://schemas.openxmlformats.org/markup-compatibility/2006" xmlns:a14="http://schemas.microsoft.com/office/drawing/2010/main">
        <mc:Choice Requires="a14">
          <p:sp>
            <p:nvSpPr>
              <p:cNvPr id="11" name="TextBox 10"/>
              <p:cNvSpPr txBox="1"/>
              <p:nvPr/>
            </p:nvSpPr>
            <p:spPr>
              <a:xfrm>
                <a:off x="1506538" y="1742301"/>
                <a:ext cx="93044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𝐴</m:t>
                          </m:r>
                        </m:sub>
                      </m:sSub>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1506538" y="1742301"/>
                <a:ext cx="930448" cy="276999"/>
              </a:xfrm>
              <a:prstGeom prst="rect">
                <a:avLst/>
              </a:prstGeom>
              <a:blipFill rotWithShape="0">
                <a:blip r:embed="rId2"/>
                <a:stretch>
                  <a:fillRect l="-5229" r="-1961"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1662410" y="2706924"/>
                <a:ext cx="100559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𝐵</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𝐵</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𝐵</m:t>
                          </m:r>
                        </m:sub>
                      </m:sSub>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1662410" y="2706924"/>
                <a:ext cx="1005596" cy="276999"/>
              </a:xfrm>
              <a:prstGeom prst="rect">
                <a:avLst/>
              </a:prstGeom>
              <a:blipFill rotWithShape="0">
                <a:blip r:embed="rId3"/>
                <a:stretch>
                  <a:fillRect l="-303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3238856" y="5091526"/>
                <a:ext cx="9434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𝐶</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𝐶</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𝐶</m:t>
                          </m:r>
                        </m:sub>
                      </m:sSub>
                    </m:oMath>
                  </m:oMathPara>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3238856" y="5091526"/>
                <a:ext cx="943400" cy="276999"/>
              </a:xfrm>
              <a:prstGeom prst="rect">
                <a:avLst/>
              </a:prstGeom>
              <a:blipFill rotWithShape="0">
                <a:blip r:embed="rId4"/>
                <a:stretch>
                  <a:fillRect l="-5161" r="-1290" b="-239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875428" y="5164425"/>
                <a:ext cx="101765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𝐷</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𝐷</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𝐷</m:t>
                          </m:r>
                        </m:sub>
                      </m:sSub>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1875428" y="5164425"/>
                <a:ext cx="1017651" cy="276999"/>
              </a:xfrm>
              <a:prstGeom prst="rect">
                <a:avLst/>
              </a:prstGeom>
              <a:blipFill rotWithShape="0">
                <a:blip r:embed="rId5"/>
                <a:stretch>
                  <a:fillRect l="-2994" b="-23913"/>
                </a:stretch>
              </a:blipFill>
            </p:spPr>
            <p:txBody>
              <a:bodyPr/>
              <a:lstStyle/>
              <a:p>
                <a:r>
                  <a:rPr lang="en-US">
                    <a:noFill/>
                  </a:rPr>
                  <a:t> </a:t>
                </a:r>
              </a:p>
            </p:txBody>
          </p:sp>
        </mc:Fallback>
      </mc:AlternateContent>
      <p:sp>
        <p:nvSpPr>
          <p:cNvPr id="36" name="Text Box 23"/>
          <p:cNvSpPr txBox="1">
            <a:spLocks noChangeArrowheads="1"/>
          </p:cNvSpPr>
          <p:nvPr/>
        </p:nvSpPr>
        <p:spPr bwMode="auto">
          <a:xfrm>
            <a:off x="1414463" y="2338225"/>
            <a:ext cx="1446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smtClean="0">
                <a:latin typeface="Arial" panose="020B0604020202020204" pitchFamily="34" charset="0"/>
              </a:rPr>
              <a:t>Isotherm 1</a:t>
            </a:r>
            <a:endParaRPr lang="en-US" altLang="en-US" sz="1800" dirty="0">
              <a:latin typeface="Arial" panose="020B0604020202020204" pitchFamily="34" charset="0"/>
            </a:endParaRPr>
          </a:p>
        </p:txBody>
      </p:sp>
      <p:sp>
        <p:nvSpPr>
          <p:cNvPr id="37" name="Text Box 24"/>
          <p:cNvSpPr txBox="1">
            <a:spLocks noChangeArrowheads="1"/>
          </p:cNvSpPr>
          <p:nvPr/>
        </p:nvSpPr>
        <p:spPr bwMode="auto">
          <a:xfrm>
            <a:off x="2498033" y="4490750"/>
            <a:ext cx="1446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err="1" smtClean="0">
                <a:latin typeface="Arial" panose="020B0604020202020204" pitchFamily="34" charset="0"/>
              </a:rPr>
              <a:t>Adiabat</a:t>
            </a:r>
            <a:r>
              <a:rPr lang="en-US" altLang="en-US" sz="1800" dirty="0" smtClean="0">
                <a:latin typeface="Arial" panose="020B0604020202020204" pitchFamily="34" charset="0"/>
              </a:rPr>
              <a:t> 1</a:t>
            </a:r>
            <a:endParaRPr lang="en-US" altLang="en-US" sz="1800" dirty="0">
              <a:latin typeface="Arial" panose="020B0604020202020204" pitchFamily="34" charset="0"/>
            </a:endParaRPr>
          </a:p>
        </p:txBody>
      </p:sp>
      <p:sp>
        <p:nvSpPr>
          <p:cNvPr id="38" name="Text Box 25"/>
          <p:cNvSpPr txBox="1">
            <a:spLocks noChangeArrowheads="1"/>
          </p:cNvSpPr>
          <p:nvPr/>
        </p:nvSpPr>
        <p:spPr bwMode="auto">
          <a:xfrm>
            <a:off x="733771" y="4408488"/>
            <a:ext cx="1212158" cy="369332"/>
          </a:xfrm>
          <a:prstGeom prst="rect">
            <a:avLst/>
          </a:prstGeom>
          <a:solidFill>
            <a:srgbClr val="FFFFFF"/>
          </a:solidFill>
          <a:ln>
            <a:noFill/>
          </a:ln>
          <a:effec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err="1" smtClean="0">
                <a:latin typeface="Arial" panose="020B0604020202020204" pitchFamily="34" charset="0"/>
              </a:rPr>
              <a:t>Adiabat</a:t>
            </a:r>
            <a:r>
              <a:rPr lang="en-US" altLang="en-US" sz="1800" dirty="0" smtClean="0">
                <a:latin typeface="Arial" panose="020B0604020202020204" pitchFamily="34" charset="0"/>
              </a:rPr>
              <a:t> 2</a:t>
            </a:r>
            <a:endParaRPr lang="en-US" altLang="en-US" sz="1800" dirty="0">
              <a:latin typeface="Arial" panose="020B0604020202020204" pitchFamily="34" charset="0"/>
            </a:endParaRPr>
          </a:p>
        </p:txBody>
      </p:sp>
      <p:sp>
        <p:nvSpPr>
          <p:cNvPr id="39" name="Text Box 26"/>
          <p:cNvSpPr txBox="1">
            <a:spLocks noChangeArrowheads="1"/>
          </p:cNvSpPr>
          <p:nvPr/>
        </p:nvSpPr>
        <p:spPr bwMode="auto">
          <a:xfrm>
            <a:off x="2860676" y="5298042"/>
            <a:ext cx="1446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smtClean="0">
                <a:latin typeface="Arial" panose="020B0604020202020204" pitchFamily="34" charset="0"/>
              </a:rPr>
              <a:t>Isotherm 2</a:t>
            </a:r>
            <a:endParaRPr lang="en-US" altLang="en-US" sz="1800" dirty="0">
              <a:latin typeface="Arial" panose="020B0604020202020204" pitchFamily="34" charset="0"/>
            </a:endParaRPr>
          </a:p>
        </p:txBody>
      </p:sp>
      <p:sp>
        <p:nvSpPr>
          <p:cNvPr id="3" name="TextBox 2"/>
          <p:cNvSpPr txBox="1"/>
          <p:nvPr/>
        </p:nvSpPr>
        <p:spPr>
          <a:xfrm>
            <a:off x="3529413" y="1298961"/>
            <a:ext cx="3683237" cy="1477328"/>
          </a:xfrm>
          <a:prstGeom prst="rect">
            <a:avLst/>
          </a:prstGeom>
          <a:noFill/>
        </p:spPr>
        <p:txBody>
          <a:bodyPr wrap="square" rtlCol="0">
            <a:spAutoFit/>
          </a:bodyPr>
          <a:lstStyle/>
          <a:p>
            <a:r>
              <a:rPr lang="en-US" dirty="0" smtClean="0"/>
              <a:t>Since the work done on/by the gas along the </a:t>
            </a:r>
            <a:r>
              <a:rPr lang="en-US" dirty="0" err="1" smtClean="0"/>
              <a:t>adiabats</a:t>
            </a:r>
            <a:r>
              <a:rPr lang="en-US" dirty="0" smtClean="0"/>
              <a:t> cancel each other out, bringing them closer to each other reduces the total work done by the Carnot engine.</a:t>
            </a:r>
            <a:endParaRPr lang="en-US" dirty="0"/>
          </a:p>
        </p:txBody>
      </p:sp>
      <p:sp>
        <p:nvSpPr>
          <p:cNvPr id="8" name="Freeform 7"/>
          <p:cNvSpPr/>
          <p:nvPr/>
        </p:nvSpPr>
        <p:spPr>
          <a:xfrm>
            <a:off x="1606609" y="2897024"/>
            <a:ext cx="1606610" cy="2333002"/>
          </a:xfrm>
          <a:custGeom>
            <a:avLst/>
            <a:gdLst>
              <a:gd name="connsiteX0" fmla="*/ 0 w 1606610"/>
              <a:gd name="connsiteY0" fmla="*/ 0 h 2333002"/>
              <a:gd name="connsiteX1" fmla="*/ 119641 w 1606610"/>
              <a:gd name="connsiteY1" fmla="*/ 529840 h 2333002"/>
              <a:gd name="connsiteX2" fmla="*/ 376015 w 1606610"/>
              <a:gd name="connsiteY2" fmla="*/ 1119499 h 2333002"/>
              <a:gd name="connsiteX3" fmla="*/ 623843 w 1606610"/>
              <a:gd name="connsiteY3" fmla="*/ 1563881 h 2333002"/>
              <a:gd name="connsiteX4" fmla="*/ 1093862 w 1606610"/>
              <a:gd name="connsiteY4" fmla="*/ 2059537 h 2333002"/>
              <a:gd name="connsiteX5" fmla="*/ 1606610 w 1606610"/>
              <a:gd name="connsiteY5" fmla="*/ 2333002 h 233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6610" h="2333002">
                <a:moveTo>
                  <a:pt x="0" y="0"/>
                </a:moveTo>
                <a:lnTo>
                  <a:pt x="119641" y="529840"/>
                </a:lnTo>
                <a:lnTo>
                  <a:pt x="376015" y="1119499"/>
                </a:lnTo>
                <a:lnTo>
                  <a:pt x="623843" y="1563881"/>
                </a:lnTo>
                <a:lnTo>
                  <a:pt x="1093862" y="2059537"/>
                </a:lnTo>
                <a:lnTo>
                  <a:pt x="1606610" y="2333002"/>
                </a:ln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 name="TextBox 1"/>
              <p:cNvSpPr txBox="1"/>
              <p:nvPr/>
            </p:nvSpPr>
            <p:spPr>
              <a:xfrm>
                <a:off x="3136529" y="2797548"/>
                <a:ext cx="4793685" cy="369332"/>
              </a:xfrm>
              <a:prstGeom prst="rect">
                <a:avLst/>
              </a:prstGeom>
              <a:noFill/>
            </p:spPr>
            <p:txBody>
              <a:bodyPr wrap="none" rtlCol="0">
                <a:spAutoFit/>
              </a:bodyPr>
              <a:lstStyle/>
              <a:p>
                <a:r>
                  <a:rPr lang="en-US" dirty="0" smtClean="0"/>
                  <a:t>Work done </a:t>
                </a:r>
                <a:r>
                  <a:rPr lang="en-US" b="1" dirty="0" smtClean="0"/>
                  <a:t>by</a:t>
                </a:r>
                <a:r>
                  <a:rPr lang="en-US" dirty="0" smtClean="0"/>
                  <a:t> the gas is then </a:t>
                </a:r>
                <a14:m>
                  <m:oMath xmlns:m="http://schemas.openxmlformats.org/officeDocument/2006/math">
                    <m:r>
                      <a:rPr lang="en-US" i="1">
                        <a:latin typeface="Cambria Math" panose="02040503050406030204" pitchFamily="18" charset="0"/>
                      </a:rPr>
                      <m:t>đ</m:t>
                    </m:r>
                    <m:r>
                      <a:rPr lang="en-US" b="0" i="1" smtClean="0">
                        <a:latin typeface="Cambria Math" panose="02040503050406030204" pitchFamily="18" charset="0"/>
                      </a:rPr>
                      <m:t>𝑊</m:t>
                    </m:r>
                    <m:r>
                      <a:rPr lang="en-US" b="0" i="1" smtClean="0">
                        <a:latin typeface="Cambria Math" panose="02040503050406030204" pitchFamily="18" charset="0"/>
                      </a:rPr>
                      <m:t>=đ</m:t>
                    </m:r>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h</m:t>
                        </m:r>
                      </m:sub>
                    </m:sSub>
                    <m:r>
                      <a:rPr lang="en-US" b="0" i="1" smtClean="0">
                        <a:latin typeface="Cambria Math" panose="02040503050406030204" pitchFamily="18" charset="0"/>
                      </a:rPr>
                      <m:t>+</m:t>
                    </m:r>
                    <m:r>
                      <a:rPr lang="en-US" i="1">
                        <a:latin typeface="Cambria Math" panose="02040503050406030204" pitchFamily="18" charset="0"/>
                      </a:rPr>
                      <m:t>đ</m:t>
                    </m:r>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𝑙</m:t>
                        </m:r>
                      </m:sub>
                    </m:sSub>
                  </m:oMath>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3136529" y="2797548"/>
                <a:ext cx="4793685" cy="369332"/>
              </a:xfrm>
              <a:prstGeom prst="rect">
                <a:avLst/>
              </a:prstGeom>
              <a:blipFill rotWithShape="0">
                <a:blip r:embed="rId6"/>
                <a:stretch>
                  <a:fillRect l="-1145" t="-9836" b="-24590"/>
                </a:stretch>
              </a:blipFill>
            </p:spPr>
            <p:txBody>
              <a:bodyPr/>
              <a:lstStyle/>
              <a:p>
                <a:r>
                  <a:rPr lang="en-US">
                    <a:noFill/>
                  </a:rPr>
                  <a:t> </a:t>
                </a:r>
              </a:p>
            </p:txBody>
          </p:sp>
        </mc:Fallback>
      </mc:AlternateContent>
      <p:cxnSp>
        <p:nvCxnSpPr>
          <p:cNvPr id="12" name="Straight Arrow Connector 11"/>
          <p:cNvCxnSpPr/>
          <p:nvPr/>
        </p:nvCxnSpPr>
        <p:spPr>
          <a:xfrm flipV="1">
            <a:off x="1971762" y="4161802"/>
            <a:ext cx="92131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Rectangle 12"/>
              <p:cNvSpPr/>
              <p:nvPr/>
            </p:nvSpPr>
            <p:spPr>
              <a:xfrm>
                <a:off x="2893079" y="3977136"/>
                <a:ext cx="59445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đ</m:t>
                      </m:r>
                      <m:r>
                        <a:rPr lang="en-US" i="1">
                          <a:latin typeface="Cambria Math" panose="02040503050406030204" pitchFamily="18" charset="0"/>
                        </a:rPr>
                        <m:t>𝑊</m:t>
                      </m:r>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2893079" y="3977136"/>
                <a:ext cx="594457"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4306888" y="3373396"/>
                <a:ext cx="263969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h</m:t>
                          </m:r>
                        </m:sub>
                      </m:sSub>
                      <m:r>
                        <a:rPr lang="en-US" b="0" i="1" smtClean="0">
                          <a:latin typeface="Cambria Math" panose="02040503050406030204" pitchFamily="18" charset="0"/>
                        </a:rPr>
                        <m:t>=</m:t>
                      </m:r>
                      <m:r>
                        <a:rPr lang="en-US" i="1">
                          <a:latin typeface="Cambria Math" panose="02040503050406030204" pitchFamily="18" charset="0"/>
                        </a:rPr>
                        <m:t>đ</m:t>
                      </m:r>
                      <m:r>
                        <a:rPr lang="en-US" i="1">
                          <a:latin typeface="Cambria Math" panose="02040503050406030204" pitchFamily="18" charset="0"/>
                        </a:rPr>
                        <m:t>𝑊</m:t>
                      </m:r>
                      <m:r>
                        <a:rPr lang="en-US" b="0" i="1" smtClean="0">
                          <a:latin typeface="Cambria Math" panose="02040503050406030204" pitchFamily="18" charset="0"/>
                        </a:rPr>
                        <m:t>−</m:t>
                      </m:r>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𝑙</m:t>
                          </m:r>
                        </m:sub>
                      </m:sSub>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oMath>
                  </m:oMathPara>
                </a14:m>
                <a:endParaRPr lang="en-US" dirty="0"/>
              </a:p>
            </p:txBody>
          </p:sp>
        </mc:Choice>
        <mc:Fallback>
          <p:sp>
            <p:nvSpPr>
              <p:cNvPr id="14" name="TextBox 13"/>
              <p:cNvSpPr txBox="1">
                <a:spLocks noRot="1" noChangeAspect="1" noMove="1" noResize="1" noEditPoints="1" noAdjustHandles="1" noChangeArrowheads="1" noChangeShapeType="1" noTextEdit="1"/>
              </p:cNvSpPr>
              <p:nvPr/>
            </p:nvSpPr>
            <p:spPr>
              <a:xfrm>
                <a:off x="4306888" y="3373396"/>
                <a:ext cx="2639697" cy="276999"/>
              </a:xfrm>
              <a:prstGeom prst="rect">
                <a:avLst/>
              </a:prstGeom>
              <a:blipFill rotWithShape="0">
                <a:blip r:embed="rId8"/>
                <a:stretch>
                  <a:fillRect l="-1155" t="-2174" r="-2771" b="-32609"/>
                </a:stretch>
              </a:blipFill>
            </p:spPr>
            <p:txBody>
              <a:bodyPr/>
              <a:lstStyle/>
              <a:p>
                <a:r>
                  <a:rPr lang="en-US">
                    <a:noFill/>
                  </a:rPr>
                  <a:t> </a:t>
                </a:r>
              </a:p>
            </p:txBody>
          </p:sp>
        </mc:Fallback>
      </mc:AlternateContent>
    </p:spTree>
    <p:extLst>
      <p:ext uri="{BB962C8B-B14F-4D97-AF65-F5344CB8AC3E}">
        <p14:creationId xmlns:p14="http://schemas.microsoft.com/office/powerpoint/2010/main" val="1093411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38932" y="598206"/>
            <a:ext cx="6400800" cy="623819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869571" y="1056789"/>
            <a:ext cx="5536779" cy="54804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495229" y="2803021"/>
            <a:ext cx="1828800" cy="1828800"/>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04400" y="115228"/>
            <a:ext cx="2610458" cy="369332"/>
          </a:xfrm>
          <a:prstGeom prst="rect">
            <a:avLst/>
          </a:prstGeom>
          <a:noFill/>
        </p:spPr>
        <p:txBody>
          <a:bodyPr wrap="none" rtlCol="0">
            <a:spAutoFit/>
          </a:bodyPr>
          <a:lstStyle/>
          <a:p>
            <a:r>
              <a:rPr lang="en-US" dirty="0" smtClean="0"/>
              <a:t>A generalized heat engine</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5555803" y="3520032"/>
                <a:ext cx="2815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𝑊</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5555803" y="3520032"/>
                <a:ext cx="281552" cy="276999"/>
              </a:xfrm>
              <a:prstGeom prst="rect">
                <a:avLst/>
              </a:prstGeom>
              <a:blipFill rotWithShape="0">
                <a:blip r:embed="rId2"/>
                <a:stretch>
                  <a:fillRect l="-19149" r="-14894" b="-6522"/>
                </a:stretch>
              </a:blipFill>
            </p:spPr>
            <p:txBody>
              <a:bodyPr/>
              <a:lstStyle/>
              <a:p>
                <a:r>
                  <a:rPr lang="en-US">
                    <a:noFill/>
                  </a:rPr>
                  <a:t> </a:t>
                </a:r>
              </a:p>
            </p:txBody>
          </p:sp>
        </mc:Fallback>
      </mc:AlternateContent>
      <p:cxnSp>
        <p:nvCxnSpPr>
          <p:cNvPr id="15" name="Straight Arrow Connector 14"/>
          <p:cNvCxnSpPr>
            <a:endCxn id="13" idx="1"/>
          </p:cNvCxnSpPr>
          <p:nvPr/>
        </p:nvCxnSpPr>
        <p:spPr>
          <a:xfrm>
            <a:off x="4948015" y="3649054"/>
            <a:ext cx="607788" cy="9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rc 1"/>
          <p:cNvSpPr/>
          <p:nvPr/>
        </p:nvSpPr>
        <p:spPr>
          <a:xfrm rot="18764710">
            <a:off x="3952429" y="2787856"/>
            <a:ext cx="914400" cy="914400"/>
          </a:xfrm>
          <a:prstGeom prst="arc">
            <a:avLst>
              <a:gd name="adj1" fmla="val 17629685"/>
              <a:gd name="adj2" fmla="val 20816078"/>
            </a:avLst>
          </a:prstGeom>
          <a:ln w="130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 name="Straight Arrow Connector 4"/>
          <p:cNvCxnSpPr>
            <a:endCxn id="4" idx="0"/>
          </p:cNvCxnSpPr>
          <p:nvPr/>
        </p:nvCxnSpPr>
        <p:spPr>
          <a:xfrm flipH="1">
            <a:off x="4409629" y="2502040"/>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4459869" y="2458765"/>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459869" y="2458765"/>
                <a:ext cx="416075" cy="276999"/>
              </a:xfrm>
              <a:prstGeom prst="rect">
                <a:avLst/>
              </a:prstGeom>
              <a:blipFill rotWithShape="0">
                <a:blip r:embed="rId3"/>
                <a:stretch>
                  <a:fillRect l="-13235" r="-5882" b="-28261"/>
                </a:stretch>
              </a:blipFill>
            </p:spPr>
            <p:txBody>
              <a:bodyPr/>
              <a:lstStyle/>
              <a:p>
                <a:r>
                  <a:rPr lang="en-US">
                    <a:noFill/>
                  </a:rPr>
                  <a:t> </a:t>
                </a:r>
              </a:p>
            </p:txBody>
          </p:sp>
        </mc:Fallback>
      </mc:AlternateContent>
      <p:sp>
        <p:nvSpPr>
          <p:cNvPr id="17" name="Rectangle 16"/>
          <p:cNvSpPr/>
          <p:nvPr/>
        </p:nvSpPr>
        <p:spPr>
          <a:xfrm>
            <a:off x="4160018" y="2130246"/>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TextBox 17"/>
              <p:cNvSpPr txBox="1"/>
              <p:nvPr/>
            </p:nvSpPr>
            <p:spPr>
              <a:xfrm>
                <a:off x="4298695" y="2161338"/>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4298695" y="2161338"/>
                <a:ext cx="240579" cy="276999"/>
              </a:xfrm>
              <a:prstGeom prst="rect">
                <a:avLst/>
              </a:prstGeom>
              <a:blipFill rotWithShape="0">
                <a:blip r:embed="rId4"/>
                <a:stretch>
                  <a:fillRect l="-22500" r="-10000"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733406" y="716746"/>
                <a:ext cx="19582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733406" y="716746"/>
                <a:ext cx="195823" cy="276999"/>
              </a:xfrm>
              <a:prstGeom prst="rect">
                <a:avLst/>
              </a:prstGeom>
              <a:blipFill rotWithShape="0">
                <a:blip r:embed="rId5"/>
                <a:stretch>
                  <a:fillRect l="-27273" r="-24242" b="-6667"/>
                </a:stretch>
              </a:blipFill>
            </p:spPr>
            <p:txBody>
              <a:bodyPr/>
              <a:lstStyle/>
              <a:p>
                <a:r>
                  <a:rPr lang="en-US">
                    <a:noFill/>
                  </a:rPr>
                  <a:t> </a:t>
                </a:r>
              </a:p>
            </p:txBody>
          </p:sp>
        </mc:Fallback>
      </mc:AlternateContent>
      <p:sp>
        <p:nvSpPr>
          <p:cNvPr id="9" name="Rectangle 8"/>
          <p:cNvSpPr/>
          <p:nvPr/>
        </p:nvSpPr>
        <p:spPr>
          <a:xfrm>
            <a:off x="1447076" y="5373243"/>
            <a:ext cx="6025586" cy="14720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4419674" y="1823541"/>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4469914" y="1780266"/>
                <a:ext cx="424347" cy="2772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𝑄</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4469914" y="1780266"/>
                <a:ext cx="424347" cy="277255"/>
              </a:xfrm>
              <a:prstGeom prst="rect">
                <a:avLst/>
              </a:prstGeom>
              <a:blipFill rotWithShape="0">
                <a:blip r:embed="rId6"/>
                <a:stretch>
                  <a:fillRect l="-12857" r="-4286" b="-28261"/>
                </a:stretch>
              </a:blipFill>
            </p:spPr>
            <p:txBody>
              <a:bodyPr/>
              <a:lstStyle/>
              <a:p>
                <a:r>
                  <a:rPr lang="en-US">
                    <a:noFill/>
                  </a:rPr>
                  <a:t> </a:t>
                </a:r>
              </a:p>
            </p:txBody>
          </p:sp>
        </mc:Fallback>
      </mc:AlternateContent>
      <p:sp>
        <p:nvSpPr>
          <p:cNvPr id="12" name="Oval 11"/>
          <p:cNvSpPr/>
          <p:nvPr/>
        </p:nvSpPr>
        <p:spPr>
          <a:xfrm>
            <a:off x="4089679" y="1366576"/>
            <a:ext cx="663191" cy="4569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H="1">
            <a:off x="4408032" y="1082126"/>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748177" y="1595058"/>
            <a:ext cx="25385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5003763" y="1456558"/>
                <a:ext cx="496161" cy="2772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𝑊</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oMath>
                  </m:oMathPara>
                </a14:m>
                <a:endParaRPr lang="en-US" dirty="0"/>
              </a:p>
            </p:txBody>
          </p:sp>
        </mc:Choice>
        <mc:Fallback xmlns="">
          <p:sp>
            <p:nvSpPr>
              <p:cNvPr id="22" name="TextBox 21"/>
              <p:cNvSpPr txBox="1">
                <a:spLocks noRot="1" noChangeAspect="1" noMove="1" noResize="1" noEditPoints="1" noAdjustHandles="1" noChangeArrowheads="1" noChangeShapeType="1" noTextEdit="1"/>
              </p:cNvSpPr>
              <p:nvPr/>
            </p:nvSpPr>
            <p:spPr>
              <a:xfrm>
                <a:off x="5003763" y="1456558"/>
                <a:ext cx="496161" cy="277255"/>
              </a:xfrm>
              <a:prstGeom prst="rect">
                <a:avLst/>
              </a:prstGeom>
              <a:blipFill rotWithShape="0">
                <a:blip r:embed="rId7"/>
                <a:stretch>
                  <a:fillRect l="-11111" r="-1235" b="-22222"/>
                </a:stretch>
              </a:blipFill>
            </p:spPr>
            <p:txBody>
              <a:bodyPr/>
              <a:lstStyle/>
              <a:p>
                <a:r>
                  <a:rPr lang="en-US">
                    <a:noFill/>
                  </a:rPr>
                  <a:t> </a:t>
                </a:r>
              </a:p>
            </p:txBody>
          </p:sp>
        </mc:Fallback>
      </mc:AlternateContent>
      <p:sp>
        <p:nvSpPr>
          <p:cNvPr id="23" name="Freeform 22"/>
          <p:cNvSpPr/>
          <p:nvPr/>
        </p:nvSpPr>
        <p:spPr>
          <a:xfrm>
            <a:off x="4356607" y="1449808"/>
            <a:ext cx="281354" cy="261257"/>
          </a:xfrm>
          <a:custGeom>
            <a:avLst/>
            <a:gdLst>
              <a:gd name="connsiteX0" fmla="*/ 0 w 281354"/>
              <a:gd name="connsiteY0" fmla="*/ 0 h 261257"/>
              <a:gd name="connsiteX1" fmla="*/ 100484 w 281354"/>
              <a:gd name="connsiteY1" fmla="*/ 40193 h 261257"/>
              <a:gd name="connsiteX2" fmla="*/ 150725 w 281354"/>
              <a:gd name="connsiteY2" fmla="*/ 140677 h 261257"/>
              <a:gd name="connsiteX3" fmla="*/ 281354 w 281354"/>
              <a:gd name="connsiteY3" fmla="*/ 261257 h 261257"/>
              <a:gd name="connsiteX4" fmla="*/ 180870 w 281354"/>
              <a:gd name="connsiteY4" fmla="*/ 241160 h 261257"/>
              <a:gd name="connsiteX5" fmla="*/ 50242 w 281354"/>
              <a:gd name="connsiteY5" fmla="*/ 140677 h 261257"/>
              <a:gd name="connsiteX6" fmla="*/ 0 w 281354"/>
              <a:gd name="connsiteY6" fmla="*/ 0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354" h="261257">
                <a:moveTo>
                  <a:pt x="0" y="0"/>
                </a:moveTo>
                <a:lnTo>
                  <a:pt x="100484" y="40193"/>
                </a:lnTo>
                <a:lnTo>
                  <a:pt x="150725" y="140677"/>
                </a:lnTo>
                <a:lnTo>
                  <a:pt x="281354" y="261257"/>
                </a:lnTo>
                <a:lnTo>
                  <a:pt x="180870" y="241160"/>
                </a:lnTo>
                <a:lnTo>
                  <a:pt x="50242" y="140677"/>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04615" y="1414099"/>
            <a:ext cx="88186"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178893" y="2760294"/>
            <a:ext cx="91440"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V="1">
            <a:off x="4535537" y="2542718"/>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542655" y="1866171"/>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5081044" y="153289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4" name="TextBox 13"/>
              <p:cNvSpPr txBox="1"/>
              <p:nvPr/>
            </p:nvSpPr>
            <p:spPr>
              <a:xfrm>
                <a:off x="333529" y="5535782"/>
                <a:ext cx="8586895" cy="646844"/>
              </a:xfrm>
              <a:prstGeom prst="rect">
                <a:avLst/>
              </a:prstGeom>
              <a:noFill/>
            </p:spPr>
            <p:txBody>
              <a:bodyPr wrap="square" rtlCol="0">
                <a:spAutoFit/>
              </a:bodyPr>
              <a:lstStyle/>
              <a:p>
                <a:r>
                  <a:rPr lang="en-US" dirty="0" smtClean="0"/>
                  <a:t>Set up a Carnot engine which absorbs an amount of heat </a:t>
                </a:r>
                <a14:m>
                  <m:oMath xmlns:m="http://schemas.openxmlformats.org/officeDocument/2006/math">
                    <m:r>
                      <a:rPr lang="en-US" i="1">
                        <a:latin typeface="Cambria Math" panose="02040503050406030204" pitchFamily="18" charset="0"/>
                      </a:rPr>
                      <m:t>đ</m:t>
                    </m:r>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h</m:t>
                        </m:r>
                      </m:sub>
                    </m:sSub>
                    <m:r>
                      <a:rPr lang="en-US" b="0" i="1" smtClean="0">
                        <a:latin typeface="Cambria Math" panose="02040503050406030204" pitchFamily="18" charset="0"/>
                      </a:rPr>
                      <m:t>=</m:t>
                    </m:r>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b="0" i="1" smtClean="0">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r>
                      <a:rPr lang="en-US" i="1" smtClean="0">
                        <a:latin typeface="Cambria Math" panose="02040503050406030204" pitchFamily="18" charset="0"/>
                      </a:rPr>
                      <m:t>đ</m:t>
                    </m:r>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𝑄</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oMath>
                </a14:m>
                <a:r>
                  <a:rPr lang="en-US" dirty="0" smtClean="0"/>
                  <a:t>, does work </a:t>
                </a:r>
                <a14:m>
                  <m:oMath xmlns:m="http://schemas.openxmlformats.org/officeDocument/2006/math">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oMath>
                </a14:m>
                <a:r>
                  <a:rPr lang="en-US" dirty="0" smtClean="0"/>
                  <a:t> and rejects heat </a:t>
                </a:r>
                <a14:m>
                  <m:oMath xmlns:m="http://schemas.openxmlformats.org/officeDocument/2006/math">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𝑄</m:t>
                        </m:r>
                      </m:e>
                      <m:sub>
                        <m:r>
                          <a:rPr lang="en-US" i="1">
                            <a:latin typeface="Cambria Math" panose="02040503050406030204" pitchFamily="18" charset="0"/>
                          </a:rPr>
                          <m:t>𝑖</m:t>
                        </m:r>
                      </m:sub>
                      <m:sup>
                        <m:r>
                          <a:rPr lang="en-US" i="1">
                            <a:latin typeface="Cambria Math" panose="02040503050406030204" pitchFamily="18" charset="0"/>
                          </a:rPr>
                          <m:t>′</m:t>
                        </m:r>
                      </m:sup>
                    </m:sSubSup>
                  </m:oMath>
                </a14:m>
                <a:r>
                  <a:rPr lang="en-US" dirty="0" smtClean="0"/>
                  <a:t> to the body at temperature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𝑖</m:t>
                        </m:r>
                      </m:sub>
                    </m:sSub>
                  </m:oMath>
                </a14:m>
                <a:r>
                  <a:rPr lang="en-US" dirty="0" smtClean="0"/>
                  <a:t> (using (1))</a:t>
                </a:r>
                <a:endParaRPr lang="en-US" dirty="0"/>
              </a:p>
            </p:txBody>
          </p:sp>
        </mc:Choice>
        <mc:Fallback>
          <p:sp>
            <p:nvSpPr>
              <p:cNvPr id="14" name="TextBox 13"/>
              <p:cNvSpPr txBox="1">
                <a:spLocks noRot="1" noChangeAspect="1" noMove="1" noResize="1" noEditPoints="1" noAdjustHandles="1" noChangeArrowheads="1" noChangeShapeType="1" noTextEdit="1"/>
              </p:cNvSpPr>
              <p:nvPr/>
            </p:nvSpPr>
            <p:spPr>
              <a:xfrm>
                <a:off x="333529" y="5535782"/>
                <a:ext cx="8586895" cy="646844"/>
              </a:xfrm>
              <a:prstGeom prst="rect">
                <a:avLst/>
              </a:prstGeom>
              <a:blipFill rotWithShape="0">
                <a:blip r:embed="rId8"/>
                <a:stretch>
                  <a:fillRect l="-639" t="-4717"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33529" y="6287466"/>
                <a:ext cx="6144311" cy="369588"/>
              </a:xfrm>
              <a:prstGeom prst="rect">
                <a:avLst/>
              </a:prstGeom>
              <a:noFill/>
            </p:spPr>
            <p:txBody>
              <a:bodyPr wrap="none" rtlCol="0">
                <a:spAutoFit/>
              </a:bodyPr>
              <a:lstStyle/>
              <a:p>
                <a:r>
                  <a:rPr lang="en-US" dirty="0" smtClean="0"/>
                  <a:t>Adjust the Carnot cycle such that </a:t>
                </a:r>
                <a14:m>
                  <m:oMath xmlns:m="http://schemas.openxmlformats.org/officeDocument/2006/math">
                    <m:d>
                      <m:dPr>
                        <m:begChr m:val="|"/>
                        <m:endChr m:val="|"/>
                        <m:ctrlPr>
                          <a:rPr lang="en-US" i="1" smtClean="0">
                            <a:latin typeface="Cambria Math" panose="02040503050406030204" pitchFamily="18" charset="0"/>
                          </a:rPr>
                        </m:ctrlPr>
                      </m:dPr>
                      <m:e>
                        <m:r>
                          <a:rPr lang="en-US" i="1">
                            <a:latin typeface="Cambria Math" panose="02040503050406030204" pitchFamily="18" charset="0"/>
                          </a:rPr>
                          <m:t>đ</m:t>
                        </m:r>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𝑄</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i="1">
                                <a:latin typeface="Cambria Math" panose="02040503050406030204" pitchFamily="18" charset="0"/>
                              </a:rPr>
                              <m:t>đ</m:t>
                            </m:r>
                            <m:r>
                              <a:rPr lang="en-US" b="0" i="1" smtClean="0">
                                <a:latin typeface="Cambria Math" panose="02040503050406030204" pitchFamily="18" charset="0"/>
                              </a:rPr>
                              <m:t>𝑄</m:t>
                            </m:r>
                          </m:e>
                          <m:sub>
                            <m:r>
                              <a:rPr lang="en-US" b="0" i="1" smtClean="0">
                                <a:latin typeface="Cambria Math" panose="02040503050406030204" pitchFamily="18" charset="0"/>
                              </a:rPr>
                              <m:t>𝑖</m:t>
                            </m:r>
                          </m:sub>
                        </m:sSub>
                      </m:e>
                    </m:d>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𝑄</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đ</m:t>
                        </m:r>
                        <m:r>
                          <a:rPr lang="en-US" i="1">
                            <a:latin typeface="Cambria Math" panose="02040503050406030204" pitchFamily="18" charset="0"/>
                          </a:rPr>
                          <m:t>𝑄</m:t>
                        </m:r>
                      </m:e>
                      <m:sub>
                        <m:r>
                          <a:rPr lang="en-US" i="1">
                            <a:latin typeface="Cambria Math" panose="02040503050406030204" pitchFamily="18" charset="0"/>
                          </a:rPr>
                          <m:t>𝑖</m:t>
                        </m:r>
                      </m:sub>
                    </m:sSub>
                  </m:oMath>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333529" y="6287466"/>
                <a:ext cx="6144311" cy="369588"/>
              </a:xfrm>
              <a:prstGeom prst="rect">
                <a:avLst/>
              </a:prstGeom>
              <a:blipFill rotWithShape="0">
                <a:blip r:embed="rId9"/>
                <a:stretch>
                  <a:fillRect l="-893" t="-8197" b="-24590"/>
                </a:stretch>
              </a:blipFill>
            </p:spPr>
            <p:txBody>
              <a:bodyPr/>
              <a:lstStyle/>
              <a:p>
                <a:r>
                  <a:rPr lang="en-US">
                    <a:noFill/>
                  </a:rPr>
                  <a:t> </a:t>
                </a:r>
              </a:p>
            </p:txBody>
          </p:sp>
        </mc:Fallback>
      </mc:AlternateContent>
    </p:spTree>
    <p:extLst>
      <p:ext uri="{BB962C8B-B14F-4D97-AF65-F5344CB8AC3E}">
        <p14:creationId xmlns:p14="http://schemas.microsoft.com/office/powerpoint/2010/main" val="291245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00035 -1.48148E-6 L 0.01007 0.00625 L 0.01528 0.01945 L 0.0309 0.03889 L 0.01875 0.03542 L 0.00313 0.01875 L -0.00035 -1.48148E-6 Z " pathEditMode="relative" rAng="0" ptsTypes="AAAAAAA">
                                      <p:cBhvr>
                                        <p:cTn id="6" dur="2000" fill="hold"/>
                                        <p:tgtEl>
                                          <p:spTgt spid="25"/>
                                        </p:tgtEl>
                                        <p:attrNameLst>
                                          <p:attrName>ppt_x</p:attrName>
                                          <p:attrName>ppt_y</p:attrName>
                                        </p:attrNameLst>
                                      </p:cBhvr>
                                      <p:rCtr x="1563" y="1944"/>
                                    </p:animMotion>
                                  </p:childTnLst>
                                </p:cTn>
                              </p:par>
                              <p:par>
                                <p:cTn id="7" presetID="1" presetClass="path" presetSubtype="0" repeatCount="indefinite" fill="hold" grpId="0" nodeType="withEffect">
                                  <p:stCondLst>
                                    <p:cond delay="0"/>
                                  </p:stCondLst>
                                  <p:childTnLst>
                                    <p:animMotion origin="layout" path="M 0.01996 2.22222E-6 C 0.07639 2.22222E-6 0.1224 0.05949 0.1224 0.1331 C 0.1224 0.20671 0.07639 0.26643 0.01996 0.26643 C -0.03646 0.26643 -0.08229 0.20671 -0.08229 0.1331 C -0.08229 0.05949 -0.03646 2.22222E-6 0.01996 2.22222E-6 Z " pathEditMode="relative" rAng="0" ptsTypes="AAAAA">
                                      <p:cBhvr>
                                        <p:cTn id="8" dur="2000" fill="hold"/>
                                        <p:tgtEl>
                                          <p:spTgt spid="26"/>
                                        </p:tgtEl>
                                        <p:attrNameLst>
                                          <p:attrName>ppt_x</p:attrName>
                                          <p:attrName>ppt_y</p:attrName>
                                        </p:attrNameLst>
                                      </p:cBhvr>
                                      <p:rCtr x="0" y="1331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935" y="632389"/>
            <a:ext cx="3354380" cy="369332"/>
          </a:xfrm>
          <a:prstGeom prst="rect">
            <a:avLst/>
          </a:prstGeom>
          <a:noFill/>
        </p:spPr>
        <p:txBody>
          <a:bodyPr wrap="none" rtlCol="0">
            <a:spAutoFit/>
          </a:bodyPr>
          <a:lstStyle/>
          <a:p>
            <a:r>
              <a:rPr lang="en-US" dirty="0" smtClean="0"/>
              <a:t>For each “narrow” Carnot engine:</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3657600" y="1256231"/>
                <a:ext cx="1486968" cy="57278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đ</m:t>
                              </m:r>
                              <m:r>
                                <a:rPr lang="en-US" i="1">
                                  <a:latin typeface="Cambria Math" panose="02040503050406030204" pitchFamily="18" charset="0"/>
                                </a:rPr>
                                <m:t>𝑄</m:t>
                              </m:r>
                            </m:e>
                            <m:sub>
                              <m:r>
                                <a:rPr lang="en-US" b="0" i="1" smtClean="0">
                                  <a:latin typeface="Cambria Math" panose="02040503050406030204" pitchFamily="18" charset="0"/>
                                </a:rPr>
                                <m:t>h</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h</m:t>
                              </m:r>
                            </m:sub>
                          </m:sSub>
                        </m:den>
                      </m:f>
                      <m:r>
                        <a:rPr lang="en-US" b="0" i="1" smtClean="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đ</m:t>
                              </m:r>
                              <m:r>
                                <a:rPr lang="en-US" i="1">
                                  <a:latin typeface="Cambria Math" panose="02040503050406030204" pitchFamily="18" charset="0"/>
                                </a:rPr>
                                <m:t>𝑄</m:t>
                              </m:r>
                            </m:e>
                            <m:sub>
                              <m:r>
                                <a:rPr lang="en-US" b="0" i="1" smtClean="0">
                                  <a:latin typeface="Cambria Math" panose="02040503050406030204" pitchFamily="18" charset="0"/>
                                </a:rPr>
                                <m:t>𝑙</m:t>
                              </m:r>
                            </m:sub>
                          </m:sSub>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b="0" i="1" smtClean="0">
                                  <a:latin typeface="Cambria Math" panose="02040503050406030204" pitchFamily="18" charset="0"/>
                                </a:rPr>
                                <m:t>𝑙</m:t>
                              </m:r>
                            </m:sub>
                          </m:sSub>
                        </m:den>
                      </m:f>
                      <m:r>
                        <a:rPr lang="en-US" b="0" i="1" smtClean="0">
                          <a:latin typeface="Cambria Math" panose="02040503050406030204" pitchFamily="18" charset="0"/>
                        </a:rPr>
                        <m:t>=0</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657600" y="1256231"/>
                <a:ext cx="1486968" cy="572786"/>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2696334" y="2083527"/>
                <a:ext cx="2448234" cy="592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f>
                        <m:fPr>
                          <m:ctrlPr>
                            <a:rPr lang="en-US" i="1" smtClean="0">
                              <a:latin typeface="Cambria Math" panose="02040503050406030204" pitchFamily="18" charset="0"/>
                              <a:ea typeface="Cambria Math" panose="02040503050406030204" pitchFamily="18" charset="0"/>
                            </a:rPr>
                          </m:ctrlPr>
                        </m:fPr>
                        <m:num>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𝑄</m:t>
                              </m:r>
                            </m:e>
                            <m:sub>
                              <m:r>
                                <a:rPr lang="en-US" i="1">
                                  <a:latin typeface="Cambria Math" panose="02040503050406030204" pitchFamily="18" charset="0"/>
                                </a:rPr>
                                <m:t>𝑖</m:t>
                              </m:r>
                            </m:sub>
                            <m:sup>
                              <m:r>
                                <a:rPr lang="en-US" i="1">
                                  <a:latin typeface="Cambria Math" panose="02040503050406030204" pitchFamily="18" charset="0"/>
                                </a:rPr>
                                <m:t>′</m:t>
                              </m:r>
                            </m:sup>
                          </m:sSubSup>
                        </m:num>
                        <m:den>
                          <m:r>
                            <a:rPr lang="en-US" b="0" i="1" smtClean="0">
                              <a:latin typeface="Cambria Math" panose="02040503050406030204" pitchFamily="18" charset="0"/>
                              <a:ea typeface="Cambria Math" panose="02040503050406030204" pitchFamily="18" charset="0"/>
                            </a:rPr>
                            <m:t>𝑇</m:t>
                          </m:r>
                        </m:den>
                      </m:f>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𝑄</m:t>
                              </m:r>
                            </m:e>
                            <m:sub>
                              <m:r>
                                <a:rPr lang="en-US" i="1">
                                  <a:latin typeface="Cambria Math" panose="02040503050406030204" pitchFamily="18" charset="0"/>
                                </a:rPr>
                                <m:t>𝑖</m:t>
                              </m:r>
                            </m:sub>
                            <m:sup>
                              <m:r>
                                <a:rPr lang="en-US" i="1">
                                  <a:latin typeface="Cambria Math" panose="02040503050406030204" pitchFamily="18" charset="0"/>
                                </a:rPr>
                                <m:t>′</m:t>
                              </m:r>
                            </m:sup>
                          </m:sSubSup>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b="0" i="1" smtClean="0">
                                  <a:latin typeface="Cambria Math" panose="02040503050406030204" pitchFamily="18" charset="0"/>
                                </a:rPr>
                                <m:t>𝑖</m:t>
                              </m:r>
                            </m:sub>
                          </m:sSub>
                        </m:den>
                      </m:f>
                      <m:r>
                        <a:rPr lang="en-US" b="0" i="0" smtClean="0">
                          <a:latin typeface="Cambria Math" panose="02040503050406030204" pitchFamily="18" charset="0"/>
                        </a:rPr>
                        <m:t>=0</m:t>
                      </m:r>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2696334" y="2083527"/>
                <a:ext cx="2448234" cy="592535"/>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2696334" y="2910823"/>
                <a:ext cx="2431691" cy="592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f>
                        <m:fPr>
                          <m:ctrlPr>
                            <a:rPr lang="en-US" i="1" smtClean="0">
                              <a:latin typeface="Cambria Math" panose="02040503050406030204" pitchFamily="18" charset="0"/>
                              <a:ea typeface="Cambria Math" panose="02040503050406030204" pitchFamily="18" charset="0"/>
                            </a:rPr>
                          </m:ctrlPr>
                        </m:fPr>
                        <m:num>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r>
                            <a:rPr lang="en-US" i="1">
                              <a:latin typeface="Cambria Math" panose="02040503050406030204" pitchFamily="18" charset="0"/>
                            </a:rPr>
                            <m:t>đ</m:t>
                          </m:r>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num>
                        <m:den>
                          <m:r>
                            <a:rPr lang="en-US" b="0" i="1" smtClean="0">
                              <a:latin typeface="Cambria Math" panose="02040503050406030204" pitchFamily="18" charset="0"/>
                              <a:ea typeface="Cambria Math" panose="02040503050406030204" pitchFamily="18" charset="0"/>
                            </a:rPr>
                            <m:t>𝑇</m:t>
                          </m:r>
                        </m:den>
                      </m:f>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đ</m:t>
                          </m:r>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b="0" i="1" smtClean="0">
                                  <a:latin typeface="Cambria Math" panose="02040503050406030204" pitchFamily="18" charset="0"/>
                                </a:rPr>
                                <m:t>𝑖</m:t>
                              </m:r>
                            </m:sub>
                          </m:sSub>
                        </m:den>
                      </m:f>
                      <m:r>
                        <a:rPr lang="en-US" b="0" i="0" smtClean="0">
                          <a:latin typeface="Cambria Math" panose="02040503050406030204" pitchFamily="18" charset="0"/>
                        </a:rPr>
                        <m:t>=0</m:t>
                      </m:r>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2696334" y="2910823"/>
                <a:ext cx="2431691" cy="592535"/>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2696334" y="3623416"/>
                <a:ext cx="2295885" cy="6223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d>
                        <m:dPr>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𝑇</m:t>
                              </m:r>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den>
                          </m:f>
                          <m:r>
                            <a:rPr lang="en-US" b="0" i="1" smtClean="0">
                              <a:latin typeface="Cambria Math" panose="02040503050406030204" pitchFamily="18" charset="0"/>
                            </a:rPr>
                            <m:t>−1</m:t>
                          </m:r>
                        </m:e>
                      </m:d>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2696334" y="3623416"/>
                <a:ext cx="2295885" cy="622350"/>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41956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38932" y="598206"/>
            <a:ext cx="6400800" cy="623819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869571" y="1056789"/>
            <a:ext cx="5536779" cy="54804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495229" y="2803021"/>
            <a:ext cx="1828800" cy="1828800"/>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04400" y="115228"/>
            <a:ext cx="2610458" cy="369332"/>
          </a:xfrm>
          <a:prstGeom prst="rect">
            <a:avLst/>
          </a:prstGeom>
          <a:noFill/>
        </p:spPr>
        <p:txBody>
          <a:bodyPr wrap="none" rtlCol="0">
            <a:spAutoFit/>
          </a:bodyPr>
          <a:lstStyle/>
          <a:p>
            <a:r>
              <a:rPr lang="en-US" dirty="0" smtClean="0"/>
              <a:t>A generalized heat engine</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5555803" y="3520032"/>
                <a:ext cx="2815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𝑊</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5555803" y="3520032"/>
                <a:ext cx="281552" cy="276999"/>
              </a:xfrm>
              <a:prstGeom prst="rect">
                <a:avLst/>
              </a:prstGeom>
              <a:blipFill rotWithShape="0">
                <a:blip r:embed="rId2"/>
                <a:stretch>
                  <a:fillRect l="-19149" r="-14894" b="-6522"/>
                </a:stretch>
              </a:blipFill>
            </p:spPr>
            <p:txBody>
              <a:bodyPr/>
              <a:lstStyle/>
              <a:p>
                <a:r>
                  <a:rPr lang="en-US">
                    <a:noFill/>
                  </a:rPr>
                  <a:t> </a:t>
                </a:r>
              </a:p>
            </p:txBody>
          </p:sp>
        </mc:Fallback>
      </mc:AlternateContent>
      <p:cxnSp>
        <p:nvCxnSpPr>
          <p:cNvPr id="15" name="Straight Arrow Connector 14"/>
          <p:cNvCxnSpPr>
            <a:endCxn id="13" idx="1"/>
          </p:cNvCxnSpPr>
          <p:nvPr/>
        </p:nvCxnSpPr>
        <p:spPr>
          <a:xfrm>
            <a:off x="4948015" y="3649054"/>
            <a:ext cx="607788" cy="9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rc 1"/>
          <p:cNvSpPr/>
          <p:nvPr/>
        </p:nvSpPr>
        <p:spPr>
          <a:xfrm rot="18764710">
            <a:off x="3952429" y="2787856"/>
            <a:ext cx="914400" cy="914400"/>
          </a:xfrm>
          <a:prstGeom prst="arc">
            <a:avLst>
              <a:gd name="adj1" fmla="val 17629685"/>
              <a:gd name="adj2" fmla="val 20816078"/>
            </a:avLst>
          </a:prstGeom>
          <a:ln w="130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 name="Straight Arrow Connector 4"/>
          <p:cNvCxnSpPr>
            <a:endCxn id="4" idx="0"/>
          </p:cNvCxnSpPr>
          <p:nvPr/>
        </p:nvCxnSpPr>
        <p:spPr>
          <a:xfrm flipH="1">
            <a:off x="4409629" y="2502040"/>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4459869" y="2458765"/>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459869" y="2458765"/>
                <a:ext cx="416075" cy="276999"/>
              </a:xfrm>
              <a:prstGeom prst="rect">
                <a:avLst/>
              </a:prstGeom>
              <a:blipFill rotWithShape="0">
                <a:blip r:embed="rId3"/>
                <a:stretch>
                  <a:fillRect l="-13235" r="-5882" b="-28261"/>
                </a:stretch>
              </a:blipFill>
            </p:spPr>
            <p:txBody>
              <a:bodyPr/>
              <a:lstStyle/>
              <a:p>
                <a:r>
                  <a:rPr lang="en-US">
                    <a:noFill/>
                  </a:rPr>
                  <a:t> </a:t>
                </a:r>
              </a:p>
            </p:txBody>
          </p:sp>
        </mc:Fallback>
      </mc:AlternateContent>
      <p:sp>
        <p:nvSpPr>
          <p:cNvPr id="17" name="Rectangle 16"/>
          <p:cNvSpPr/>
          <p:nvPr/>
        </p:nvSpPr>
        <p:spPr>
          <a:xfrm>
            <a:off x="4160018" y="2130246"/>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TextBox 17"/>
              <p:cNvSpPr txBox="1"/>
              <p:nvPr/>
            </p:nvSpPr>
            <p:spPr>
              <a:xfrm>
                <a:off x="4298695" y="2161338"/>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4298695" y="2161338"/>
                <a:ext cx="240579" cy="276999"/>
              </a:xfrm>
              <a:prstGeom prst="rect">
                <a:avLst/>
              </a:prstGeom>
              <a:blipFill rotWithShape="0">
                <a:blip r:embed="rId4"/>
                <a:stretch>
                  <a:fillRect l="-22500" r="-10000"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733406" y="716746"/>
                <a:ext cx="19582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733406" y="716746"/>
                <a:ext cx="195823" cy="276999"/>
              </a:xfrm>
              <a:prstGeom prst="rect">
                <a:avLst/>
              </a:prstGeom>
              <a:blipFill rotWithShape="0">
                <a:blip r:embed="rId5"/>
                <a:stretch>
                  <a:fillRect l="-27273" r="-24242" b="-6667"/>
                </a:stretch>
              </a:blipFill>
            </p:spPr>
            <p:txBody>
              <a:bodyPr/>
              <a:lstStyle/>
              <a:p>
                <a:r>
                  <a:rPr lang="en-US">
                    <a:noFill/>
                  </a:rPr>
                  <a:t> </a:t>
                </a:r>
              </a:p>
            </p:txBody>
          </p:sp>
        </mc:Fallback>
      </mc:AlternateContent>
      <p:sp>
        <p:nvSpPr>
          <p:cNvPr id="9" name="Rectangle 8"/>
          <p:cNvSpPr/>
          <p:nvPr/>
        </p:nvSpPr>
        <p:spPr>
          <a:xfrm>
            <a:off x="1447076" y="5373243"/>
            <a:ext cx="6025586" cy="14720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4419674" y="1823541"/>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4469914" y="1780266"/>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4469914" y="1780266"/>
                <a:ext cx="416075" cy="276999"/>
              </a:xfrm>
              <a:prstGeom prst="rect">
                <a:avLst/>
              </a:prstGeom>
              <a:blipFill rotWithShape="0">
                <a:blip r:embed="rId6"/>
                <a:stretch>
                  <a:fillRect l="-13043" r="-5797" b="-31111"/>
                </a:stretch>
              </a:blipFill>
            </p:spPr>
            <p:txBody>
              <a:bodyPr/>
              <a:lstStyle/>
              <a:p>
                <a:r>
                  <a:rPr lang="en-US">
                    <a:noFill/>
                  </a:rPr>
                  <a:t> </a:t>
                </a:r>
              </a:p>
            </p:txBody>
          </p:sp>
        </mc:Fallback>
      </mc:AlternateContent>
      <p:sp>
        <p:nvSpPr>
          <p:cNvPr id="12" name="Oval 11"/>
          <p:cNvSpPr/>
          <p:nvPr/>
        </p:nvSpPr>
        <p:spPr>
          <a:xfrm>
            <a:off x="4089679" y="1366576"/>
            <a:ext cx="663191" cy="4569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H="1">
            <a:off x="4408032" y="1082126"/>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748177" y="1595058"/>
            <a:ext cx="25385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5003763" y="1456558"/>
                <a:ext cx="4568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𝑖</m:t>
                          </m:r>
                        </m:sub>
                      </m:sSub>
                    </m:oMath>
                  </m:oMathPara>
                </a14:m>
                <a:endParaRPr lang="en-US" dirty="0"/>
              </a:p>
            </p:txBody>
          </p:sp>
        </mc:Choice>
        <mc:Fallback xmlns="">
          <p:sp>
            <p:nvSpPr>
              <p:cNvPr id="22" name="TextBox 21"/>
              <p:cNvSpPr txBox="1">
                <a:spLocks noRot="1" noChangeAspect="1" noMove="1" noResize="1" noEditPoints="1" noAdjustHandles="1" noChangeArrowheads="1" noChangeShapeType="1" noTextEdit="1"/>
              </p:cNvSpPr>
              <p:nvPr/>
            </p:nvSpPr>
            <p:spPr>
              <a:xfrm>
                <a:off x="5003763" y="1456558"/>
                <a:ext cx="456855" cy="276999"/>
              </a:xfrm>
              <a:prstGeom prst="rect">
                <a:avLst/>
              </a:prstGeom>
              <a:blipFill rotWithShape="0">
                <a:blip r:embed="rId7"/>
                <a:stretch>
                  <a:fillRect l="-12000" r="-4000" b="-17778"/>
                </a:stretch>
              </a:blipFill>
            </p:spPr>
            <p:txBody>
              <a:bodyPr/>
              <a:lstStyle/>
              <a:p>
                <a:r>
                  <a:rPr lang="en-US">
                    <a:noFill/>
                  </a:rPr>
                  <a:t> </a:t>
                </a:r>
              </a:p>
            </p:txBody>
          </p:sp>
        </mc:Fallback>
      </mc:AlternateContent>
      <p:sp>
        <p:nvSpPr>
          <p:cNvPr id="23" name="Freeform 22"/>
          <p:cNvSpPr/>
          <p:nvPr/>
        </p:nvSpPr>
        <p:spPr>
          <a:xfrm>
            <a:off x="4356607" y="1449808"/>
            <a:ext cx="281354" cy="261257"/>
          </a:xfrm>
          <a:custGeom>
            <a:avLst/>
            <a:gdLst>
              <a:gd name="connsiteX0" fmla="*/ 0 w 281354"/>
              <a:gd name="connsiteY0" fmla="*/ 0 h 261257"/>
              <a:gd name="connsiteX1" fmla="*/ 100484 w 281354"/>
              <a:gd name="connsiteY1" fmla="*/ 40193 h 261257"/>
              <a:gd name="connsiteX2" fmla="*/ 150725 w 281354"/>
              <a:gd name="connsiteY2" fmla="*/ 140677 h 261257"/>
              <a:gd name="connsiteX3" fmla="*/ 281354 w 281354"/>
              <a:gd name="connsiteY3" fmla="*/ 261257 h 261257"/>
              <a:gd name="connsiteX4" fmla="*/ 180870 w 281354"/>
              <a:gd name="connsiteY4" fmla="*/ 241160 h 261257"/>
              <a:gd name="connsiteX5" fmla="*/ 50242 w 281354"/>
              <a:gd name="connsiteY5" fmla="*/ 140677 h 261257"/>
              <a:gd name="connsiteX6" fmla="*/ 0 w 281354"/>
              <a:gd name="connsiteY6" fmla="*/ 0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354" h="261257">
                <a:moveTo>
                  <a:pt x="0" y="0"/>
                </a:moveTo>
                <a:lnTo>
                  <a:pt x="100484" y="40193"/>
                </a:lnTo>
                <a:lnTo>
                  <a:pt x="150725" y="140677"/>
                </a:lnTo>
                <a:lnTo>
                  <a:pt x="281354" y="261257"/>
                </a:lnTo>
                <a:lnTo>
                  <a:pt x="180870" y="241160"/>
                </a:lnTo>
                <a:lnTo>
                  <a:pt x="50242" y="140677"/>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04615" y="1414099"/>
            <a:ext cx="88186"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178893" y="2760294"/>
            <a:ext cx="91440"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Arrow Connector 41"/>
          <p:cNvCxnSpPr/>
          <p:nvPr/>
        </p:nvCxnSpPr>
        <p:spPr>
          <a:xfrm rot="14233074" flipH="1">
            <a:off x="3449600" y="4005715"/>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rot="14233074">
            <a:off x="2899759" y="4152997"/>
            <a:ext cx="517934" cy="361741"/>
          </a:xfrm>
          <a:prstGeom prst="rect">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5" name="TextBox 44"/>
              <p:cNvSpPr txBox="1"/>
              <p:nvPr/>
            </p:nvSpPr>
            <p:spPr>
              <a:xfrm rot="14233074">
                <a:off x="3028954" y="4201476"/>
                <a:ext cx="240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m:oMathPara>
                </a14:m>
                <a:endParaRPr lang="en-US" dirty="0"/>
              </a:p>
            </p:txBody>
          </p:sp>
        </mc:Choice>
        <mc:Fallback xmlns="">
          <p:sp>
            <p:nvSpPr>
              <p:cNvPr id="45" name="TextBox 44"/>
              <p:cNvSpPr txBox="1">
                <a:spLocks noRot="1" noChangeAspect="1" noMove="1" noResize="1" noEditPoints="1" noAdjustHandles="1" noChangeArrowheads="1" noChangeShapeType="1" noTextEdit="1"/>
              </p:cNvSpPr>
              <p:nvPr/>
            </p:nvSpPr>
            <p:spPr>
              <a:xfrm rot="14233074">
                <a:off x="3028954" y="4201476"/>
                <a:ext cx="240579" cy="276999"/>
              </a:xfrm>
              <a:prstGeom prst="rect">
                <a:avLst/>
              </a:prstGeom>
              <a:blipFill rotWithShape="0">
                <a:blip r:embed="rId9"/>
                <a:stretch>
                  <a:fillRect t="-13793" r="-11475" b="-12069"/>
                </a:stretch>
              </a:blipFill>
            </p:spPr>
            <p:txBody>
              <a:bodyPr/>
              <a:lstStyle/>
              <a:p>
                <a:r>
                  <a:rPr lang="en-US">
                    <a:noFill/>
                  </a:rPr>
                  <a:t> </a:t>
                </a:r>
              </a:p>
            </p:txBody>
          </p:sp>
        </mc:Fallback>
      </mc:AlternateContent>
      <p:cxnSp>
        <p:nvCxnSpPr>
          <p:cNvPr id="46" name="Straight Arrow Connector 45"/>
          <p:cNvCxnSpPr/>
          <p:nvPr/>
        </p:nvCxnSpPr>
        <p:spPr>
          <a:xfrm rot="14233074" flipH="1">
            <a:off x="2873723" y="4364640"/>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rot="14233074">
            <a:off x="2223875" y="4491167"/>
            <a:ext cx="663191" cy="4569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14233074" flipH="1">
            <a:off x="2256692" y="4775864"/>
            <a:ext cx="1597" cy="30098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4233074">
            <a:off x="2182815" y="4338097"/>
            <a:ext cx="25385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rot="14233074">
            <a:off x="2361345" y="4533034"/>
            <a:ext cx="281354" cy="261257"/>
          </a:xfrm>
          <a:custGeom>
            <a:avLst/>
            <a:gdLst>
              <a:gd name="connsiteX0" fmla="*/ 0 w 281354"/>
              <a:gd name="connsiteY0" fmla="*/ 0 h 261257"/>
              <a:gd name="connsiteX1" fmla="*/ 100484 w 281354"/>
              <a:gd name="connsiteY1" fmla="*/ 40193 h 261257"/>
              <a:gd name="connsiteX2" fmla="*/ 150725 w 281354"/>
              <a:gd name="connsiteY2" fmla="*/ 140677 h 261257"/>
              <a:gd name="connsiteX3" fmla="*/ 281354 w 281354"/>
              <a:gd name="connsiteY3" fmla="*/ 261257 h 261257"/>
              <a:gd name="connsiteX4" fmla="*/ 180870 w 281354"/>
              <a:gd name="connsiteY4" fmla="*/ 241160 h 261257"/>
              <a:gd name="connsiteX5" fmla="*/ 50242 w 281354"/>
              <a:gd name="connsiteY5" fmla="*/ 140677 h 261257"/>
              <a:gd name="connsiteX6" fmla="*/ 0 w 281354"/>
              <a:gd name="connsiteY6" fmla="*/ 0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354" h="261257">
                <a:moveTo>
                  <a:pt x="0" y="0"/>
                </a:moveTo>
                <a:lnTo>
                  <a:pt x="100484" y="40193"/>
                </a:lnTo>
                <a:lnTo>
                  <a:pt x="150725" y="140677"/>
                </a:lnTo>
                <a:lnTo>
                  <a:pt x="281354" y="261257"/>
                </a:lnTo>
                <a:lnTo>
                  <a:pt x="180870" y="241160"/>
                </a:lnTo>
                <a:lnTo>
                  <a:pt x="50242" y="140677"/>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rot="14233074">
            <a:off x="2436968" y="4808164"/>
            <a:ext cx="88186" cy="914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Arc 54"/>
          <p:cNvSpPr/>
          <p:nvPr/>
        </p:nvSpPr>
        <p:spPr>
          <a:xfrm rot="11454328">
            <a:off x="3546633" y="3413447"/>
            <a:ext cx="914400" cy="914400"/>
          </a:xfrm>
          <a:prstGeom prst="arc">
            <a:avLst>
              <a:gd name="adj1" fmla="val 17629685"/>
              <a:gd name="adj2" fmla="val 20816078"/>
            </a:avLst>
          </a:prstGeom>
          <a:ln w="1301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V="1">
            <a:off x="4535537" y="2542718"/>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542655" y="1866171"/>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081044" y="153289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rot="14243208">
            <a:off x="2194941" y="3322299"/>
            <a:ext cx="1000749" cy="1279206"/>
            <a:chOff x="7510978" y="596380"/>
            <a:chExt cx="1000749" cy="1279206"/>
          </a:xfrm>
        </p:grpSpPr>
        <mc:AlternateContent xmlns:mc="http://schemas.openxmlformats.org/markup-compatibility/2006" xmlns:a14="http://schemas.microsoft.com/office/drawing/2010/main">
          <mc:Choice Requires="a14">
            <p:sp>
              <p:nvSpPr>
                <p:cNvPr id="54" name="TextBox 53"/>
                <p:cNvSpPr txBox="1"/>
                <p:nvPr/>
              </p:nvSpPr>
              <p:spPr>
                <a:xfrm>
                  <a:off x="7510978" y="1598587"/>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7510978" y="1598587"/>
                  <a:ext cx="416075" cy="276999"/>
                </a:xfrm>
                <a:prstGeom prst="rect">
                  <a:avLst/>
                </a:prstGeom>
                <a:blipFill rotWithShape="0">
                  <a:blip r:embed="rId10"/>
                  <a:stretch>
                    <a:fillRect t="-10976" r="-9211" b="-85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7521023" y="920088"/>
                  <a:ext cx="4160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𝑖</m:t>
                            </m:r>
                          </m:sub>
                        </m:sSub>
                      </m:oMath>
                    </m:oMathPara>
                  </a14:m>
                  <a:endParaRPr lang="en-US" dirty="0"/>
                </a:p>
              </p:txBody>
            </p:sp>
          </mc:Choice>
          <mc:Fallback xmlns="">
            <p:sp>
              <p:nvSpPr>
                <p:cNvPr id="56" name="TextBox 55"/>
                <p:cNvSpPr txBox="1">
                  <a:spLocks noRot="1" noChangeAspect="1" noMove="1" noResize="1" noEditPoints="1" noAdjustHandles="1" noChangeArrowheads="1" noChangeShapeType="1" noTextEdit="1"/>
                </p:cNvSpPr>
                <p:nvPr/>
              </p:nvSpPr>
              <p:spPr>
                <a:xfrm>
                  <a:off x="7521023" y="920088"/>
                  <a:ext cx="416075" cy="276999"/>
                </a:xfrm>
                <a:prstGeom prst="rect">
                  <a:avLst/>
                </a:prstGeom>
                <a:blipFill rotWithShape="0">
                  <a:blip r:embed="rId11"/>
                  <a:stretch>
                    <a:fillRect t="-9639" r="-9211" b="-84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8054872" y="596380"/>
                  <a:ext cx="4568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𝑖</m:t>
                            </m:r>
                          </m:sub>
                        </m:sSub>
                      </m:oMath>
                    </m:oMathPara>
                  </a14:m>
                  <a:endParaRPr lang="en-US" dirty="0"/>
                </a:p>
              </p:txBody>
            </p:sp>
          </mc:Choice>
          <mc:Fallback xmlns="">
            <p:sp>
              <p:nvSpPr>
                <p:cNvPr id="58" name="TextBox 57"/>
                <p:cNvSpPr txBox="1">
                  <a:spLocks noRot="1" noChangeAspect="1" noMove="1" noResize="1" noEditPoints="1" noAdjustHandles="1" noChangeArrowheads="1" noChangeShapeType="1" noTextEdit="1"/>
                </p:cNvSpPr>
                <p:nvPr/>
              </p:nvSpPr>
              <p:spPr>
                <a:xfrm>
                  <a:off x="8054872" y="596380"/>
                  <a:ext cx="456855" cy="276999"/>
                </a:xfrm>
                <a:prstGeom prst="rect">
                  <a:avLst/>
                </a:prstGeom>
                <a:blipFill rotWithShape="0">
                  <a:blip r:embed="rId12"/>
                  <a:stretch>
                    <a:fillRect t="-6742" r="-8750" b="-6742"/>
                  </a:stretch>
                </a:blipFill>
              </p:spPr>
              <p:txBody>
                <a:bodyPr/>
                <a:lstStyle/>
                <a:p>
                  <a:r>
                    <a:rPr lang="en-US">
                      <a:noFill/>
                    </a:rPr>
                    <a:t> </a:t>
                  </a:r>
                </a:p>
              </p:txBody>
            </p:sp>
          </mc:Fallback>
        </mc:AlternateContent>
        <p:cxnSp>
          <p:nvCxnSpPr>
            <p:cNvPr id="59" name="Straight Connector 58"/>
            <p:cNvCxnSpPr/>
            <p:nvPr/>
          </p:nvCxnSpPr>
          <p:spPr>
            <a:xfrm flipV="1">
              <a:off x="7586646" y="1682540"/>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7593764" y="1005993"/>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8132153" y="672712"/>
              <a:ext cx="91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238750" y="5932579"/>
            <a:ext cx="3211648" cy="369332"/>
          </a:xfrm>
          <a:prstGeom prst="rect">
            <a:avLst/>
          </a:prstGeom>
          <a:noFill/>
        </p:spPr>
        <p:txBody>
          <a:bodyPr wrap="none" rtlCol="0">
            <a:spAutoFit/>
          </a:bodyPr>
          <a:lstStyle/>
          <a:p>
            <a:r>
              <a:rPr lang="en-US" dirty="0" smtClean="0"/>
              <a:t>For the generalized heat engine:</a:t>
            </a:r>
            <a:endParaRPr lang="en-US" dirty="0"/>
          </a:p>
        </p:txBody>
      </p:sp>
      <mc:AlternateContent xmlns:mc="http://schemas.openxmlformats.org/markup-compatibility/2006">
        <mc:Choice xmlns:a14="http://schemas.microsoft.com/office/drawing/2010/main" Requires="a14">
          <p:sp>
            <p:nvSpPr>
              <p:cNvPr id="14" name="TextBox 13"/>
              <p:cNvSpPr txBox="1"/>
              <p:nvPr/>
            </p:nvSpPr>
            <p:spPr>
              <a:xfrm>
                <a:off x="3450398" y="5975976"/>
                <a:ext cx="359733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𝑄</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𝑊</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𝑄</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𝑊</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𝑊</m:t>
                      </m:r>
                    </m:oMath>
                  </m:oMathPara>
                </a14:m>
                <a:endParaRPr lang="en-US" dirty="0"/>
              </a:p>
            </p:txBody>
          </p:sp>
        </mc:Choice>
        <mc:Fallback>
          <p:sp>
            <p:nvSpPr>
              <p:cNvPr id="14" name="TextBox 13"/>
              <p:cNvSpPr txBox="1">
                <a:spLocks noRot="1" noChangeAspect="1" noMove="1" noResize="1" noEditPoints="1" noAdjustHandles="1" noChangeArrowheads="1" noChangeShapeType="1" noTextEdit="1"/>
              </p:cNvSpPr>
              <p:nvPr/>
            </p:nvSpPr>
            <p:spPr>
              <a:xfrm>
                <a:off x="3450398" y="5975976"/>
                <a:ext cx="3597331" cy="276999"/>
              </a:xfrm>
              <a:prstGeom prst="rect">
                <a:avLst/>
              </a:prstGeom>
              <a:blipFill rotWithShape="0">
                <a:blip r:embed="rId13"/>
                <a:stretch>
                  <a:fillRect l="-1017" r="-1017" b="-2826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4" name="TextBox 23"/>
              <p:cNvSpPr txBox="1"/>
              <p:nvPr/>
            </p:nvSpPr>
            <p:spPr>
              <a:xfrm>
                <a:off x="288667" y="6238279"/>
                <a:ext cx="5909759" cy="369332"/>
              </a:xfrm>
              <a:prstGeom prst="rect">
                <a:avLst/>
              </a:prstGeom>
              <a:noFill/>
            </p:spPr>
            <p:txBody>
              <a:bodyPr wrap="none" rtlCol="0">
                <a:spAutoFit/>
              </a:bodyPr>
              <a:lstStyle/>
              <a:p>
                <a:r>
                  <a:rPr lang="en-US" dirty="0" smtClean="0">
                    <a:ea typeface="Cambria Math" panose="02040503050406030204" pitchFamily="18" charset="0"/>
                  </a:rPr>
                  <a:t>(</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r>
                      <a:rPr lang="en-US" b="0" i="1" smtClean="0">
                        <a:latin typeface="Cambria Math" panose="02040503050406030204" pitchFamily="18" charset="0"/>
                        <a:ea typeface="Cambria Math" panose="02040503050406030204" pitchFamily="18" charset="0"/>
                      </a:rPr>
                      <m:t>=0</m:t>
                    </m:r>
                  </m:oMath>
                </a14:m>
                <a:r>
                  <a:rPr lang="en-US" dirty="0" smtClean="0"/>
                  <a:t> for the cycle and </a:t>
                </a:r>
                <a14:m>
                  <m:oMath xmlns:m="http://schemas.openxmlformats.org/officeDocument/2006/math">
                    <m:r>
                      <a:rPr lang="en-US" b="0" i="1" smtClean="0">
                        <a:latin typeface="Cambria Math" panose="02040503050406030204" pitchFamily="18" charset="0"/>
                      </a:rPr>
                      <m:t>𝑊</m:t>
                    </m:r>
                  </m:oMath>
                </a14:m>
                <a:r>
                  <a:rPr lang="en-US" dirty="0" smtClean="0"/>
                  <a:t> is the work done </a:t>
                </a:r>
                <a:r>
                  <a:rPr lang="en-US" b="1" dirty="0" smtClean="0"/>
                  <a:t>by</a:t>
                </a:r>
                <a:r>
                  <a:rPr lang="en-US" dirty="0" smtClean="0"/>
                  <a:t> the engine)</a:t>
                </a:r>
                <a:endParaRPr lang="en-US" dirty="0"/>
              </a:p>
            </p:txBody>
          </p:sp>
        </mc:Choice>
        <mc:Fallback>
          <p:sp>
            <p:nvSpPr>
              <p:cNvPr id="24" name="TextBox 23"/>
              <p:cNvSpPr txBox="1">
                <a:spLocks noRot="1" noChangeAspect="1" noMove="1" noResize="1" noEditPoints="1" noAdjustHandles="1" noChangeArrowheads="1" noChangeShapeType="1" noTextEdit="1"/>
              </p:cNvSpPr>
              <p:nvPr/>
            </p:nvSpPr>
            <p:spPr>
              <a:xfrm>
                <a:off x="288667" y="6238279"/>
                <a:ext cx="5909759" cy="369332"/>
              </a:xfrm>
              <a:prstGeom prst="rect">
                <a:avLst/>
              </a:prstGeom>
              <a:blipFill rotWithShape="0">
                <a:blip r:embed="rId14"/>
                <a:stretch>
                  <a:fillRect l="-825" t="-8197" r="-103" b="-2459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TextBox 27"/>
              <p:cNvSpPr txBox="1"/>
              <p:nvPr/>
            </p:nvSpPr>
            <p:spPr>
              <a:xfrm>
                <a:off x="6212963" y="6152502"/>
                <a:ext cx="2271456" cy="703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𝑊</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𝑄</m:t>
                      </m:r>
                      <m:r>
                        <a:rPr lang="en-US" b="0" i="1" smtClean="0">
                          <a:latin typeface="Cambria Math" panose="02040503050406030204" pitchFamily="18" charset="0"/>
                          <a:ea typeface="Cambria Math" panose="02040503050406030204" pitchFamily="18" charset="0"/>
                        </a:rPr>
                        <m:t>=</m:t>
                      </m:r>
                      <m:nary>
                        <m:naryPr>
                          <m:chr m:val="∑"/>
                          <m:supHide m:val="on"/>
                          <m:ctrlPr>
                            <a:rPr lang="en-US" b="0" i="1" smtClean="0">
                              <a:latin typeface="Cambria Math" panose="02040503050406030204" pitchFamily="18" charset="0"/>
                              <a:ea typeface="Cambria Math" panose="02040503050406030204" pitchFamily="18" charset="0"/>
                            </a:rPr>
                          </m:ctrlPr>
                        </m:naryPr>
                        <m:sub>
                          <m:r>
                            <m:rPr>
                              <m:brk m:alnAt="7"/>
                            </m:rPr>
                            <a:rPr lang="en-US" b="0" i="1" smtClean="0">
                              <a:latin typeface="Cambria Math" panose="02040503050406030204" pitchFamily="18" charset="0"/>
                              <a:ea typeface="Cambria Math" panose="02040503050406030204" pitchFamily="18" charset="0"/>
                            </a:rPr>
                            <m:t>𝑐</m:t>
                          </m:r>
                          <m:r>
                            <a:rPr lang="en-US" b="0" i="1" smtClean="0">
                              <a:latin typeface="Cambria Math" panose="02040503050406030204" pitchFamily="18" charset="0"/>
                              <a:ea typeface="Cambria Math" panose="02040503050406030204" pitchFamily="18" charset="0"/>
                            </a:rPr>
                            <m:t>𝑦𝑐𝑙𝑒</m:t>
                          </m:r>
                        </m:sub>
                        <m:sup/>
                        <m:e>
                          <m:r>
                            <a:rPr lang="en-US" b="0" i="1" smtClean="0">
                              <a:latin typeface="Cambria Math" panose="02040503050406030204" pitchFamily="18" charset="0"/>
                              <a:ea typeface="Cambria Math" panose="02040503050406030204" pitchFamily="18" charset="0"/>
                            </a:rPr>
                            <m:t>đ</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𝑄</m:t>
                              </m:r>
                            </m:e>
                            <m:sub>
                              <m:r>
                                <a:rPr lang="en-US" b="0" i="1" smtClean="0">
                                  <a:latin typeface="Cambria Math" panose="02040503050406030204" pitchFamily="18" charset="0"/>
                                  <a:ea typeface="Cambria Math" panose="02040503050406030204" pitchFamily="18" charset="0"/>
                                </a:rPr>
                                <m:t>𝑖</m:t>
                              </m:r>
                            </m:sub>
                          </m:sSub>
                        </m:e>
                      </m:nary>
                    </m:oMath>
                  </m:oMathPara>
                </a14:m>
                <a:endParaRPr lang="en-US" dirty="0"/>
              </a:p>
            </p:txBody>
          </p:sp>
        </mc:Choice>
        <mc:Fallback>
          <p:sp>
            <p:nvSpPr>
              <p:cNvPr id="28" name="TextBox 27"/>
              <p:cNvSpPr txBox="1">
                <a:spLocks noRot="1" noChangeAspect="1" noMove="1" noResize="1" noEditPoints="1" noAdjustHandles="1" noChangeArrowheads="1" noChangeShapeType="1" noTextEdit="1"/>
              </p:cNvSpPr>
              <p:nvPr/>
            </p:nvSpPr>
            <p:spPr>
              <a:xfrm>
                <a:off x="6212963" y="6152502"/>
                <a:ext cx="2271456" cy="703141"/>
              </a:xfrm>
              <a:prstGeom prst="rect">
                <a:avLst/>
              </a:prstGeom>
              <a:blipFill rotWithShape="0">
                <a:blip r:embed="rId1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TextBox 28"/>
              <p:cNvSpPr txBox="1"/>
              <p:nvPr/>
            </p:nvSpPr>
            <p:spPr>
              <a:xfrm>
                <a:off x="259681" y="5338707"/>
                <a:ext cx="8678257" cy="646331"/>
              </a:xfrm>
              <a:prstGeom prst="rect">
                <a:avLst/>
              </a:prstGeom>
              <a:noFill/>
            </p:spPr>
            <p:txBody>
              <a:bodyPr wrap="square" rtlCol="0">
                <a:spAutoFit/>
              </a:bodyPr>
              <a:lstStyle/>
              <a:p>
                <a:r>
                  <a:rPr lang="en-US" dirty="0" smtClean="0"/>
                  <a:t>In each infinitesimal segment of the engine cycle it absorbs an amount of heat </a:t>
                </a:r>
                <a14:m>
                  <m:oMath xmlns:m="http://schemas.openxmlformats.org/officeDocument/2006/math">
                    <m:r>
                      <a:rPr lang="en-US" i="1">
                        <a:latin typeface="Cambria Math" panose="02040503050406030204" pitchFamily="18" charset="0"/>
                        <a:ea typeface="Cambria Math" panose="02040503050406030204" pitchFamily="18" charset="0"/>
                      </a:rPr>
                      <m:t>đ</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𝑄</m:t>
                        </m:r>
                      </m:e>
                      <m:sub>
                        <m:r>
                          <a:rPr lang="en-US" i="1">
                            <a:latin typeface="Cambria Math" panose="02040503050406030204" pitchFamily="18" charset="0"/>
                            <a:ea typeface="Cambria Math" panose="02040503050406030204" pitchFamily="18" charset="0"/>
                          </a:rPr>
                          <m:t>𝑖</m:t>
                        </m:r>
                      </m:sub>
                    </m:sSub>
                  </m:oMath>
                </a14:m>
                <a:r>
                  <a:rPr lang="en-US" dirty="0" smtClean="0"/>
                  <a:t> from a body at temperature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𝑖</m:t>
                        </m:r>
                      </m:sub>
                    </m:sSub>
                  </m:oMath>
                </a14:m>
                <a:r>
                  <a:rPr lang="en-US" dirty="0" smtClean="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𝑖</m:t>
                        </m:r>
                      </m:sub>
                    </m:sSub>
                  </m:oMath>
                </a14:m>
                <a:r>
                  <a:rPr lang="en-US" dirty="0" smtClean="0"/>
                  <a:t> is different for each segment). </a:t>
                </a:r>
                <a:endParaRPr lang="en-US" dirty="0"/>
              </a:p>
            </p:txBody>
          </p:sp>
        </mc:Choice>
        <mc:Fallback>
          <p:sp>
            <p:nvSpPr>
              <p:cNvPr id="29" name="TextBox 28"/>
              <p:cNvSpPr txBox="1">
                <a:spLocks noRot="1" noChangeAspect="1" noMove="1" noResize="1" noEditPoints="1" noAdjustHandles="1" noChangeArrowheads="1" noChangeShapeType="1" noTextEdit="1"/>
              </p:cNvSpPr>
              <p:nvPr/>
            </p:nvSpPr>
            <p:spPr>
              <a:xfrm>
                <a:off x="259681" y="5338707"/>
                <a:ext cx="8678257" cy="646331"/>
              </a:xfrm>
              <a:prstGeom prst="rect">
                <a:avLst/>
              </a:prstGeom>
              <a:blipFill rotWithShape="0">
                <a:blip r:embed="rId16"/>
                <a:stretch>
                  <a:fillRect l="-632" t="-5660" b="-14151"/>
                </a:stretch>
              </a:blipFill>
            </p:spPr>
            <p:txBody>
              <a:bodyPr/>
              <a:lstStyle/>
              <a:p>
                <a:r>
                  <a:rPr lang="en-US">
                    <a:noFill/>
                  </a:rPr>
                  <a:t> </a:t>
                </a:r>
              </a:p>
            </p:txBody>
          </p:sp>
        </mc:Fallback>
      </mc:AlternateContent>
    </p:spTree>
    <p:extLst>
      <p:ext uri="{BB962C8B-B14F-4D97-AF65-F5344CB8AC3E}">
        <p14:creationId xmlns:p14="http://schemas.microsoft.com/office/powerpoint/2010/main" val="329068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00035 -1.48148E-6 L 0.01007 0.00625 L 0.01528 0.01945 L 0.0309 0.03889 L 0.01875 0.03542 L 0.00313 0.01875 L -0.00035 -1.48148E-6 Z " pathEditMode="relative" rAng="0" ptsTypes="AAAAAAA">
                                      <p:cBhvr>
                                        <p:cTn id="6" dur="2000" fill="hold"/>
                                        <p:tgtEl>
                                          <p:spTgt spid="25"/>
                                        </p:tgtEl>
                                        <p:attrNameLst>
                                          <p:attrName>ppt_x</p:attrName>
                                          <p:attrName>ppt_y</p:attrName>
                                        </p:attrNameLst>
                                      </p:cBhvr>
                                      <p:rCtr x="1563" y="1944"/>
                                    </p:animMotion>
                                  </p:childTnLst>
                                </p:cTn>
                              </p:par>
                              <p:par>
                                <p:cTn id="7" presetID="1" presetClass="path" presetSubtype="0" repeatCount="indefinite" fill="hold" grpId="0" nodeType="withEffect">
                                  <p:stCondLst>
                                    <p:cond delay="0"/>
                                  </p:stCondLst>
                                  <p:childTnLst>
                                    <p:animMotion origin="layout" path="M 0.01996 2.22222E-6 C 0.07639 2.22222E-6 0.1224 0.05949 0.1224 0.1331 C 0.1224 0.20671 0.07639 0.26643 0.01996 0.26643 C -0.03646 0.26643 -0.08229 0.20671 -0.08229 0.1331 C -0.08229 0.05949 -0.03646 2.22222E-6 0.01996 2.22222E-6 Z " pathEditMode="relative" rAng="0" ptsTypes="AAAAA">
                                      <p:cBhvr>
                                        <p:cTn id="8" dur="2000" fill="hold"/>
                                        <p:tgtEl>
                                          <p:spTgt spid="26"/>
                                        </p:tgtEl>
                                        <p:attrNameLst>
                                          <p:attrName>ppt_x</p:attrName>
                                          <p:attrName>ppt_y</p:attrName>
                                        </p:attrNameLst>
                                      </p:cBhvr>
                                      <p:rCtr x="0" y="13310"/>
                                    </p:animMotion>
                                  </p:childTnLst>
                                </p:cTn>
                              </p:par>
                              <p:par>
                                <p:cTn id="9" presetID="0" presetClass="path" presetSubtype="0" repeatCount="indefinite" accel="50000" decel="50000" fill="hold" grpId="0" nodeType="withEffect">
                                  <p:stCondLst>
                                    <p:cond delay="0"/>
                                  </p:stCondLst>
                                  <p:childTnLst>
                                    <p:animMotion origin="layout" path="M 7.22222E-6 -5.18519E-6 L -0.00364 -0.01019 L 0.00383 -0.02755 L 0.00469 -0.05602 L 0.01129 -0.03866 L 0.01025 -0.01876 L 7.22222E-6 -5.18519E-6 Z " pathEditMode="relative" ptsTypes="AAAAAAA">
                                      <p:cBhvr>
                                        <p:cTn id="10" dur="2000" fill="hold"/>
                                        <p:tgtEl>
                                          <p:spTgt spid="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0217" y="948583"/>
            <a:ext cx="4078681" cy="369332"/>
          </a:xfrm>
          <a:prstGeom prst="rect">
            <a:avLst/>
          </a:prstGeom>
          <a:noFill/>
        </p:spPr>
        <p:txBody>
          <a:bodyPr wrap="none" rtlCol="0">
            <a:spAutoFit/>
          </a:bodyPr>
          <a:lstStyle/>
          <a:p>
            <a:r>
              <a:rPr lang="en-US" dirty="0" smtClean="0"/>
              <a:t>Work done by all the little Carnot engines</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4958898" y="854579"/>
                <a:ext cx="1192827" cy="703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m:rPr>
                              <m:brk m:alnAt="7"/>
                            </m:rPr>
                            <a:rPr lang="en-US" b="0" i="1" smtClean="0">
                              <a:latin typeface="Cambria Math" panose="02040503050406030204" pitchFamily="18" charset="0"/>
                            </a:rPr>
                            <m:t>𝑐</m:t>
                          </m:r>
                          <m:r>
                            <a:rPr lang="en-US" b="0" i="1" smtClean="0">
                              <a:latin typeface="Cambria Math" panose="02040503050406030204" pitchFamily="18" charset="0"/>
                            </a:rPr>
                            <m:t>𝑦𝑐𝑙𝑒</m:t>
                          </m:r>
                        </m:sub>
                        <m:sup/>
                        <m:e>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e>
                      </m:nary>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4958898" y="854579"/>
                <a:ext cx="1192827" cy="703141"/>
              </a:xfrm>
              <a:prstGeom prst="rect">
                <a:avLst/>
              </a:prstGeom>
              <a:blipFill rotWithShape="0">
                <a:blip r:embed="rId2"/>
                <a:stretch>
                  <a:fillRect/>
                </a:stretch>
              </a:blipFill>
            </p:spPr>
            <p:txBody>
              <a:bodyPr/>
              <a:lstStyle/>
              <a:p>
                <a:r>
                  <a:rPr lang="en-US">
                    <a:noFill/>
                  </a:rPr>
                  <a:t> </a:t>
                </a:r>
              </a:p>
            </p:txBody>
          </p:sp>
        </mc:Fallback>
      </mc:AlternateContent>
      <p:sp>
        <p:nvSpPr>
          <p:cNvPr id="6" name="TextBox 5"/>
          <p:cNvSpPr txBox="1"/>
          <p:nvPr/>
        </p:nvSpPr>
        <p:spPr>
          <a:xfrm>
            <a:off x="343378" y="4976663"/>
            <a:ext cx="8579528" cy="369332"/>
          </a:xfrm>
          <a:prstGeom prst="rect">
            <a:avLst/>
          </a:prstGeom>
          <a:noFill/>
        </p:spPr>
        <p:txBody>
          <a:bodyPr wrap="none" rtlCol="0">
            <a:spAutoFit/>
          </a:bodyPr>
          <a:lstStyle/>
          <a:p>
            <a:r>
              <a:rPr lang="en-US" dirty="0" smtClean="0"/>
              <a:t>What is the overall effect of all the little Carnot engines and the main generalized engine?</a:t>
            </a:r>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468471" y="5603198"/>
                <a:ext cx="8201886" cy="923586"/>
              </a:xfrm>
              <a:prstGeom prst="rect">
                <a:avLst/>
              </a:prstGeom>
              <a:noFill/>
            </p:spPr>
            <p:txBody>
              <a:bodyPr wrap="square" rtlCol="0">
                <a:spAutoFit/>
              </a:bodyPr>
              <a:lstStyle/>
              <a:p>
                <a:r>
                  <a:rPr lang="en-US" dirty="0" smtClean="0"/>
                  <a:t>Each Carnot engine absorbs heat </a:t>
                </a:r>
                <a14:m>
                  <m:oMath xmlns:m="http://schemas.openxmlformats.org/officeDocument/2006/math">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oMath>
                </a14:m>
                <a:r>
                  <a:rPr lang="en-US" dirty="0" smtClean="0"/>
                  <a:t> from the reservoir at temperature </a:t>
                </a:r>
                <a14:m>
                  <m:oMath xmlns:m="http://schemas.openxmlformats.org/officeDocument/2006/math">
                    <m:r>
                      <a:rPr lang="en-US" b="0" i="1" smtClean="0">
                        <a:latin typeface="Cambria Math" panose="02040503050406030204" pitchFamily="18" charset="0"/>
                      </a:rPr>
                      <m:t>𝑇</m:t>
                    </m:r>
                  </m:oMath>
                </a14:m>
                <a:r>
                  <a:rPr lang="en-US" dirty="0" smtClean="0"/>
                  <a:t> and reject an amount of heat </a:t>
                </a:r>
                <a14:m>
                  <m:oMath xmlns:m="http://schemas.openxmlformats.org/officeDocument/2006/math">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oMath>
                </a14:m>
                <a:r>
                  <a:rPr lang="en-US" dirty="0" smtClean="0"/>
                  <a:t> to the body at temperature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a14:m>
                <a:r>
                  <a:rPr lang="en-US" dirty="0" smtClean="0"/>
                  <a:t>. The main engine absorbs all the heat rejected by the little Carnot engines and produces an amount of work </a:t>
                </a:r>
                <a14:m>
                  <m:oMath xmlns:m="http://schemas.openxmlformats.org/officeDocument/2006/math">
                    <m:r>
                      <a:rPr lang="en-US" b="0" i="1" smtClean="0">
                        <a:latin typeface="Cambria Math" panose="02040503050406030204" pitchFamily="18" charset="0"/>
                      </a:rPr>
                      <m:t>𝑊</m:t>
                    </m:r>
                  </m:oMath>
                </a14:m>
                <a:r>
                  <a:rPr lang="en-US" dirty="0" smtClean="0"/>
                  <a:t>.</a:t>
                </a:r>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68471" y="5603198"/>
                <a:ext cx="8201886" cy="923586"/>
              </a:xfrm>
              <a:prstGeom prst="rect">
                <a:avLst/>
              </a:prstGeom>
              <a:blipFill rotWithShape="0">
                <a:blip r:embed="rId3"/>
                <a:stretch>
                  <a:fillRect l="-669" t="-3289" r="-669"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012528" y="1737182"/>
                <a:ext cx="2365263" cy="443904"/>
              </a:xfrm>
              <a:prstGeom prst="rect">
                <a:avLst/>
              </a:prstGeom>
              <a:noFill/>
            </p:spPr>
            <p:txBody>
              <a:bodyPr wrap="none" lIns="0" tIns="0" rIns="0" bIns="0" rtlCol="0">
                <a:spAutoFit/>
              </a:bodyPr>
              <a:lstStyle/>
              <a:p>
                <a:r>
                  <a:rPr lang="en-US" dirty="0" smtClean="0"/>
                  <a:t>Also </a:t>
                </a:r>
                <a14:m>
                  <m:oMath xmlns:m="http://schemas.openxmlformats.org/officeDocument/2006/math">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d>
                      <m:dPr>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𝑇</m:t>
                            </m:r>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den>
                        </m:f>
                        <m:r>
                          <a:rPr lang="en-US" b="0" i="1" smtClean="0">
                            <a:latin typeface="Cambria Math" panose="02040503050406030204" pitchFamily="18" charset="0"/>
                          </a:rPr>
                          <m:t>−1</m:t>
                        </m:r>
                      </m:e>
                    </m:d>
                  </m:oMath>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012528" y="1737182"/>
                <a:ext cx="2365263" cy="443904"/>
              </a:xfrm>
              <a:prstGeom prst="rect">
                <a:avLst/>
              </a:prstGeom>
              <a:blipFill rotWithShape="0">
                <a:blip r:embed="rId4"/>
                <a:stretch>
                  <a:fillRect l="-5928" t="-1370" b="-109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723356" y="2491672"/>
                <a:ext cx="3623749" cy="703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e>
                      </m:nary>
                      <m:r>
                        <a:rPr lang="en-US" b="0" i="0" smtClean="0">
                          <a:latin typeface="Cambria Math" panose="02040503050406030204" pitchFamily="18" charset="0"/>
                        </a:rPr>
                        <m:t>=</m:t>
                      </m:r>
                      <m:r>
                        <a:rPr lang="en-US" b="0" i="1" smtClean="0">
                          <a:latin typeface="Cambria Math" panose="02040503050406030204" pitchFamily="18" charset="0"/>
                        </a:rPr>
                        <m:t>𝑇</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f>
                            <m:fPr>
                              <m:ctrlPr>
                                <a:rPr lang="en-US" i="1" smtClean="0">
                                  <a:latin typeface="Cambria Math" panose="02040503050406030204" pitchFamily="18" charset="0"/>
                                </a:rPr>
                              </m:ctrlPr>
                            </m:fPr>
                            <m:num>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den>
                          </m:f>
                        </m:e>
                      </m:nary>
                      <m:r>
                        <a:rPr lang="en-US" b="0" i="1" smtClean="0">
                          <a:latin typeface="Cambria Math" panose="02040503050406030204" pitchFamily="18" charset="0"/>
                        </a:rPr>
                        <m:t>−</m:t>
                      </m:r>
                      <m:nary>
                        <m:naryPr>
                          <m:chr m:val="∑"/>
                          <m:supHide m:val="on"/>
                          <m:ctrlPr>
                            <a:rPr lang="en-US" i="1">
                              <a:latin typeface="Cambria Math" panose="02040503050406030204" pitchFamily="18" charset="0"/>
                              <a:ea typeface="Cambria Math" panose="02040503050406030204" pitchFamily="18" charset="0"/>
                            </a:rPr>
                          </m:ctrlPr>
                        </m:naryPr>
                        <m:sub>
                          <m:r>
                            <m:rPr>
                              <m:brk m:alnAt="7"/>
                            </m:rPr>
                            <a:rPr lang="en-US" i="1">
                              <a:latin typeface="Cambria Math" panose="02040503050406030204" pitchFamily="18" charset="0"/>
                              <a:ea typeface="Cambria Math" panose="02040503050406030204" pitchFamily="18" charset="0"/>
                            </a:rPr>
                            <m:t>𝑐</m:t>
                          </m:r>
                          <m:r>
                            <a:rPr lang="en-US" i="1">
                              <a:latin typeface="Cambria Math" panose="02040503050406030204" pitchFamily="18" charset="0"/>
                              <a:ea typeface="Cambria Math" panose="02040503050406030204" pitchFamily="18" charset="0"/>
                            </a:rPr>
                            <m:t>𝑦𝑐𝑙𝑒</m:t>
                          </m:r>
                        </m:sub>
                        <m:sup/>
                        <m:e>
                          <m:r>
                            <a:rPr lang="en-US" i="1">
                              <a:latin typeface="Cambria Math" panose="02040503050406030204" pitchFamily="18" charset="0"/>
                              <a:ea typeface="Cambria Math" panose="02040503050406030204" pitchFamily="18" charset="0"/>
                            </a:rPr>
                            <m:t>đ</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𝑄</m:t>
                              </m:r>
                            </m:e>
                            <m:sub>
                              <m:r>
                                <a:rPr lang="en-US" i="1">
                                  <a:latin typeface="Cambria Math" panose="02040503050406030204" pitchFamily="18" charset="0"/>
                                  <a:ea typeface="Cambria Math" panose="02040503050406030204" pitchFamily="18" charset="0"/>
                                </a:rPr>
                                <m:t>𝑖</m:t>
                              </m:r>
                            </m:sub>
                          </m:sSub>
                        </m:e>
                      </m:nary>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2723356" y="2491672"/>
                <a:ext cx="3623749" cy="703141"/>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2787084" y="3354843"/>
                <a:ext cx="3029804" cy="703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e>
                      </m:nary>
                      <m:r>
                        <a:rPr lang="en-US" b="0" i="0" smtClean="0">
                          <a:latin typeface="Cambria Math" panose="02040503050406030204" pitchFamily="18" charset="0"/>
                        </a:rPr>
                        <m:t>=</m:t>
                      </m:r>
                      <m:r>
                        <a:rPr lang="en-US" b="0" i="1" smtClean="0">
                          <a:latin typeface="Cambria Math" panose="02040503050406030204" pitchFamily="18" charset="0"/>
                        </a:rPr>
                        <m:t>𝑇</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f>
                            <m:fPr>
                              <m:ctrlPr>
                                <a:rPr lang="en-US" i="1" smtClean="0">
                                  <a:latin typeface="Cambria Math" panose="02040503050406030204" pitchFamily="18" charset="0"/>
                                </a:rPr>
                              </m:ctrlPr>
                            </m:fPr>
                            <m:num>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den>
                          </m:f>
                        </m:e>
                      </m:nary>
                      <m:r>
                        <a:rPr lang="en-US" b="0" i="1" smtClean="0">
                          <a:latin typeface="Cambria Math" panose="02040503050406030204" pitchFamily="18" charset="0"/>
                        </a:rPr>
                        <m:t>−</m:t>
                      </m:r>
                      <m:r>
                        <a:rPr lang="en-US" b="0" i="1" smtClean="0">
                          <a:latin typeface="Cambria Math" panose="02040503050406030204" pitchFamily="18" charset="0"/>
                        </a:rPr>
                        <m:t>𝑊</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2787084" y="3354843"/>
                <a:ext cx="3029804" cy="703141"/>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787084" y="4207156"/>
                <a:ext cx="3029804" cy="703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e>
                      </m:nary>
                      <m:r>
                        <a:rPr lang="en-US" b="0" i="1" smtClean="0">
                          <a:latin typeface="Cambria Math" panose="02040503050406030204" pitchFamily="18" charset="0"/>
                        </a:rPr>
                        <m:t>+</m:t>
                      </m:r>
                      <m:r>
                        <a:rPr lang="en-US" b="0" i="1" smtClean="0">
                          <a:latin typeface="Cambria Math" panose="02040503050406030204" pitchFamily="18" charset="0"/>
                        </a:rPr>
                        <m:t>𝑊</m:t>
                      </m:r>
                      <m:r>
                        <a:rPr lang="en-US" b="0" i="0" smtClean="0">
                          <a:latin typeface="Cambria Math" panose="02040503050406030204" pitchFamily="18" charset="0"/>
                        </a:rPr>
                        <m:t>=</m:t>
                      </m:r>
                      <m:r>
                        <a:rPr lang="en-US" b="0" i="1" smtClean="0">
                          <a:latin typeface="Cambria Math" panose="02040503050406030204" pitchFamily="18" charset="0"/>
                        </a:rPr>
                        <m:t>𝑇</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f>
                            <m:fPr>
                              <m:ctrlPr>
                                <a:rPr lang="en-US" i="1" smtClean="0">
                                  <a:latin typeface="Cambria Math" panose="02040503050406030204" pitchFamily="18" charset="0"/>
                                </a:rPr>
                              </m:ctrlPr>
                            </m:fPr>
                            <m:num>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den>
                          </m:f>
                        </m:e>
                      </m:nary>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2787084" y="4207156"/>
                <a:ext cx="3029804" cy="703141"/>
              </a:xfrm>
              <a:prstGeom prst="rect">
                <a:avLst/>
              </a:prstGeom>
              <a:blipFill rotWithShape="0">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44235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3378" y="549941"/>
            <a:ext cx="8579528" cy="369332"/>
          </a:xfrm>
          <a:prstGeom prst="rect">
            <a:avLst/>
          </a:prstGeom>
          <a:noFill/>
        </p:spPr>
        <p:txBody>
          <a:bodyPr wrap="none" rtlCol="0">
            <a:spAutoFit/>
          </a:bodyPr>
          <a:lstStyle/>
          <a:p>
            <a:r>
              <a:rPr lang="en-US" dirty="0" smtClean="0"/>
              <a:t>What is the overall effect of all the little Carnot engines and the main generalized engine?</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468471" y="1176476"/>
                <a:ext cx="8201886" cy="923586"/>
              </a:xfrm>
              <a:prstGeom prst="rect">
                <a:avLst/>
              </a:prstGeom>
              <a:noFill/>
            </p:spPr>
            <p:txBody>
              <a:bodyPr wrap="square" rtlCol="0">
                <a:spAutoFit/>
              </a:bodyPr>
              <a:lstStyle/>
              <a:p>
                <a:r>
                  <a:rPr lang="en-US" dirty="0" smtClean="0"/>
                  <a:t>Each Carnot engine absorbs heat </a:t>
                </a:r>
                <a14:m>
                  <m:oMath xmlns:m="http://schemas.openxmlformats.org/officeDocument/2006/math">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oMath>
                </a14:m>
                <a:r>
                  <a:rPr lang="en-US" dirty="0" smtClean="0"/>
                  <a:t> from the reservoir at temperature </a:t>
                </a:r>
                <a14:m>
                  <m:oMath xmlns:m="http://schemas.openxmlformats.org/officeDocument/2006/math">
                    <m:r>
                      <a:rPr lang="en-US" b="0" i="1" smtClean="0">
                        <a:latin typeface="Cambria Math" panose="02040503050406030204" pitchFamily="18" charset="0"/>
                      </a:rPr>
                      <m:t>𝑇</m:t>
                    </m:r>
                  </m:oMath>
                </a14:m>
                <a:r>
                  <a:rPr lang="en-US" dirty="0" smtClean="0"/>
                  <a:t> and reject an amount of heat </a:t>
                </a:r>
                <a14:m>
                  <m:oMath xmlns:m="http://schemas.openxmlformats.org/officeDocument/2006/math">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oMath>
                </a14:m>
                <a:r>
                  <a:rPr lang="en-US" dirty="0" smtClean="0"/>
                  <a:t> to the body at temperature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oMath>
                </a14:m>
                <a:r>
                  <a:rPr lang="en-US" dirty="0" smtClean="0"/>
                  <a:t>. The main engine absorbs all the heat rejected by the little Carnot engines and produces an amount of work </a:t>
                </a:r>
                <a14:m>
                  <m:oMath xmlns:m="http://schemas.openxmlformats.org/officeDocument/2006/math">
                    <m:r>
                      <a:rPr lang="en-US" b="0" i="1" smtClean="0">
                        <a:latin typeface="Cambria Math" panose="02040503050406030204" pitchFamily="18" charset="0"/>
                      </a:rPr>
                      <m:t>𝑊</m:t>
                    </m:r>
                  </m:oMath>
                </a14:m>
                <a:r>
                  <a:rPr lang="en-US" dirty="0" smtClean="0"/>
                  <a:t>.</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468471" y="1176476"/>
                <a:ext cx="8201886" cy="923586"/>
              </a:xfrm>
              <a:prstGeom prst="rect">
                <a:avLst/>
              </a:prstGeom>
              <a:blipFill rotWithShape="0">
                <a:blip r:embed="rId2"/>
                <a:stretch>
                  <a:fillRect l="-669" t="-3974" r="-669" b="-9934"/>
                </a:stretch>
              </a:blipFill>
            </p:spPr>
            <p:txBody>
              <a:bodyPr/>
              <a:lstStyle/>
              <a:p>
                <a:r>
                  <a:rPr lang="en-US">
                    <a:noFill/>
                  </a:rPr>
                  <a:t> </a:t>
                </a:r>
              </a:p>
            </p:txBody>
          </p:sp>
        </mc:Fallback>
      </mc:AlternateContent>
      <p:sp>
        <p:nvSpPr>
          <p:cNvPr id="6" name="TextBox 5"/>
          <p:cNvSpPr txBox="1"/>
          <p:nvPr/>
        </p:nvSpPr>
        <p:spPr>
          <a:xfrm>
            <a:off x="675118" y="2469735"/>
            <a:ext cx="7499617" cy="369332"/>
          </a:xfrm>
          <a:prstGeom prst="rect">
            <a:avLst/>
          </a:prstGeom>
          <a:noFill/>
        </p:spPr>
        <p:txBody>
          <a:bodyPr wrap="none" rtlCol="0">
            <a:spAutoFit/>
          </a:bodyPr>
          <a:lstStyle/>
          <a:p>
            <a:r>
              <a:rPr lang="en-US" dirty="0" smtClean="0">
                <a:solidFill>
                  <a:srgbClr val="FF0000"/>
                </a:solidFill>
              </a:rPr>
              <a:t>Violates Kelvin-Planck statement of the second law unless the total work done:</a:t>
            </a:r>
            <a:endParaRPr lang="en-US" dirty="0">
              <a:solidFill>
                <a:srgbClr val="FF0000"/>
              </a:solidFill>
            </a:endParaRPr>
          </a:p>
        </p:txBody>
      </p:sp>
      <mc:AlternateContent xmlns:mc="http://schemas.openxmlformats.org/markup-compatibility/2006" xmlns:a14="http://schemas.microsoft.com/office/drawing/2010/main">
        <mc:Choice Requires="a14">
          <p:sp>
            <p:nvSpPr>
              <p:cNvPr id="7" name="TextBox 6"/>
              <p:cNvSpPr txBox="1"/>
              <p:nvPr/>
            </p:nvSpPr>
            <p:spPr>
              <a:xfrm>
                <a:off x="2258099" y="3050846"/>
                <a:ext cx="1889556" cy="703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supHide m:val="on"/>
                          <m:ctrlPr>
                            <a:rPr lang="en-US" i="1" smtClean="0">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r>
                            <a:rPr lang="en-US" i="1">
                              <a:latin typeface="Cambria Math" panose="02040503050406030204" pitchFamily="18" charset="0"/>
                            </a:rPr>
                            <m:t>đ</m:t>
                          </m:r>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m:t>
                              </m:r>
                            </m:sup>
                          </m:sSubSup>
                        </m:e>
                      </m:nary>
                      <m:r>
                        <a:rPr lang="en-US" i="1">
                          <a:latin typeface="Cambria Math" panose="02040503050406030204" pitchFamily="18" charset="0"/>
                        </a:rPr>
                        <m:t>+</m:t>
                      </m:r>
                      <m:r>
                        <a:rPr lang="en-US" i="1">
                          <a:latin typeface="Cambria Math" panose="02040503050406030204" pitchFamily="18" charset="0"/>
                        </a:rPr>
                        <m:t>𝑊</m:t>
                      </m:r>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2258099" y="3050846"/>
                <a:ext cx="1889556" cy="703141"/>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849919" y="3050843"/>
                <a:ext cx="1750992" cy="703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𝑇</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f>
                            <m:fPr>
                              <m:ctrlPr>
                                <a:rPr lang="en-US" i="1" smtClean="0">
                                  <a:latin typeface="Cambria Math" panose="02040503050406030204" pitchFamily="18" charset="0"/>
                                </a:rPr>
                              </m:ctrlPr>
                            </m:fPr>
                            <m:num>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den>
                          </m:f>
                        </m:e>
                      </m:nary>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4849919" y="3050843"/>
                <a:ext cx="1750992" cy="703141"/>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871386" y="4135483"/>
                <a:ext cx="1303818" cy="369332"/>
              </a:xfrm>
              <a:prstGeom prst="rect">
                <a:avLst/>
              </a:prstGeom>
              <a:noFill/>
            </p:spPr>
            <p:txBody>
              <a:bodyPr wrap="none" rtlCol="0">
                <a:spAutoFit/>
              </a:bodyPr>
              <a:lstStyle/>
              <a:p>
                <a:r>
                  <a:rPr lang="en-US" dirty="0" smtClean="0"/>
                  <a:t>Since </a:t>
                </a:r>
                <a14:m>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ea typeface="Cambria Math" panose="02040503050406030204" pitchFamily="18" charset="0"/>
                      </a:rPr>
                      <m:t>&gt;0</m:t>
                    </m:r>
                  </m:oMath>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2871386" y="4135483"/>
                <a:ext cx="1303818" cy="369332"/>
              </a:xfrm>
              <a:prstGeom prst="rect">
                <a:avLst/>
              </a:prstGeom>
              <a:blipFill rotWithShape="0">
                <a:blip r:embed="rId5"/>
                <a:stretch>
                  <a:fillRect l="-3738"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366001" y="4009006"/>
                <a:ext cx="1569597" cy="703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𝑐</m:t>
                          </m:r>
                          <m:r>
                            <a:rPr lang="en-US" i="1">
                              <a:latin typeface="Cambria Math" panose="02040503050406030204" pitchFamily="18" charset="0"/>
                            </a:rPr>
                            <m:t>𝑦𝑐𝑙𝑒</m:t>
                          </m:r>
                        </m:sub>
                        <m:sup/>
                        <m:e>
                          <m:f>
                            <m:fPr>
                              <m:ctrlPr>
                                <a:rPr lang="en-US" i="1" smtClean="0">
                                  <a:latin typeface="Cambria Math" panose="02040503050406030204" pitchFamily="18" charset="0"/>
                                </a:rPr>
                              </m:ctrlPr>
                            </m:fPr>
                            <m:num>
                              <m:r>
                                <a:rPr lang="en-US" i="1">
                                  <a:latin typeface="Cambria Math" panose="02040503050406030204" pitchFamily="18" charset="0"/>
                                </a:rPr>
                                <m:t>đ</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𝑖</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𝑖</m:t>
                                  </m:r>
                                </m:sub>
                              </m:sSub>
                            </m:den>
                          </m:f>
                        </m:e>
                      </m:nary>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4366001" y="4009006"/>
                <a:ext cx="1569597" cy="703141"/>
              </a:xfrm>
              <a:prstGeom prst="rect">
                <a:avLst/>
              </a:prstGeom>
              <a:blipFill rotWithShape="0">
                <a:blip r:embed="rId6"/>
                <a:stretch>
                  <a:fillRect/>
                </a:stretch>
              </a:blipFill>
            </p:spPr>
            <p:txBody>
              <a:bodyPr/>
              <a:lstStyle/>
              <a:p>
                <a:r>
                  <a:rPr lang="en-US">
                    <a:noFill/>
                  </a:rPr>
                  <a:t> </a:t>
                </a:r>
              </a:p>
            </p:txBody>
          </p:sp>
        </mc:Fallback>
      </mc:AlternateContent>
      <p:sp>
        <p:nvSpPr>
          <p:cNvPr id="12" name="TextBox 11"/>
          <p:cNvSpPr txBox="1"/>
          <p:nvPr/>
        </p:nvSpPr>
        <p:spPr>
          <a:xfrm>
            <a:off x="2162086" y="5024927"/>
            <a:ext cx="468398" cy="369332"/>
          </a:xfrm>
          <a:prstGeom prst="rect">
            <a:avLst/>
          </a:prstGeom>
          <a:noFill/>
        </p:spPr>
        <p:txBody>
          <a:bodyPr wrap="none" rtlCol="0">
            <a:spAutoFit/>
          </a:bodyPr>
          <a:lstStyle/>
          <a:p>
            <a:r>
              <a:rPr lang="en-US" dirty="0" smtClean="0"/>
              <a:t>i.e.</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3024472" y="4903402"/>
                <a:ext cx="1329146" cy="968727"/>
              </a:xfrm>
              <a:prstGeom prst="rect">
                <a:avLst/>
              </a:prstGeom>
              <a:noFill/>
              <a:ln>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sz="2400" i="1" smtClean="0">
                              <a:latin typeface="Cambria Math" panose="02040503050406030204" pitchFamily="18" charset="0"/>
                            </a:rPr>
                          </m:ctrlPr>
                        </m:naryPr>
                        <m:sub/>
                        <m:sup/>
                        <m:e>
                          <m:f>
                            <m:fPr>
                              <m:ctrlPr>
                                <a:rPr lang="en-US" sz="2400" i="1" smtClean="0">
                                  <a:latin typeface="Cambria Math" panose="02040503050406030204" pitchFamily="18" charset="0"/>
                                </a:rPr>
                              </m:ctrlPr>
                            </m:fPr>
                            <m:num>
                              <m:r>
                                <a:rPr lang="en-US" sz="2400" i="1">
                                  <a:latin typeface="Cambria Math" panose="02040503050406030204" pitchFamily="18" charset="0"/>
                                </a:rPr>
                                <m:t>đ</m:t>
                              </m:r>
                              <m:r>
                                <a:rPr lang="en-US" sz="2400" b="0" i="1" smtClean="0">
                                  <a:latin typeface="Cambria Math" panose="02040503050406030204" pitchFamily="18" charset="0"/>
                                </a:rPr>
                                <m:t>𝑄</m:t>
                              </m:r>
                            </m:num>
                            <m:den>
                              <m:r>
                                <a:rPr lang="en-US" sz="2400" b="0" i="1" smtClean="0">
                                  <a:latin typeface="Cambria Math" panose="02040503050406030204" pitchFamily="18" charset="0"/>
                                </a:rPr>
                                <m:t>𝑇</m:t>
                              </m:r>
                            </m:den>
                          </m:f>
                        </m:e>
                      </m:nary>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0</m:t>
                      </m:r>
                    </m:oMath>
                  </m:oMathPara>
                </a14:m>
                <a:endParaRPr lang="en-US"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3024472" y="4903402"/>
                <a:ext cx="1329146" cy="968727"/>
              </a:xfrm>
              <a:prstGeom prst="rect">
                <a:avLst/>
              </a:prstGeom>
              <a:blipFill rotWithShape="0">
                <a:blip r:embed="rId7"/>
                <a:stretch>
                  <a:fillRect/>
                </a:stretch>
              </a:blipFill>
              <a:ln>
                <a:solidFill>
                  <a:srgbClr val="FF0000"/>
                </a:solidFill>
              </a:ln>
            </p:spPr>
            <p:txBody>
              <a:bodyPr/>
              <a:lstStyle/>
              <a:p>
                <a:r>
                  <a:rPr lang="en-US">
                    <a:noFill/>
                  </a:rPr>
                  <a:t> </a:t>
                </a:r>
              </a:p>
            </p:txBody>
          </p:sp>
        </mc:Fallback>
      </mc:AlternateContent>
      <p:sp>
        <p:nvSpPr>
          <p:cNvPr id="14" name="TextBox 13"/>
          <p:cNvSpPr txBox="1"/>
          <p:nvPr/>
        </p:nvSpPr>
        <p:spPr>
          <a:xfrm>
            <a:off x="4747606" y="5105753"/>
            <a:ext cx="2021707" cy="369332"/>
          </a:xfrm>
          <a:prstGeom prst="rect">
            <a:avLst/>
          </a:prstGeom>
          <a:noFill/>
        </p:spPr>
        <p:txBody>
          <a:bodyPr wrap="none" rtlCol="0">
            <a:spAutoFit/>
          </a:bodyPr>
          <a:lstStyle/>
          <a:p>
            <a:r>
              <a:rPr lang="en-US" dirty="0" err="1" smtClean="0"/>
              <a:t>Claussius</a:t>
            </a:r>
            <a:r>
              <a:rPr lang="en-US" dirty="0" smtClean="0"/>
              <a:t> inequality</a:t>
            </a:r>
            <a:endParaRPr lang="en-US" dirty="0"/>
          </a:p>
        </p:txBody>
      </p:sp>
    </p:spTree>
    <p:extLst>
      <p:ext uri="{BB962C8B-B14F-4D97-AF65-F5344CB8AC3E}">
        <p14:creationId xmlns:p14="http://schemas.microsoft.com/office/powerpoint/2010/main" val="1360915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TotalTime>
  <Words>549</Words>
  <Application>Microsoft Office PowerPoint</Application>
  <PresentationFormat>On-screen Show (4:3)</PresentationFormat>
  <Paragraphs>128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Biswas,Amlan</dc:creator>
  <cp:lastModifiedBy>Biswas,Amlan</cp:lastModifiedBy>
  <cp:revision>26</cp:revision>
  <dcterms:created xsi:type="dcterms:W3CDTF">2014-09-29T22:15:55Z</dcterms:created>
  <dcterms:modified xsi:type="dcterms:W3CDTF">2014-10-03T02:48:20Z</dcterms:modified>
</cp:coreProperties>
</file>