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80" r:id="rId2"/>
    <p:sldId id="265" r:id="rId3"/>
    <p:sldId id="278" r:id="rId4"/>
    <p:sldId id="267" r:id="rId5"/>
    <p:sldId id="277" r:id="rId6"/>
    <p:sldId id="269" r:id="rId7"/>
    <p:sldId id="271" r:id="rId8"/>
    <p:sldId id="279" r:id="rId9"/>
    <p:sldId id="281" r:id="rId10"/>
    <p:sldId id="282" r:id="rId11"/>
    <p:sldId id="283" r:id="rId12"/>
    <p:sldId id="287" r:id="rId13"/>
    <p:sldId id="288" r:id="rId14"/>
    <p:sldId id="286" r:id="rId15"/>
    <p:sldId id="289" r:id="rId16"/>
    <p:sldId id="290" r:id="rId17"/>
    <p:sldId id="291" r:id="rId18"/>
    <p:sldId id="314"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85" r:id="rId39"/>
    <p:sldId id="311" r:id="rId40"/>
    <p:sldId id="284" r:id="rId41"/>
    <p:sldId id="312" r:id="rId42"/>
    <p:sldId id="313" r:id="rId43"/>
    <p:sldId id="315" r:id="rId44"/>
    <p:sldId id="316" r:id="rId4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6" autoAdjust="0"/>
  </p:normalViewPr>
  <p:slideViewPr>
    <p:cSldViewPr>
      <p:cViewPr varScale="1">
        <p:scale>
          <a:sx n="111" d="100"/>
          <a:sy n="111" d="100"/>
        </p:scale>
        <p:origin x="2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ltLang="en-US"/>
          </a:p>
        </p:txBody>
      </p:sp>
      <p:sp>
        <p:nvSpPr>
          <p:cNvPr id="1536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ltLang="en-US"/>
          </a:p>
        </p:txBody>
      </p:sp>
      <p:sp>
        <p:nvSpPr>
          <p:cNvPr id="1536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ltLang="en-US"/>
          </a:p>
        </p:txBody>
      </p:sp>
      <p:sp>
        <p:nvSpPr>
          <p:cNvPr id="1536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E7EFA59-285D-4ADC-B9F7-6A0F8A821113}" type="slidenum">
              <a:rPr lang="en-US" altLang="en-US"/>
              <a:pPr>
                <a:defRPr/>
              </a:pPr>
              <a:t>‹#›</a:t>
            </a:fld>
            <a:endParaRPr lang="en-US" altLang="en-US"/>
          </a:p>
        </p:txBody>
      </p:sp>
    </p:spTree>
    <p:extLst>
      <p:ext uri="{BB962C8B-B14F-4D97-AF65-F5344CB8AC3E}">
        <p14:creationId xmlns:p14="http://schemas.microsoft.com/office/powerpoint/2010/main" val="128957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682699D-605C-4BB4-A558-D42AF961E11C}" type="datetimeFigureOut">
              <a:rPr lang="en-US" smtClean="0"/>
              <a:t>9/16/2015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376B5E4-F581-495E-8317-BD37A4BBDEFC}" type="slidenum">
              <a:rPr lang="en-US" smtClean="0"/>
              <a:t>‹#›</a:t>
            </a:fld>
            <a:endParaRPr lang="en-US"/>
          </a:p>
        </p:txBody>
      </p:sp>
    </p:spTree>
    <p:extLst>
      <p:ext uri="{BB962C8B-B14F-4D97-AF65-F5344CB8AC3E}">
        <p14:creationId xmlns:p14="http://schemas.microsoft.com/office/powerpoint/2010/main" val="209994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6B5E4-F581-495E-8317-BD37A4BBDEFC}" type="slidenum">
              <a:rPr lang="en-US" smtClean="0"/>
              <a:t>43</a:t>
            </a:fld>
            <a:endParaRPr lang="en-US"/>
          </a:p>
        </p:txBody>
      </p:sp>
    </p:spTree>
    <p:extLst>
      <p:ext uri="{BB962C8B-B14F-4D97-AF65-F5344CB8AC3E}">
        <p14:creationId xmlns:p14="http://schemas.microsoft.com/office/powerpoint/2010/main" val="204378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932EA8-8FD8-41DA-8FE9-3A1FB6710FB8}" type="slidenum">
              <a:rPr lang="en-US" altLang="en-US"/>
              <a:pPr>
                <a:defRPr/>
              </a:pPr>
              <a:t>‹#›</a:t>
            </a:fld>
            <a:endParaRPr lang="en-US" altLang="en-US"/>
          </a:p>
        </p:txBody>
      </p:sp>
    </p:spTree>
    <p:extLst>
      <p:ext uri="{BB962C8B-B14F-4D97-AF65-F5344CB8AC3E}">
        <p14:creationId xmlns:p14="http://schemas.microsoft.com/office/powerpoint/2010/main" val="58555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AA3049-34AE-4D9E-B1B3-F8587060334F}" type="slidenum">
              <a:rPr lang="en-US" altLang="en-US"/>
              <a:pPr>
                <a:defRPr/>
              </a:pPr>
              <a:t>‹#›</a:t>
            </a:fld>
            <a:endParaRPr lang="en-US" altLang="en-US"/>
          </a:p>
        </p:txBody>
      </p:sp>
    </p:spTree>
    <p:extLst>
      <p:ext uri="{BB962C8B-B14F-4D97-AF65-F5344CB8AC3E}">
        <p14:creationId xmlns:p14="http://schemas.microsoft.com/office/powerpoint/2010/main" val="159525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181FD4-5FF5-45CE-ADFF-9FE0A3DA5D1F}" type="slidenum">
              <a:rPr lang="en-US" altLang="en-US"/>
              <a:pPr>
                <a:defRPr/>
              </a:pPr>
              <a:t>‹#›</a:t>
            </a:fld>
            <a:endParaRPr lang="en-US" altLang="en-US"/>
          </a:p>
        </p:txBody>
      </p:sp>
    </p:spTree>
    <p:extLst>
      <p:ext uri="{BB962C8B-B14F-4D97-AF65-F5344CB8AC3E}">
        <p14:creationId xmlns:p14="http://schemas.microsoft.com/office/powerpoint/2010/main" val="35772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C8E984-7784-4673-BD5A-0779CF62533E}" type="slidenum">
              <a:rPr lang="en-US" altLang="en-US"/>
              <a:pPr>
                <a:defRPr/>
              </a:pPr>
              <a:t>‹#›</a:t>
            </a:fld>
            <a:endParaRPr lang="en-US" altLang="en-US"/>
          </a:p>
        </p:txBody>
      </p:sp>
    </p:spTree>
    <p:extLst>
      <p:ext uri="{BB962C8B-B14F-4D97-AF65-F5344CB8AC3E}">
        <p14:creationId xmlns:p14="http://schemas.microsoft.com/office/powerpoint/2010/main" val="21263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1E1ED7-0577-4FBC-899F-B05B64963BFA}" type="slidenum">
              <a:rPr lang="en-US" altLang="en-US"/>
              <a:pPr>
                <a:defRPr/>
              </a:pPr>
              <a:t>‹#›</a:t>
            </a:fld>
            <a:endParaRPr lang="en-US" altLang="en-US"/>
          </a:p>
        </p:txBody>
      </p:sp>
    </p:spTree>
    <p:extLst>
      <p:ext uri="{BB962C8B-B14F-4D97-AF65-F5344CB8AC3E}">
        <p14:creationId xmlns:p14="http://schemas.microsoft.com/office/powerpoint/2010/main" val="69657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B65EEF-0057-4972-A427-1966622D2978}" type="slidenum">
              <a:rPr lang="en-US" altLang="en-US"/>
              <a:pPr>
                <a:defRPr/>
              </a:pPr>
              <a:t>‹#›</a:t>
            </a:fld>
            <a:endParaRPr lang="en-US" altLang="en-US"/>
          </a:p>
        </p:txBody>
      </p:sp>
    </p:spTree>
    <p:extLst>
      <p:ext uri="{BB962C8B-B14F-4D97-AF65-F5344CB8AC3E}">
        <p14:creationId xmlns:p14="http://schemas.microsoft.com/office/powerpoint/2010/main" val="88709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320FD67-B9C1-4115-B1D0-2F664ECE0E6B}" type="slidenum">
              <a:rPr lang="en-US" altLang="en-US"/>
              <a:pPr>
                <a:defRPr/>
              </a:pPr>
              <a:t>‹#›</a:t>
            </a:fld>
            <a:endParaRPr lang="en-US" altLang="en-US"/>
          </a:p>
        </p:txBody>
      </p:sp>
    </p:spTree>
    <p:extLst>
      <p:ext uri="{BB962C8B-B14F-4D97-AF65-F5344CB8AC3E}">
        <p14:creationId xmlns:p14="http://schemas.microsoft.com/office/powerpoint/2010/main" val="107263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CA3FFB8-FD6E-49FA-8620-7023A8703CE5}" type="slidenum">
              <a:rPr lang="en-US" altLang="en-US"/>
              <a:pPr>
                <a:defRPr/>
              </a:pPr>
              <a:t>‹#›</a:t>
            </a:fld>
            <a:endParaRPr lang="en-US" altLang="en-US"/>
          </a:p>
        </p:txBody>
      </p:sp>
    </p:spTree>
    <p:extLst>
      <p:ext uri="{BB962C8B-B14F-4D97-AF65-F5344CB8AC3E}">
        <p14:creationId xmlns:p14="http://schemas.microsoft.com/office/powerpoint/2010/main" val="198107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5C8B56E-5793-4B07-8C2B-8EF85B84BB32}" type="slidenum">
              <a:rPr lang="en-US" altLang="en-US"/>
              <a:pPr>
                <a:defRPr/>
              </a:pPr>
              <a:t>‹#›</a:t>
            </a:fld>
            <a:endParaRPr lang="en-US" altLang="en-US"/>
          </a:p>
        </p:txBody>
      </p:sp>
    </p:spTree>
    <p:extLst>
      <p:ext uri="{BB962C8B-B14F-4D97-AF65-F5344CB8AC3E}">
        <p14:creationId xmlns:p14="http://schemas.microsoft.com/office/powerpoint/2010/main" val="404319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0A2584-BB79-4FDF-B9AA-8E8C04732117}" type="slidenum">
              <a:rPr lang="en-US" altLang="en-US"/>
              <a:pPr>
                <a:defRPr/>
              </a:pPr>
              <a:t>‹#›</a:t>
            </a:fld>
            <a:endParaRPr lang="en-US" altLang="en-US"/>
          </a:p>
        </p:txBody>
      </p:sp>
    </p:spTree>
    <p:extLst>
      <p:ext uri="{BB962C8B-B14F-4D97-AF65-F5344CB8AC3E}">
        <p14:creationId xmlns:p14="http://schemas.microsoft.com/office/powerpoint/2010/main" val="292460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E32B1C-1E46-49E6-873C-5EB08427A069}" type="slidenum">
              <a:rPr lang="en-US" altLang="en-US"/>
              <a:pPr>
                <a:defRPr/>
              </a:pPr>
              <a:t>‹#›</a:t>
            </a:fld>
            <a:endParaRPr lang="en-US" altLang="en-US"/>
          </a:p>
        </p:txBody>
      </p:sp>
    </p:spTree>
    <p:extLst>
      <p:ext uri="{BB962C8B-B14F-4D97-AF65-F5344CB8AC3E}">
        <p14:creationId xmlns:p14="http://schemas.microsoft.com/office/powerpoint/2010/main" val="153571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DEC4500-865D-429C-904E-D863BEB628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hysicsdfs\dept\Users\biswas_amlan\courses\3513\2014f\20140828_141316.mp4" TargetMode="External"/><Relationship Id="rId1" Type="http://schemas.microsoft.com/office/2007/relationships/media" Target="file:///\\physicsdfs\dept\Users\biswas_amlan\courses\3513\2014f\20140828_141316.mp4"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29.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9.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0.png"/><Relationship Id="rId5" Type="http://schemas.openxmlformats.org/officeDocument/2006/relationships/image" Target="../media/image49.png"/><Relationship Id="rId10" Type="http://schemas.openxmlformats.org/officeDocument/2006/relationships/image" Target="../media/image55.png"/><Relationship Id="rId4" Type="http://schemas.openxmlformats.org/officeDocument/2006/relationships/image" Target="../media/image48.png"/><Relationship Id="rId9"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0.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0.png"/><Relationship Id="rId5" Type="http://schemas.openxmlformats.org/officeDocument/2006/relationships/image" Target="../media/image49.png"/><Relationship Id="rId10" Type="http://schemas.openxmlformats.org/officeDocument/2006/relationships/image" Target="../media/image58.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9.png"/><Relationship Id="rId7" Type="http://schemas.openxmlformats.org/officeDocument/2006/relationships/image" Target="../media/image5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4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56.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7.png"/><Relationship Id="rId2" Type="http://schemas.openxmlformats.org/officeDocument/2006/relationships/notesSlide" Target="../notesSlides/notesSlide1.xml"/><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1.png"/><Relationship Id="rId5" Type="http://schemas.openxmlformats.org/officeDocument/2006/relationships/image" Target="../media/image59.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57.png"/><Relationship Id="rId9" Type="http://schemas.openxmlformats.org/officeDocument/2006/relationships/image" Target="../media/image109.png"/><Relationship Id="rId14" Type="http://schemas.openxmlformats.org/officeDocument/2006/relationships/image" Target="../media/image114.png"/></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14400"/>
            <a:ext cx="8686800" cy="3046988"/>
          </a:xfrm>
          <a:prstGeom prst="rect">
            <a:avLst/>
          </a:prstGeom>
          <a:noFill/>
        </p:spPr>
        <p:txBody>
          <a:bodyPr>
            <a:spAutoFit/>
          </a:bodyPr>
          <a:lstStyle/>
          <a:p>
            <a:pPr marL="285750" indent="-285750" eaLnBrk="1" hangingPunct="1">
              <a:buFont typeface="Arial" panose="020B0604020202020204" pitchFamily="34" charset="0"/>
              <a:buChar char="•"/>
              <a:defRPr/>
            </a:pPr>
            <a:r>
              <a:rPr lang="en-US" sz="2400" dirty="0"/>
              <a:t>Too many particles… can’t keep track!</a:t>
            </a:r>
          </a:p>
          <a:p>
            <a:pPr eaLnBrk="1" hangingPunct="1">
              <a:defRPr/>
            </a:pPr>
            <a:endParaRPr lang="en-US" sz="2400" dirty="0"/>
          </a:p>
          <a:p>
            <a:pPr marL="285750" indent="-285750" eaLnBrk="1" hangingPunct="1">
              <a:buFont typeface="Arial" panose="020B0604020202020204" pitchFamily="34" charset="0"/>
              <a:buChar char="•"/>
              <a:defRPr/>
            </a:pPr>
            <a:r>
              <a:rPr lang="en-US" sz="2400" dirty="0"/>
              <a:t>Use pressure (p) and volume (V) instead.</a:t>
            </a:r>
          </a:p>
          <a:p>
            <a:pPr eaLnBrk="1" hangingPunct="1">
              <a:defRPr/>
            </a:pPr>
            <a:endParaRPr lang="en-US" sz="2400" dirty="0"/>
          </a:p>
          <a:p>
            <a:pPr marL="285750" indent="-285750" eaLnBrk="1" hangingPunct="1">
              <a:buFont typeface="Arial" panose="020B0604020202020204" pitchFamily="34" charset="0"/>
              <a:buChar char="•"/>
              <a:defRPr/>
            </a:pPr>
            <a:r>
              <a:rPr lang="en-US" sz="2400" dirty="0"/>
              <a:t>Temperature (T) measures the tendency of an object to spontaneously give up/absorb energy to/from its surroundings. </a:t>
            </a:r>
            <a:r>
              <a:rPr lang="en-US" sz="2400" b="1" dirty="0"/>
              <a:t>(p and T will turn out to be related to the too many particles mentioned above</a:t>
            </a:r>
            <a:r>
              <a:rPr lang="en-US" sz="2400" b="1" dirty="0" smtClean="0"/>
              <a:t>)</a:t>
            </a:r>
            <a:endParaRPr lang="en-US" sz="2400" b="1" dirty="0"/>
          </a:p>
        </p:txBody>
      </p:sp>
      <p:sp>
        <p:nvSpPr>
          <p:cNvPr id="3075" name="TextBox 4"/>
          <p:cNvSpPr txBox="1">
            <a:spLocks noChangeArrowheads="1"/>
          </p:cNvSpPr>
          <p:nvPr/>
        </p:nvSpPr>
        <p:spPr bwMode="auto">
          <a:xfrm>
            <a:off x="3200400" y="228600"/>
            <a:ext cx="2843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t>Thermal Physics</a:t>
            </a:r>
          </a:p>
        </p:txBody>
      </p:sp>
    </p:spTree>
    <p:extLst>
      <p:ext uri="{BB962C8B-B14F-4D97-AF65-F5344CB8AC3E}">
        <p14:creationId xmlns:p14="http://schemas.microsoft.com/office/powerpoint/2010/main" val="106315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685800" y="609600"/>
            <a:ext cx="74676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3600"/>
              <a:t>Each microstate is equally likely</a:t>
            </a:r>
          </a:p>
          <a:p>
            <a:pPr eaLnBrk="1" hangingPunct="1">
              <a:spcBef>
                <a:spcPct val="50000"/>
              </a:spcBef>
              <a:buFontTx/>
              <a:buAutoNum type="arabicPeriod"/>
            </a:pPr>
            <a:r>
              <a:rPr lang="en-US" altLang="en-US" sz="3600"/>
              <a:t>The microstate of a system is continually changing</a:t>
            </a:r>
          </a:p>
          <a:p>
            <a:pPr eaLnBrk="1" hangingPunct="1">
              <a:spcBef>
                <a:spcPct val="50000"/>
              </a:spcBef>
              <a:buFontTx/>
              <a:buAutoNum type="arabicPeriod"/>
            </a:pPr>
            <a:r>
              <a:rPr lang="en-US" altLang="en-US" sz="3600"/>
              <a:t>Given enough time, the system will explore all possible microstates and spend equal time in each of them (ergodic hypothesis).</a:t>
            </a:r>
          </a:p>
        </p:txBody>
      </p:sp>
    </p:spTree>
    <p:extLst>
      <p:ext uri="{BB962C8B-B14F-4D97-AF65-F5344CB8AC3E}">
        <p14:creationId xmlns:p14="http://schemas.microsoft.com/office/powerpoint/2010/main" val="353170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40828_141316.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69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76200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Most likely macrostate the system will find itself in is the one with the maximum number of microstates.</a:t>
            </a:r>
          </a:p>
        </p:txBody>
      </p:sp>
      <p:sp>
        <p:nvSpPr>
          <p:cNvPr id="16387" name="Rectangle 10"/>
          <p:cNvSpPr>
            <a:spLocks noChangeArrowheads="1"/>
          </p:cNvSpPr>
          <p:nvPr/>
        </p:nvSpPr>
        <p:spPr bwMode="auto">
          <a:xfrm>
            <a:off x="990600" y="4038600"/>
            <a:ext cx="3200400" cy="1600200"/>
          </a:xfrm>
          <a:prstGeom prst="rect">
            <a:avLst/>
          </a:prstGeom>
          <a:noFill/>
          <a:ln w="1968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Line 11"/>
          <p:cNvSpPr>
            <a:spLocks noChangeShapeType="1"/>
          </p:cNvSpPr>
          <p:nvPr/>
        </p:nvSpPr>
        <p:spPr bwMode="auto">
          <a:xfrm>
            <a:off x="2667000" y="4114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12"/>
          <p:cNvSpPr txBox="1">
            <a:spLocks noChangeArrowheads="1"/>
          </p:cNvSpPr>
          <p:nvPr/>
        </p:nvSpPr>
        <p:spPr bwMode="auto">
          <a:xfrm>
            <a:off x="1447800" y="42672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1</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1</a:t>
            </a:r>
            <a:r>
              <a:rPr lang="en-US" altLang="en-US" sz="2400">
                <a:sym typeface="Symbol" panose="05050102010706020507" pitchFamily="18" charset="2"/>
              </a:rPr>
              <a:t>(E</a:t>
            </a:r>
            <a:r>
              <a:rPr lang="en-US" altLang="en-US" sz="2400" baseline="-25000">
                <a:sym typeface="Symbol" panose="05050102010706020507" pitchFamily="18" charset="2"/>
              </a:rPr>
              <a:t>1</a:t>
            </a:r>
            <a:r>
              <a:rPr lang="en-US" altLang="en-US" sz="2400">
                <a:sym typeface="Symbol" panose="05050102010706020507" pitchFamily="18" charset="2"/>
              </a:rPr>
              <a:t>)</a:t>
            </a:r>
          </a:p>
        </p:txBody>
      </p:sp>
      <p:sp>
        <p:nvSpPr>
          <p:cNvPr id="16390" name="Text Box 14"/>
          <p:cNvSpPr txBox="1">
            <a:spLocks noChangeArrowheads="1"/>
          </p:cNvSpPr>
          <p:nvPr/>
        </p:nvSpPr>
        <p:spPr bwMode="auto">
          <a:xfrm>
            <a:off x="2819400" y="425291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2</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2</a:t>
            </a:r>
            <a:r>
              <a:rPr lang="en-US" altLang="en-US" sz="2400">
                <a:sym typeface="Symbol" panose="05050102010706020507" pitchFamily="18" charset="2"/>
              </a:rPr>
              <a:t>(E</a:t>
            </a:r>
            <a:r>
              <a:rPr lang="en-US" altLang="en-US" sz="2400" baseline="-25000">
                <a:sym typeface="Symbol" panose="05050102010706020507" pitchFamily="18" charset="2"/>
              </a:rPr>
              <a:t>2</a:t>
            </a:r>
            <a:r>
              <a:rPr lang="en-US" altLang="en-US" sz="2400">
                <a:sym typeface="Symbol" panose="05050102010706020507" pitchFamily="18" charset="2"/>
              </a:rPr>
              <a:t>)</a:t>
            </a:r>
          </a:p>
        </p:txBody>
      </p:sp>
      <p:grpSp>
        <p:nvGrpSpPr>
          <p:cNvPr id="2" name="Group 18"/>
          <p:cNvGrpSpPr>
            <a:grpSpLocks/>
          </p:cNvGrpSpPr>
          <p:nvPr/>
        </p:nvGrpSpPr>
        <p:grpSpPr bwMode="auto">
          <a:xfrm>
            <a:off x="990600" y="4038600"/>
            <a:ext cx="3200400" cy="1600200"/>
            <a:chOff x="480" y="2016"/>
            <a:chExt cx="2016" cy="1008"/>
          </a:xfrm>
        </p:grpSpPr>
        <p:sp>
          <p:nvSpPr>
            <p:cNvPr id="16393" name="Rectangle 16"/>
            <p:cNvSpPr>
              <a:spLocks noChangeArrowheads="1"/>
            </p:cNvSpPr>
            <p:nvPr/>
          </p:nvSpPr>
          <p:spPr bwMode="auto">
            <a:xfrm>
              <a:off x="480" y="2016"/>
              <a:ext cx="2016" cy="1008"/>
            </a:xfrm>
            <a:prstGeom prst="rect">
              <a:avLst/>
            </a:prstGeom>
            <a:solidFill>
              <a:schemeClr val="bg1"/>
            </a:solidFill>
            <a:ln w="19685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Text Box 17"/>
            <p:cNvSpPr txBox="1">
              <a:spLocks noChangeArrowheads="1"/>
            </p:cNvSpPr>
            <p:nvPr/>
          </p:nvSpPr>
          <p:spPr bwMode="auto">
            <a:xfrm>
              <a:off x="768" y="2160"/>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endParaRPr lang="en-US" altLang="en-US" sz="2400" baseline="-25000"/>
            </a:p>
            <a:p>
              <a:pPr eaLnBrk="1" hangingPunct="1">
                <a:spcBef>
                  <a:spcPct val="50000"/>
                </a:spcBef>
                <a:buFontTx/>
                <a:buNone/>
              </a:pPr>
              <a:r>
                <a:rPr lang="en-US" altLang="en-US" sz="2400">
                  <a:sym typeface="Symbol" panose="05050102010706020507" pitchFamily="18" charset="2"/>
                </a:rPr>
                <a:t>(E)</a:t>
              </a:r>
            </a:p>
          </p:txBody>
        </p:sp>
      </p:grpSp>
    </p:spTree>
    <p:extLst>
      <p:ext uri="{BB962C8B-B14F-4D97-AF65-F5344CB8AC3E}">
        <p14:creationId xmlns:p14="http://schemas.microsoft.com/office/powerpoint/2010/main" val="148077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76200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Most likely macrostate the system will find itself in is the one with the maximum number of microstates.</a:t>
            </a:r>
          </a:p>
        </p:txBody>
      </p:sp>
      <p:sp>
        <p:nvSpPr>
          <p:cNvPr id="16387" name="Rectangle 10"/>
          <p:cNvSpPr>
            <a:spLocks noChangeArrowheads="1"/>
          </p:cNvSpPr>
          <p:nvPr/>
        </p:nvSpPr>
        <p:spPr bwMode="auto">
          <a:xfrm>
            <a:off x="990600" y="4038600"/>
            <a:ext cx="3200400" cy="1600200"/>
          </a:xfrm>
          <a:prstGeom prst="rect">
            <a:avLst/>
          </a:prstGeom>
          <a:noFill/>
          <a:ln w="1968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Line 11"/>
          <p:cNvSpPr>
            <a:spLocks noChangeShapeType="1"/>
          </p:cNvSpPr>
          <p:nvPr/>
        </p:nvSpPr>
        <p:spPr bwMode="auto">
          <a:xfrm>
            <a:off x="2667000" y="4114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12"/>
          <p:cNvSpPr txBox="1">
            <a:spLocks noChangeArrowheads="1"/>
          </p:cNvSpPr>
          <p:nvPr/>
        </p:nvSpPr>
        <p:spPr bwMode="auto">
          <a:xfrm>
            <a:off x="1447800" y="42672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1</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1</a:t>
            </a:r>
            <a:r>
              <a:rPr lang="en-US" altLang="en-US" sz="2400">
                <a:sym typeface="Symbol" panose="05050102010706020507" pitchFamily="18" charset="2"/>
              </a:rPr>
              <a:t>(E</a:t>
            </a:r>
            <a:r>
              <a:rPr lang="en-US" altLang="en-US" sz="2400" baseline="-25000">
                <a:sym typeface="Symbol" panose="05050102010706020507" pitchFamily="18" charset="2"/>
              </a:rPr>
              <a:t>1</a:t>
            </a:r>
            <a:r>
              <a:rPr lang="en-US" altLang="en-US" sz="2400">
                <a:sym typeface="Symbol" panose="05050102010706020507" pitchFamily="18" charset="2"/>
              </a:rPr>
              <a:t>)</a:t>
            </a:r>
          </a:p>
        </p:txBody>
      </p:sp>
      <p:sp>
        <p:nvSpPr>
          <p:cNvPr id="16390" name="Text Box 14"/>
          <p:cNvSpPr txBox="1">
            <a:spLocks noChangeArrowheads="1"/>
          </p:cNvSpPr>
          <p:nvPr/>
        </p:nvSpPr>
        <p:spPr bwMode="auto">
          <a:xfrm>
            <a:off x="2819400" y="425291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2</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2</a:t>
            </a:r>
            <a:r>
              <a:rPr lang="en-US" altLang="en-US" sz="2400">
                <a:sym typeface="Symbol" panose="05050102010706020507" pitchFamily="18" charset="2"/>
              </a:rPr>
              <a:t>(E</a:t>
            </a:r>
            <a:r>
              <a:rPr lang="en-US" altLang="en-US" sz="2400" baseline="-25000">
                <a:sym typeface="Symbol" panose="05050102010706020507" pitchFamily="18" charset="2"/>
              </a:rPr>
              <a:t>2</a:t>
            </a:r>
            <a:r>
              <a:rPr lang="en-US" altLang="en-US" sz="2400">
                <a:sym typeface="Symbol" panose="05050102010706020507" pitchFamily="18" charset="2"/>
              </a:rPr>
              <a:t>)</a:t>
            </a:r>
          </a:p>
        </p:txBody>
      </p:sp>
      <p:sp>
        <p:nvSpPr>
          <p:cNvPr id="16393" name="Rectangle 16"/>
          <p:cNvSpPr>
            <a:spLocks noChangeArrowheads="1"/>
          </p:cNvSpPr>
          <p:nvPr/>
        </p:nvSpPr>
        <p:spPr bwMode="auto">
          <a:xfrm>
            <a:off x="990600" y="4038600"/>
            <a:ext cx="3200400" cy="1600200"/>
          </a:xfrm>
          <a:prstGeom prst="rect">
            <a:avLst/>
          </a:prstGeom>
          <a:solidFill>
            <a:schemeClr val="bg1"/>
          </a:solidFill>
          <a:ln w="19685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5" name="TextBox 4"/>
              <p:cNvSpPr txBox="1"/>
              <p:nvPr/>
            </p:nvSpPr>
            <p:spPr>
              <a:xfrm>
                <a:off x="5791200" y="2590800"/>
                <a:ext cx="289053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oMath>
                  </m:oMathPara>
                </a14:m>
                <a:endParaRPr lang="en-US" b="0" dirty="0" smtClean="0"/>
              </a:p>
              <a:p>
                <a:endParaRPr lang="en-US" dirty="0" smtClean="0"/>
              </a:p>
              <a:p>
                <a:r>
                  <a:rPr lang="en-US" dirty="0" smtClean="0"/>
                  <a:t>Total microstates =</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791200" y="2590800"/>
                <a:ext cx="2890535" cy="830997"/>
              </a:xfrm>
              <a:prstGeom prst="rect">
                <a:avLst/>
              </a:prstGeom>
              <a:blipFill rotWithShape="0">
                <a:blip r:embed="rId2"/>
                <a:stretch>
                  <a:fillRect l="-4852" r="-3165"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91200" y="3696434"/>
                <a:ext cx="2720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2</m:t>
                              </m:r>
                            </m:sub>
                          </m:sSub>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91200" y="3696434"/>
                <a:ext cx="2720040" cy="276999"/>
              </a:xfrm>
              <a:prstGeom prst="rect">
                <a:avLst/>
              </a:prstGeom>
              <a:blipFill rotWithShape="0">
                <a:blip r:embed="rId3"/>
                <a:stretch>
                  <a:fillRect r="-1570"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33900" y="4099711"/>
                <a:ext cx="1816588" cy="940579"/>
              </a:xfrm>
              <a:prstGeom prst="rect">
                <a:avLst/>
              </a:prstGeom>
              <a:noFill/>
            </p:spPr>
            <p:txBody>
              <a:bodyPr wrap="none" rtlCol="0">
                <a:spAutoFit/>
              </a:bodyPr>
              <a:lstStyle/>
              <a:p>
                <a:r>
                  <a:rPr lang="en-US" dirty="0" smtClean="0"/>
                  <a:t>To maximize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oMath>
                </a14:m>
                <a:r>
                  <a:rPr lang="en-US" dirty="0" smtClean="0"/>
                  <a:t>: </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m:rPr>
                              <m:sty m:val="p"/>
                            </m:rPr>
                            <a:rPr lang="el-GR" b="0" i="1" smtClean="0">
                              <a:latin typeface="Cambria Math" panose="02040503050406030204" pitchFamily="18" charset="0"/>
                              <a:ea typeface="Cambria Math" panose="02040503050406030204" pitchFamily="18" charset="0"/>
                            </a:rPr>
                            <m:t>Ω</m:t>
                          </m:r>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den>
                      </m:f>
                      <m:r>
                        <a:rPr lang="en-US" b="0" i="1" smtClean="0">
                          <a:latin typeface="Cambria Math" panose="02040503050406030204" pitchFamily="18" charset="0"/>
                        </a:rPr>
                        <m:t>=0</m:t>
                      </m:r>
                    </m:oMath>
                  </m:oMathPara>
                </a14:m>
                <a:endParaRPr lang="en-US"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533900" y="4099711"/>
                <a:ext cx="1816588" cy="940579"/>
              </a:xfrm>
              <a:prstGeom prst="rect">
                <a:avLst/>
              </a:prstGeom>
              <a:blipFill rotWithShape="0">
                <a:blip r:embed="rId4"/>
                <a:stretch>
                  <a:fillRect l="-3020" t="-3896" r="-201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5054313" y="5040290"/>
            <a:ext cx="3657600" cy="1769134"/>
          </a:xfrm>
          <a:prstGeom prst="rect">
            <a:avLst/>
          </a:prstGeom>
        </p:spPr>
      </p:pic>
      <p:sp>
        <p:nvSpPr>
          <p:cNvPr id="16" name="Line 11"/>
          <p:cNvSpPr>
            <a:spLocks noChangeShapeType="1"/>
          </p:cNvSpPr>
          <p:nvPr/>
        </p:nvSpPr>
        <p:spPr bwMode="auto">
          <a:xfrm>
            <a:off x="2652665" y="4099711"/>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12"/>
          <p:cNvSpPr txBox="1">
            <a:spLocks noChangeArrowheads="1"/>
          </p:cNvSpPr>
          <p:nvPr/>
        </p:nvSpPr>
        <p:spPr bwMode="auto">
          <a:xfrm>
            <a:off x="1600200" y="44196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E</a:t>
            </a:r>
            <a:r>
              <a:rPr lang="en-US" altLang="en-US" sz="2400" baseline="-25000" dirty="0"/>
              <a:t>1</a:t>
            </a:r>
          </a:p>
          <a:p>
            <a:pPr eaLnBrk="1" hangingPunct="1">
              <a:spcBef>
                <a:spcPct val="50000"/>
              </a:spcBef>
              <a:buFontTx/>
              <a:buNone/>
            </a:pPr>
            <a:r>
              <a:rPr lang="en-US" altLang="en-US" sz="2400" dirty="0">
                <a:sym typeface="Symbol" panose="05050102010706020507" pitchFamily="18" charset="2"/>
              </a:rPr>
              <a:t></a:t>
            </a:r>
            <a:r>
              <a:rPr lang="en-US" altLang="en-US" sz="2400" baseline="-25000" dirty="0">
                <a:sym typeface="Symbol" panose="05050102010706020507" pitchFamily="18" charset="2"/>
              </a:rPr>
              <a:t>1</a:t>
            </a:r>
            <a:r>
              <a:rPr lang="en-US" altLang="en-US" sz="2400" dirty="0">
                <a:sym typeface="Symbol" panose="05050102010706020507" pitchFamily="18" charset="2"/>
              </a:rPr>
              <a:t>(E</a:t>
            </a:r>
            <a:r>
              <a:rPr lang="en-US" altLang="en-US" sz="2400" baseline="-25000" dirty="0">
                <a:sym typeface="Symbol" panose="05050102010706020507" pitchFamily="18" charset="2"/>
              </a:rPr>
              <a:t>1</a:t>
            </a:r>
            <a:r>
              <a:rPr lang="en-US" altLang="en-US" sz="2400" dirty="0">
                <a:sym typeface="Symbol" panose="05050102010706020507" pitchFamily="18" charset="2"/>
              </a:rPr>
              <a:t>)</a:t>
            </a:r>
          </a:p>
        </p:txBody>
      </p:sp>
      <p:sp>
        <p:nvSpPr>
          <p:cNvPr id="18" name="Text Box 14"/>
          <p:cNvSpPr txBox="1">
            <a:spLocks noChangeArrowheads="1"/>
          </p:cNvSpPr>
          <p:nvPr/>
        </p:nvSpPr>
        <p:spPr bwMode="auto">
          <a:xfrm>
            <a:off x="2971800" y="440531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2</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2</a:t>
            </a:r>
            <a:r>
              <a:rPr lang="en-US" altLang="en-US" sz="2400">
                <a:sym typeface="Symbol" panose="05050102010706020507" pitchFamily="18" charset="2"/>
              </a:rPr>
              <a:t>(E</a:t>
            </a:r>
            <a:r>
              <a:rPr lang="en-US" altLang="en-US" sz="2400" baseline="-25000">
                <a:sym typeface="Symbol" panose="05050102010706020507" pitchFamily="18" charset="2"/>
              </a:rPr>
              <a:t>2</a:t>
            </a:r>
            <a:r>
              <a:rPr lang="en-US" altLang="en-US" sz="2400">
                <a:sym typeface="Symbol" panose="05050102010706020507" pitchFamily="18" charset="2"/>
              </a:rPr>
              <a:t>)</a:t>
            </a:r>
          </a:p>
        </p:txBody>
      </p:sp>
    </p:spTree>
    <p:extLst>
      <p:ext uri="{BB962C8B-B14F-4D97-AF65-F5344CB8AC3E}">
        <p14:creationId xmlns:p14="http://schemas.microsoft.com/office/powerpoint/2010/main" val="376107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76200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Most likely macrostate the system will find itself in is the one with the maximum number of microstates.</a:t>
            </a:r>
          </a:p>
        </p:txBody>
      </p:sp>
      <p:sp>
        <p:nvSpPr>
          <p:cNvPr id="16387" name="Rectangle 10"/>
          <p:cNvSpPr>
            <a:spLocks noChangeArrowheads="1"/>
          </p:cNvSpPr>
          <p:nvPr/>
        </p:nvSpPr>
        <p:spPr bwMode="auto">
          <a:xfrm>
            <a:off x="990600" y="4038600"/>
            <a:ext cx="3200400" cy="1600200"/>
          </a:xfrm>
          <a:prstGeom prst="rect">
            <a:avLst/>
          </a:prstGeom>
          <a:noFill/>
          <a:ln w="1968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Line 11"/>
          <p:cNvSpPr>
            <a:spLocks noChangeShapeType="1"/>
          </p:cNvSpPr>
          <p:nvPr/>
        </p:nvSpPr>
        <p:spPr bwMode="auto">
          <a:xfrm>
            <a:off x="2667000" y="4114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12"/>
          <p:cNvSpPr txBox="1">
            <a:spLocks noChangeArrowheads="1"/>
          </p:cNvSpPr>
          <p:nvPr/>
        </p:nvSpPr>
        <p:spPr bwMode="auto">
          <a:xfrm>
            <a:off x="1447800" y="42672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E</a:t>
            </a:r>
            <a:r>
              <a:rPr lang="en-US" altLang="en-US" sz="2400" baseline="-25000" dirty="0"/>
              <a:t>1</a:t>
            </a:r>
          </a:p>
          <a:p>
            <a:pPr eaLnBrk="1" hangingPunct="1">
              <a:spcBef>
                <a:spcPct val="50000"/>
              </a:spcBef>
              <a:buFontTx/>
              <a:buNone/>
            </a:pPr>
            <a:r>
              <a:rPr lang="en-US" altLang="en-US" sz="2400" dirty="0">
                <a:sym typeface="Symbol" panose="05050102010706020507" pitchFamily="18" charset="2"/>
              </a:rPr>
              <a:t></a:t>
            </a:r>
            <a:r>
              <a:rPr lang="en-US" altLang="en-US" sz="2400" baseline="-25000" dirty="0">
                <a:sym typeface="Symbol" panose="05050102010706020507" pitchFamily="18" charset="2"/>
              </a:rPr>
              <a:t>1</a:t>
            </a:r>
            <a:r>
              <a:rPr lang="en-US" altLang="en-US" sz="2400" dirty="0">
                <a:sym typeface="Symbol" panose="05050102010706020507" pitchFamily="18" charset="2"/>
              </a:rPr>
              <a:t>(E</a:t>
            </a:r>
            <a:r>
              <a:rPr lang="en-US" altLang="en-US" sz="2400" baseline="-25000" dirty="0">
                <a:sym typeface="Symbol" panose="05050102010706020507" pitchFamily="18" charset="2"/>
              </a:rPr>
              <a:t>1</a:t>
            </a:r>
            <a:r>
              <a:rPr lang="en-US" altLang="en-US" sz="2400" dirty="0">
                <a:sym typeface="Symbol" panose="05050102010706020507" pitchFamily="18" charset="2"/>
              </a:rPr>
              <a:t>)</a:t>
            </a:r>
          </a:p>
        </p:txBody>
      </p:sp>
      <p:sp>
        <p:nvSpPr>
          <p:cNvPr id="16390" name="Text Box 14"/>
          <p:cNvSpPr txBox="1">
            <a:spLocks noChangeArrowheads="1"/>
          </p:cNvSpPr>
          <p:nvPr/>
        </p:nvSpPr>
        <p:spPr bwMode="auto">
          <a:xfrm>
            <a:off x="2819400" y="425291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r>
              <a:rPr lang="en-US" altLang="en-US" sz="2400" baseline="-25000"/>
              <a:t>2</a:t>
            </a:r>
          </a:p>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2</a:t>
            </a:r>
            <a:r>
              <a:rPr lang="en-US" altLang="en-US" sz="2400">
                <a:sym typeface="Symbol" panose="05050102010706020507" pitchFamily="18" charset="2"/>
              </a:rPr>
              <a:t>(E</a:t>
            </a:r>
            <a:r>
              <a:rPr lang="en-US" altLang="en-US" sz="2400" baseline="-25000">
                <a:sym typeface="Symbol" panose="05050102010706020507" pitchFamily="18" charset="2"/>
              </a:rPr>
              <a:t>2</a:t>
            </a:r>
            <a:r>
              <a:rPr lang="en-US" altLang="en-US" sz="2400">
                <a:sym typeface="Symbol" panose="05050102010706020507" pitchFamily="18" charset="2"/>
              </a:rPr>
              <a:t>)</a:t>
            </a:r>
          </a:p>
        </p:txBody>
      </p:sp>
      <p:graphicFrame>
        <p:nvGraphicFramePr>
          <p:cNvPr id="16391" name="Object 2"/>
          <p:cNvGraphicFramePr>
            <a:graphicFrameLocks noChangeAspect="1"/>
          </p:cNvGraphicFramePr>
          <p:nvPr>
            <p:extLst>
              <p:ext uri="{D42A27DB-BD31-4B8C-83A1-F6EECF244321}">
                <p14:modId xmlns:p14="http://schemas.microsoft.com/office/powerpoint/2010/main" val="2044001027"/>
              </p:ext>
            </p:extLst>
          </p:nvPr>
        </p:nvGraphicFramePr>
        <p:xfrm>
          <a:off x="4660271" y="3810000"/>
          <a:ext cx="4191000" cy="1187450"/>
        </p:xfrm>
        <a:graphic>
          <a:graphicData uri="http://schemas.openxmlformats.org/presentationml/2006/ole">
            <mc:AlternateContent xmlns:mc="http://schemas.openxmlformats.org/markup-compatibility/2006">
              <mc:Choice xmlns:v="urn:schemas-microsoft-com:vml" Requires="v">
                <p:oleObj spid="_x0000_s7180" name="Equation" r:id="rId3" imgW="1524000" imgH="431800" progId="Equation.3">
                  <p:embed/>
                </p:oleObj>
              </mc:Choice>
              <mc:Fallback>
                <p:oleObj name="Equation" r:id="rId3" imgW="1524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271" y="3810000"/>
                        <a:ext cx="41910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2863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4600"/>
            <a:ext cx="6915339" cy="830997"/>
          </a:xfrm>
          <a:prstGeom prst="rect">
            <a:avLst/>
          </a:prstGeom>
          <a:noFill/>
        </p:spPr>
        <p:txBody>
          <a:bodyPr wrap="square" rtlCol="0">
            <a:spAutoFit/>
          </a:bodyPr>
          <a:lstStyle/>
          <a:p>
            <a:r>
              <a:rPr lang="en-US" sz="2400" dirty="0" smtClean="0"/>
              <a:t>Using this definition of temperature we need to describe real systems</a:t>
            </a:r>
            <a:endParaRPr lang="en-US" sz="2400" dirty="0"/>
          </a:p>
        </p:txBody>
      </p:sp>
    </p:spTree>
    <p:extLst>
      <p:ext uri="{BB962C8B-B14F-4D97-AF65-F5344CB8AC3E}">
        <p14:creationId xmlns:p14="http://schemas.microsoft.com/office/powerpoint/2010/main" val="169169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85800" y="2133600"/>
            <a:ext cx="3200400" cy="1600200"/>
          </a:xfrm>
          <a:prstGeom prst="rect">
            <a:avLst/>
          </a:prstGeom>
          <a:noFill/>
          <a:ln w="1968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5" name="Text Box 5"/>
          <p:cNvSpPr txBox="1">
            <a:spLocks noChangeArrowheads="1"/>
          </p:cNvSpPr>
          <p:nvPr/>
        </p:nvSpPr>
        <p:spPr bwMode="auto">
          <a:xfrm>
            <a:off x="1143000" y="23622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a:t>
            </a:r>
            <a:endParaRPr lang="en-US" altLang="en-US" sz="2400" baseline="-25000"/>
          </a:p>
          <a:p>
            <a:pPr eaLnBrk="1" hangingPunct="1">
              <a:spcBef>
                <a:spcPct val="50000"/>
              </a:spcBef>
              <a:buFontTx/>
              <a:buNone/>
            </a:pPr>
            <a:r>
              <a:rPr lang="en-US" altLang="en-US" sz="2400">
                <a:sym typeface="Symbol" panose="05050102010706020507" pitchFamily="18" charset="2"/>
              </a:rPr>
              <a:t>(E)</a:t>
            </a:r>
          </a:p>
        </p:txBody>
      </p:sp>
      <p:sp>
        <p:nvSpPr>
          <p:cNvPr id="18436" name="Text Box 8"/>
          <p:cNvSpPr txBox="1">
            <a:spLocks noChangeArrowheads="1"/>
          </p:cNvSpPr>
          <p:nvPr/>
        </p:nvSpPr>
        <p:spPr bwMode="auto">
          <a:xfrm>
            <a:off x="4343400" y="2362200"/>
            <a:ext cx="4648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Microcanonical ensemble</a:t>
            </a:r>
            <a:r>
              <a:rPr lang="en-US" altLang="en-US" sz="2800"/>
              <a:t>: An ensemble of snapshots of a system with the same N, V, and E</a:t>
            </a:r>
          </a:p>
        </p:txBody>
      </p:sp>
    </p:spTree>
    <p:extLst>
      <p:ext uri="{BB962C8B-B14F-4D97-AF65-F5344CB8AC3E}">
        <p14:creationId xmlns:p14="http://schemas.microsoft.com/office/powerpoint/2010/main" val="44448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7200" y="381000"/>
            <a:ext cx="8153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a:t>Canonical ensemble: </a:t>
            </a:r>
            <a:r>
              <a:rPr lang="en-US" altLang="en-US" sz="2800" dirty="0"/>
              <a:t>An ensemble of snapshots of a system with the same N, V, and T (red box with energy </a:t>
            </a:r>
            <a:r>
              <a:rPr lang="en-US" altLang="en-US" sz="3200" dirty="0">
                <a:sym typeface="Symbol" panose="05050102010706020507" pitchFamily="18" charset="2"/>
              </a:rPr>
              <a:t> &lt;&lt; E.</a:t>
            </a:r>
          </a:p>
        </p:txBody>
      </p:sp>
      <p:sp>
        <p:nvSpPr>
          <p:cNvPr id="12291" name="Rectangle 5"/>
          <p:cNvSpPr>
            <a:spLocks noChangeArrowheads="1"/>
          </p:cNvSpPr>
          <p:nvPr/>
        </p:nvSpPr>
        <p:spPr bwMode="auto">
          <a:xfrm>
            <a:off x="990600" y="2438400"/>
            <a:ext cx="7086600" cy="3200400"/>
          </a:xfrm>
          <a:prstGeom prst="rect">
            <a:avLst/>
          </a:prstGeom>
          <a:noFill/>
          <a:ln w="1968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2" name="Text Box 7"/>
          <p:cNvSpPr txBox="1">
            <a:spLocks noChangeArrowheads="1"/>
          </p:cNvSpPr>
          <p:nvPr/>
        </p:nvSpPr>
        <p:spPr bwMode="auto">
          <a:xfrm>
            <a:off x="1447800" y="4267200"/>
            <a:ext cx="1066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E-</a:t>
            </a:r>
            <a:r>
              <a:rPr lang="en-US" altLang="en-US" sz="2400">
                <a:sym typeface="Symbol" panose="05050102010706020507" pitchFamily="18" charset="2"/>
              </a:rPr>
              <a:t></a:t>
            </a:r>
            <a:endParaRPr lang="en-US" altLang="en-US" sz="2400" baseline="-25000">
              <a:sym typeface="Symbol" panose="05050102010706020507" pitchFamily="18" charset="2"/>
            </a:endParaRPr>
          </a:p>
          <a:p>
            <a:pPr>
              <a:spcBef>
                <a:spcPct val="50000"/>
              </a:spcBef>
            </a:pPr>
            <a:r>
              <a:rPr lang="en-US" altLang="en-US" sz="2400">
                <a:sym typeface="Symbol" panose="05050102010706020507" pitchFamily="18" charset="2"/>
              </a:rPr>
              <a:t>(E-</a:t>
            </a:r>
            <a:r>
              <a:rPr lang="en-US" altLang="en-US">
                <a:sym typeface="Symbol" panose="05050102010706020507" pitchFamily="18" charset="2"/>
              </a:rPr>
              <a:t></a:t>
            </a:r>
            <a:r>
              <a:rPr lang="en-US" altLang="en-US" sz="2400">
                <a:sym typeface="Symbol" panose="05050102010706020507" pitchFamily="18" charset="2"/>
              </a:rPr>
              <a:t>)</a:t>
            </a:r>
          </a:p>
        </p:txBody>
      </p:sp>
      <p:sp>
        <p:nvSpPr>
          <p:cNvPr id="32776" name="Text Box 8"/>
          <p:cNvSpPr txBox="1">
            <a:spLocks noChangeArrowheads="1"/>
          </p:cNvSpPr>
          <p:nvPr/>
        </p:nvSpPr>
        <p:spPr bwMode="auto">
          <a:xfrm>
            <a:off x="6705600" y="4524375"/>
            <a:ext cx="1295400" cy="1077913"/>
          </a:xfrm>
          <a:prstGeom prst="rect">
            <a:avLst/>
          </a:prstGeom>
          <a:noFill/>
          <a:ln w="730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ym typeface="Symbol" panose="05050102010706020507" pitchFamily="18" charset="2"/>
              </a:rPr>
              <a:t></a:t>
            </a:r>
            <a:endParaRPr lang="en-US" altLang="en-US" sz="2400" baseline="-25000"/>
          </a:p>
          <a:p>
            <a:pPr>
              <a:spcBef>
                <a:spcPct val="50000"/>
              </a:spcBef>
            </a:pPr>
            <a:r>
              <a:rPr lang="en-US" altLang="en-US" sz="2400">
                <a:sym typeface="Symbol" panose="05050102010706020507" pitchFamily="18" charset="2"/>
              </a:rPr>
              <a:t></a:t>
            </a:r>
            <a:r>
              <a:rPr lang="en-US" altLang="en-US" sz="2400" baseline="30000">
                <a:sym typeface="Symbol" panose="05050102010706020507" pitchFamily="18" charset="2"/>
              </a:rPr>
              <a:t>I</a:t>
            </a:r>
            <a:r>
              <a:rPr lang="en-US" altLang="en-US" sz="2400">
                <a:sym typeface="Symbol" panose="05050102010706020507" pitchFamily="18" charset="2"/>
              </a:rPr>
              <a:t>(</a:t>
            </a:r>
            <a:r>
              <a:rPr lang="en-US" altLang="en-US">
                <a:sym typeface="Symbol" panose="05050102010706020507" pitchFamily="18" charset="2"/>
              </a:rPr>
              <a:t></a:t>
            </a:r>
            <a:r>
              <a:rPr lang="en-US" altLang="en-US" sz="2400">
                <a:sym typeface="Symbol" panose="05050102010706020507" pitchFamily="18" charset="2"/>
              </a:rPr>
              <a:t>)</a:t>
            </a:r>
          </a:p>
        </p:txBody>
      </p:sp>
      <p:sp>
        <p:nvSpPr>
          <p:cNvPr id="2" name="TextBox 1"/>
          <p:cNvSpPr txBox="1"/>
          <p:nvPr/>
        </p:nvSpPr>
        <p:spPr>
          <a:xfrm>
            <a:off x="865812" y="6262687"/>
            <a:ext cx="7336175" cy="369332"/>
          </a:xfrm>
          <a:prstGeom prst="rect">
            <a:avLst/>
          </a:prstGeom>
          <a:noFill/>
        </p:spPr>
        <p:txBody>
          <a:bodyPr wrap="none" rtlCol="0">
            <a:spAutoFit/>
          </a:bodyPr>
          <a:lstStyle/>
          <a:p>
            <a:r>
              <a:rPr lang="en-US" dirty="0" smtClean="0">
                <a:solidFill>
                  <a:srgbClr val="FF0000"/>
                </a:solidFill>
              </a:rPr>
              <a:t>Red box is small only in terms of energy, its volume could still be large</a:t>
            </a:r>
            <a:endParaRPr lang="en-US" dirty="0">
              <a:solidFill>
                <a:srgbClr val="FF0000"/>
              </a:solidFill>
            </a:endParaRPr>
          </a:p>
        </p:txBody>
      </p:sp>
    </p:spTree>
    <p:extLst>
      <p:ext uri="{BB962C8B-B14F-4D97-AF65-F5344CB8AC3E}">
        <p14:creationId xmlns:p14="http://schemas.microsoft.com/office/powerpoint/2010/main" val="292209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277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457200"/>
            <a:ext cx="8980756" cy="5257800"/>
          </a:xfrm>
          <a:prstGeom prst="rect">
            <a:avLst/>
          </a:prstGeom>
        </p:spPr>
      </p:pic>
    </p:spTree>
    <p:extLst>
      <p:ext uri="{BB962C8B-B14F-4D97-AF65-F5344CB8AC3E}">
        <p14:creationId xmlns:p14="http://schemas.microsoft.com/office/powerpoint/2010/main" val="4263477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828800" y="685800"/>
            <a:ext cx="525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a:t>Boltzmann Factor (canonical ensemble)</a:t>
            </a:r>
          </a:p>
        </p:txBody>
      </p:sp>
      <p:graphicFrame>
        <p:nvGraphicFramePr>
          <p:cNvPr id="16387" name="Object 5"/>
          <p:cNvGraphicFramePr>
            <a:graphicFrameLocks noChangeAspect="1"/>
          </p:cNvGraphicFramePr>
          <p:nvPr/>
        </p:nvGraphicFramePr>
        <p:xfrm>
          <a:off x="2743200" y="2514600"/>
          <a:ext cx="3498850" cy="1660525"/>
        </p:xfrm>
        <a:graphic>
          <a:graphicData uri="http://schemas.openxmlformats.org/presentationml/2006/ole">
            <mc:AlternateContent xmlns:mc="http://schemas.openxmlformats.org/markup-compatibility/2006">
              <mc:Choice xmlns:v="urn:schemas-microsoft-com:vml" Requires="v">
                <p:oleObj spid="_x0000_s8203" name="Equation" r:id="rId3" imgW="748975" imgH="355446" progId="Equation.3">
                  <p:embed/>
                </p:oleObj>
              </mc:Choice>
              <mc:Fallback>
                <p:oleObj name="Equation" r:id="rId3" imgW="748975"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14600"/>
                        <a:ext cx="3498850" cy="166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Rectangle 6"/>
          <p:cNvSpPr>
            <a:spLocks noChangeArrowheads="1"/>
          </p:cNvSpPr>
          <p:nvPr/>
        </p:nvSpPr>
        <p:spPr bwMode="auto">
          <a:xfrm>
            <a:off x="4876800" y="2514600"/>
            <a:ext cx="1447800" cy="1752600"/>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30388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895600" y="1600200"/>
            <a:ext cx="3276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600"/>
              <a:t>P, V, T</a:t>
            </a:r>
          </a:p>
        </p:txBody>
      </p:sp>
      <p:sp>
        <p:nvSpPr>
          <p:cNvPr id="11269" name="Oval 5"/>
          <p:cNvSpPr>
            <a:spLocks noChangeArrowheads="1"/>
          </p:cNvSpPr>
          <p:nvPr/>
        </p:nvSpPr>
        <p:spPr bwMode="auto">
          <a:xfrm>
            <a:off x="4800600" y="1676400"/>
            <a:ext cx="1066800" cy="990600"/>
          </a:xfrm>
          <a:prstGeom prst="ellipse">
            <a:avLst/>
          </a:prstGeom>
          <a:noFill/>
          <a:ln w="508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6" name="Text Box 6"/>
          <p:cNvSpPr txBox="1">
            <a:spLocks noChangeArrowheads="1"/>
          </p:cNvSpPr>
          <p:nvPr/>
        </p:nvSpPr>
        <p:spPr bwMode="auto">
          <a:xfrm>
            <a:off x="457200" y="304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a:t>Pressure, Volume, Temperature</a:t>
            </a:r>
          </a:p>
        </p:txBody>
      </p:sp>
      <p:sp>
        <p:nvSpPr>
          <p:cNvPr id="3077" name="Text Box 7"/>
          <p:cNvSpPr txBox="1">
            <a:spLocks noChangeArrowheads="1"/>
          </p:cNvSpPr>
          <p:nvPr/>
        </p:nvSpPr>
        <p:spPr bwMode="auto">
          <a:xfrm>
            <a:off x="1371600" y="34290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t>F/A</a:t>
            </a:r>
          </a:p>
        </p:txBody>
      </p:sp>
      <p:sp>
        <p:nvSpPr>
          <p:cNvPr id="3078" name="Line 8"/>
          <p:cNvSpPr>
            <a:spLocks noChangeShapeType="1"/>
          </p:cNvSpPr>
          <p:nvPr/>
        </p:nvSpPr>
        <p:spPr bwMode="auto">
          <a:xfrm flipH="1">
            <a:off x="2133600" y="274320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Text Box 9"/>
          <p:cNvSpPr txBox="1">
            <a:spLocks noChangeArrowheads="1"/>
          </p:cNvSpPr>
          <p:nvPr/>
        </p:nvSpPr>
        <p:spPr bwMode="auto">
          <a:xfrm>
            <a:off x="3657600" y="33528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t>L</a:t>
            </a:r>
            <a:r>
              <a:rPr lang="en-US" altLang="en-US" sz="3600" baseline="30000"/>
              <a:t>3</a:t>
            </a:r>
            <a:endParaRPr lang="en-US" altLang="en-US" sz="3600"/>
          </a:p>
        </p:txBody>
      </p:sp>
      <p:sp>
        <p:nvSpPr>
          <p:cNvPr id="3080" name="Line 10"/>
          <p:cNvSpPr>
            <a:spLocks noChangeShapeType="1"/>
          </p:cNvSpPr>
          <p:nvPr/>
        </p:nvSpPr>
        <p:spPr bwMode="auto">
          <a:xfrm>
            <a:off x="4191000" y="2667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Line 11"/>
          <p:cNvSpPr>
            <a:spLocks noChangeShapeType="1"/>
          </p:cNvSpPr>
          <p:nvPr/>
        </p:nvSpPr>
        <p:spPr bwMode="auto">
          <a:xfrm>
            <a:off x="5562600" y="27432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Text Box 12"/>
          <p:cNvSpPr txBox="1">
            <a:spLocks noChangeArrowheads="1"/>
          </p:cNvSpPr>
          <p:nvPr/>
        </p:nvSpPr>
        <p:spPr bwMode="auto">
          <a:xfrm>
            <a:off x="5486400" y="3429000"/>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Something to do with heat</a:t>
            </a:r>
          </a:p>
        </p:txBody>
      </p:sp>
      <p:sp>
        <p:nvSpPr>
          <p:cNvPr id="3083" name="Rectangle 13"/>
          <p:cNvSpPr>
            <a:spLocks noChangeArrowheads="1"/>
          </p:cNvSpPr>
          <p:nvPr/>
        </p:nvSpPr>
        <p:spPr bwMode="auto">
          <a:xfrm>
            <a:off x="2514600" y="1676400"/>
            <a:ext cx="2362200" cy="990600"/>
          </a:xfrm>
          <a:prstGeom prst="rect">
            <a:avLst/>
          </a:prstGeom>
          <a:noFill/>
          <a:ln w="349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12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400"/>
            <a:ext cx="25828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12303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495788" y="459731"/>
            <a:ext cx="6328372" cy="5531668"/>
          </a:xfrm>
          <a:custGeom>
            <a:avLst/>
            <a:gdLst>
              <a:gd name="connsiteX0" fmla="*/ 2190938 w 6328372"/>
              <a:gd name="connsiteY0" fmla="*/ 796705 h 5531668"/>
              <a:gd name="connsiteX1" fmla="*/ 0 w 6328372"/>
              <a:gd name="connsiteY1" fmla="*/ 814812 h 5531668"/>
              <a:gd name="connsiteX2" fmla="*/ 18107 w 6328372"/>
              <a:gd name="connsiteY2" fmla="*/ 5531668 h 5531668"/>
              <a:gd name="connsiteX3" fmla="*/ 6328372 w 6328372"/>
              <a:gd name="connsiteY3" fmla="*/ 5486400 h 5531668"/>
              <a:gd name="connsiteX4" fmla="*/ 6301212 w 6328372"/>
              <a:gd name="connsiteY4" fmla="*/ 805759 h 5531668"/>
              <a:gd name="connsiteX5" fmla="*/ 4037845 w 6328372"/>
              <a:gd name="connsiteY5" fmla="*/ 814812 h 5531668"/>
              <a:gd name="connsiteX6" fmla="*/ 4037845 w 6328372"/>
              <a:gd name="connsiteY6" fmla="*/ 0 h 5531668"/>
              <a:gd name="connsiteX7" fmla="*/ 2209045 w 6328372"/>
              <a:gd name="connsiteY7" fmla="*/ 0 h 5531668"/>
              <a:gd name="connsiteX8" fmla="*/ 2190938 w 6328372"/>
              <a:gd name="connsiteY8" fmla="*/ 796705 h 553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372" h="5531668">
                <a:moveTo>
                  <a:pt x="2190938" y="796705"/>
                </a:moveTo>
                <a:lnTo>
                  <a:pt x="0" y="814812"/>
                </a:lnTo>
                <a:cubicBezTo>
                  <a:pt x="6036" y="2387097"/>
                  <a:pt x="12071" y="3959383"/>
                  <a:pt x="18107" y="5531668"/>
                </a:cubicBezTo>
                <a:lnTo>
                  <a:pt x="6328372" y="5486400"/>
                </a:lnTo>
                <a:lnTo>
                  <a:pt x="6301212" y="805759"/>
                </a:lnTo>
                <a:lnTo>
                  <a:pt x="4037845" y="814812"/>
                </a:lnTo>
                <a:lnTo>
                  <a:pt x="4037845" y="0"/>
                </a:lnTo>
                <a:lnTo>
                  <a:pt x="2209045" y="0"/>
                </a:lnTo>
                <a:lnTo>
                  <a:pt x="2190938" y="79670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1966" y="540458"/>
            <a:ext cx="1604963" cy="850900"/>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 name="TextBox 3"/>
          <p:cNvSpPr txBox="1">
            <a:spLocks noChangeArrowheads="1"/>
          </p:cNvSpPr>
          <p:nvPr/>
        </p:nvSpPr>
        <p:spPr bwMode="auto">
          <a:xfrm>
            <a:off x="1643441" y="1391358"/>
            <a:ext cx="6032500" cy="44354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4494591" y="79445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8916" y="4125033"/>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7541" y="2764546"/>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8891" y="449015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100891" y="3123321"/>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3829" y="4294896"/>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90104" y="2270833"/>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90104" y="5388683"/>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6816" y="5318833"/>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5479" y="1824746"/>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9491" y="3674183"/>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Straight Arrow Connector 9"/>
          <p:cNvCxnSpPr>
            <a:stCxn id="17" idx="1"/>
          </p:cNvCxnSpPr>
          <p:nvPr/>
        </p:nvCxnSpPr>
        <p:spPr>
          <a:xfrm flipH="1">
            <a:off x="4710522" y="501843"/>
            <a:ext cx="1200866" cy="509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11388" y="317177"/>
            <a:ext cx="2274982" cy="369332"/>
          </a:xfrm>
          <a:prstGeom prst="rect">
            <a:avLst/>
          </a:prstGeom>
          <a:noFill/>
        </p:spPr>
        <p:txBody>
          <a:bodyPr wrap="none" rtlCol="0">
            <a:spAutoFit/>
          </a:bodyPr>
          <a:lstStyle/>
          <a:p>
            <a:r>
              <a:rPr lang="en-US" dirty="0" smtClean="0"/>
              <a:t>Canonical ensemble</a:t>
            </a:r>
            <a:endParaRPr lang="en-US" dirty="0"/>
          </a:p>
        </p:txBody>
      </p:sp>
      <p:cxnSp>
        <p:nvCxnSpPr>
          <p:cNvPr id="19" name="Straight Arrow Connector 18"/>
          <p:cNvCxnSpPr/>
          <p:nvPr/>
        </p:nvCxnSpPr>
        <p:spPr>
          <a:xfrm flipH="1">
            <a:off x="7133613" y="1919996"/>
            <a:ext cx="914400" cy="218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03676" y="1585008"/>
            <a:ext cx="1172116" cy="369332"/>
          </a:xfrm>
          <a:prstGeom prst="rect">
            <a:avLst/>
          </a:prstGeom>
          <a:noFill/>
        </p:spPr>
        <p:txBody>
          <a:bodyPr wrap="none" rtlCol="0">
            <a:spAutoFit/>
          </a:bodyPr>
          <a:lstStyle/>
          <a:p>
            <a:r>
              <a:rPr lang="en-US" dirty="0" smtClean="0"/>
              <a:t>Reservoir</a:t>
            </a:r>
            <a:endParaRPr lang="en-US" dirty="0"/>
          </a:p>
        </p:txBody>
      </p:sp>
    </p:spTree>
    <p:extLst>
      <p:ext uri="{BB962C8B-B14F-4D97-AF65-F5344CB8AC3E}">
        <p14:creationId xmlns:p14="http://schemas.microsoft.com/office/powerpoint/2010/main" val="1559690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4.44444E-6 2.59259E-6 L -0.07274 -0.12084 L 0.06928 -0.43357 L 0.2757 0.21319 L 0.43264 -0.43102 L 0.58698 -0.03727 L 0.43091 0.20926 L -0.06996 -0.26158 L 0.02709 -0.43588 " pathEditMode="relative" rAng="0" ptsTypes="AAAAAAAAA">
                                      <p:cBhvr>
                                        <p:cTn id="6" dur="5000" fill="hold"/>
                                        <p:tgtEl>
                                          <p:spTgt spid="11"/>
                                        </p:tgtEl>
                                        <p:attrNameLst>
                                          <p:attrName>ppt_x</p:attrName>
                                          <p:attrName>ppt_y</p:attrName>
                                        </p:attrNameLst>
                                      </p:cBhvr>
                                      <p:rCtr x="25712" y="-11134"/>
                                    </p:animMotion>
                                  </p:childTnLst>
                                </p:cTn>
                              </p:par>
                              <p:par>
                                <p:cTn id="7" presetID="0" presetClass="path" presetSubtype="0" repeatCount="indefinite" fill="hold" grpId="0" nodeType="withEffect">
                                  <p:stCondLst>
                                    <p:cond delay="0"/>
                                  </p:stCondLst>
                                  <p:childTnLst>
                                    <p:animMotion origin="layout" path="M 3.05556E-6 -1.48148E-6 L -0.1757 -0.07245 L 0.471 -0.26551 L -0.16927 -0.38264 L 0.47291 -0.51852 L 0.18212 -0.58449 " pathEditMode="relative" rAng="0" ptsTypes="AAAAAA">
                                      <p:cBhvr>
                                        <p:cTn id="8" dur="2000" fill="hold"/>
                                        <p:tgtEl>
                                          <p:spTgt spid="14"/>
                                        </p:tgtEl>
                                        <p:attrNameLst>
                                          <p:attrName>ppt_x</p:attrName>
                                          <p:attrName>ppt_y</p:attrName>
                                        </p:attrNameLst>
                                      </p:cBhvr>
                                      <p:rCtr x="14861" y="-29236"/>
                                    </p:animMotion>
                                  </p:childTnLst>
                                </p:cTn>
                              </p:par>
                              <p:par>
                                <p:cTn id="9" presetID="0" presetClass="path" presetSubtype="0" repeatCount="indefinite" fill="hold" grpId="0" nodeType="withEffect">
                                  <p:stCondLst>
                                    <p:cond delay="0"/>
                                  </p:stCondLst>
                                  <p:childTnLst>
                                    <p:animMotion origin="layout" path="M -1.38889E-6 2.59259E-6 L -0.22135 -0.14584 L 0.44219 -0.34769 L 0.21962 -0.40602 L -0.22048 -0.01736 L -0.0243 0.24166 L 0.44115 -0.05486 L 0.02344 -0.40602 L -0.22048 -0.1919 L 0.22431 0.24166 L 0.44028 -0.00741 " pathEditMode="relative" rAng="0" ptsTypes="AAAAAAAAAAA">
                                      <p:cBhvr>
                                        <p:cTn id="10" dur="2000" fill="hold"/>
                                        <p:tgtEl>
                                          <p:spTgt spid="6"/>
                                        </p:tgtEl>
                                        <p:attrNameLst>
                                          <p:attrName>ppt_x</p:attrName>
                                          <p:attrName>ppt_y</p:attrName>
                                        </p:attrNameLst>
                                      </p:cBhvr>
                                      <p:rCtr x="11042" y="-8218"/>
                                    </p:animMotion>
                                  </p:childTnLst>
                                </p:cTn>
                              </p:par>
                              <p:par>
                                <p:cTn id="11" presetID="0" presetClass="path" presetSubtype="0" repeatCount="indefinite" fill="hold" grpId="0" nodeType="withEffect">
                                  <p:stCondLst>
                                    <p:cond delay="0"/>
                                  </p:stCondLst>
                                  <p:childTnLst>
                                    <p:animMotion origin="layout" path="M 2.77778E-7 -0.00092 L 0.00278 -0.26388 L 0.00278 0.38426 L 2.77778E-7 -0.00092 Z " pathEditMode="relative" rAng="0" ptsTypes="AAAA">
                                      <p:cBhvr>
                                        <p:cTn id="12" dur="2000" fill="hold"/>
                                        <p:tgtEl>
                                          <p:spTgt spid="9"/>
                                        </p:tgtEl>
                                        <p:attrNameLst>
                                          <p:attrName>ppt_x</p:attrName>
                                          <p:attrName>ppt_y</p:attrName>
                                        </p:attrNameLst>
                                      </p:cBhvr>
                                      <p:rCtr x="139" y="6111"/>
                                    </p:animMotion>
                                  </p:childTnLst>
                                </p:cTn>
                              </p:par>
                              <p:par>
                                <p:cTn id="13" presetID="0" presetClass="path" presetSubtype="0" repeatCount="indefinite" fill="hold" grpId="0" nodeType="withEffect">
                                  <p:stCondLst>
                                    <p:cond delay="0"/>
                                  </p:stCondLst>
                                  <p:childTnLst>
                                    <p:animMotion origin="layout" path="M -4.44444E-6 -7.40741E-7 L 0.39445 -0.00741 L -0.26631 -0.00625 L -4.44444E-6 -7.40741E-7 Z " pathEditMode="relative" rAng="0" ptsTypes="AAAA">
                                      <p:cBhvr>
                                        <p:cTn id="14" dur="2000" fill="hold"/>
                                        <p:tgtEl>
                                          <p:spTgt spid="15"/>
                                        </p:tgtEl>
                                        <p:attrNameLst>
                                          <p:attrName>ppt_x</p:attrName>
                                          <p:attrName>ppt_y</p:attrName>
                                        </p:attrNameLst>
                                      </p:cBhvr>
                                      <p:rCtr x="6406" y="-370"/>
                                    </p:animMotion>
                                  </p:childTnLst>
                                </p:cTn>
                              </p:par>
                              <p:par>
                                <p:cTn id="15" presetID="0" presetClass="path" presetSubtype="0" repeatCount="indefinite" fill="hold" grpId="0" nodeType="withEffect">
                                  <p:stCondLst>
                                    <p:cond delay="0"/>
                                  </p:stCondLst>
                                  <p:childTnLst>
                                    <p:animMotion origin="layout" path="M 4.72222E-6 7.40741E-7 L 0.06909 -0.21296 L 0.20364 0.43125 L 0.25885 0.10856 L 0.18767 -0.21412 L 0.07934 0.43565 L -0.03455 -0.21042 L -0.18594 0.43565 L -0.33091 -0.21412 L -0.39896 0.10231 L -0.33733 0.4375 L -0.22518 -0.21412 L -0.10851 0.43565 L 0.07847 -0.21181 L 0.25503 0.32407 L 0.14756 0.43356 " pathEditMode="relative" rAng="0" ptsTypes="AAAAAAAAAAAAAAAA">
                                      <p:cBhvr>
                                        <p:cTn id="16" dur="2000" fill="hold"/>
                                        <p:tgtEl>
                                          <p:spTgt spid="7"/>
                                        </p:tgtEl>
                                        <p:attrNameLst>
                                          <p:attrName>ppt_x</p:attrName>
                                          <p:attrName>ppt_y</p:attrName>
                                        </p:attrNameLst>
                                      </p:cBhvr>
                                      <p:rCtr x="-7014" y="11157"/>
                                    </p:animMotion>
                                  </p:childTnLst>
                                </p:cTn>
                              </p:par>
                              <p:par>
                                <p:cTn id="17" presetID="0" presetClass="path" presetSubtype="0" repeatCount="indefinite" fill="hold" grpId="0" nodeType="withEffect">
                                  <p:stCondLst>
                                    <p:cond delay="0"/>
                                  </p:stCondLst>
                                  <p:childTnLst>
                                    <p:animMotion origin="layout" path="M -4.16667E-6 3.7037E-7 L 0.18507 0.10208 L -0.06632 0.17824 L -0.47656 0.09954 L 0.18803 -0.04607 " pathEditMode="relative" rAng="0" ptsTypes="AAAAA">
                                      <p:cBhvr>
                                        <p:cTn id="18" dur="2000" fill="hold"/>
                                        <p:tgtEl>
                                          <p:spTgt spid="8"/>
                                        </p:tgtEl>
                                        <p:attrNameLst>
                                          <p:attrName>ppt_x</p:attrName>
                                          <p:attrName>ppt_y</p:attrName>
                                        </p:attrNameLst>
                                      </p:cBhvr>
                                      <p:rCtr x="-14427" y="6597"/>
                                    </p:animMotion>
                                  </p:childTnLst>
                                </p:cTn>
                              </p:par>
                              <p:par>
                                <p:cTn id="19" presetID="0" presetClass="path" presetSubtype="0" repeatCount="indefinite" fill="hold" grpId="0" nodeType="withEffect">
                                  <p:stCondLst>
                                    <p:cond delay="0"/>
                                  </p:stCondLst>
                                  <p:childTnLst>
                                    <p:animMotion origin="layout" path="M 5.55556E-7 2.96296E-6 L -0.19444 0.50717 L -0.37014 -0.14329 L -0.56354 0.19676 L -0.27847 0.50578 L 0.09913 0.12453 L -0.0842 -0.13727 " pathEditMode="relative" rAng="0" ptsTypes="AAAAAAA">
                                      <p:cBhvr>
                                        <p:cTn id="20" dur="2000" fill="hold"/>
                                        <p:tgtEl>
                                          <p:spTgt spid="12"/>
                                        </p:tgtEl>
                                        <p:attrNameLst>
                                          <p:attrName>ppt_x</p:attrName>
                                          <p:attrName>ppt_y</p:attrName>
                                        </p:attrNameLst>
                                      </p:cBhvr>
                                      <p:rCtr x="-23229" y="18194"/>
                                    </p:animMotion>
                                  </p:childTnLst>
                                </p:cTn>
                              </p:par>
                              <p:par>
                                <p:cTn id="21" presetID="0" presetClass="path" presetSubtype="0" repeatCount="indefinite" fill="hold" grpId="0" nodeType="withEffect">
                                  <p:stCondLst>
                                    <p:cond delay="0"/>
                                  </p:stCondLst>
                                  <p:childTnLst>
                                    <p:animMotion origin="layout" path="M 2.5E-6 3.33333E-6 L -0.0533 0.30162 L -0.13091 -0.35 L -0.22622 0.30416 L -0.33004 -0.35371 L -0.43472 0.29907 L -0.52813 -0.3463 L -0.57952 0.11227 L -0.53559 0.29791 L -0.2842 -0.34769 L -0.08229 0.29537 L 2.5E-6 3.33333E-6 Z " pathEditMode="relative" rAng="0" ptsTypes="AAAAAAAAAAAA">
                                      <p:cBhvr>
                                        <p:cTn id="22" dur="2000" fill="hold"/>
                                        <p:tgtEl>
                                          <p:spTgt spid="16"/>
                                        </p:tgtEl>
                                        <p:attrNameLst>
                                          <p:attrName>ppt_x</p:attrName>
                                          <p:attrName>ppt_y</p:attrName>
                                        </p:attrNameLst>
                                      </p:cBhvr>
                                      <p:rCtr x="-28976" y="-2477"/>
                                    </p:animMotion>
                                  </p:childTnLst>
                                </p:cTn>
                              </p:par>
                              <p:par>
                                <p:cTn id="23" presetID="0" presetClass="path" presetSubtype="0" repeatCount="indefinite" fill="hold" grpId="0" nodeType="withEffect">
                                  <p:stCondLst>
                                    <p:cond delay="0"/>
                                  </p:stCondLst>
                                  <p:childTnLst>
                                    <p:animMotion origin="layout" path="M 5.55556E-7 3.33333E-6 L 0.04687 0.0412 L 0.09549 -0.025 L -0.22795 -0.60787 L -0.56424 -0.15695 L -0.2224 0.0412 L -0.0092 -0.00625 " pathEditMode="relative" rAng="0" ptsTypes="AAAAAAA">
                                      <p:cBhvr>
                                        <p:cTn id="24" dur="2000" fill="hold"/>
                                        <p:tgtEl>
                                          <p:spTgt spid="13"/>
                                        </p:tgtEl>
                                        <p:attrNameLst>
                                          <p:attrName>ppt_x</p:attrName>
                                          <p:attrName>ppt_y</p:attrName>
                                        </p:attrNameLst>
                                      </p:cBhvr>
                                      <p:rCtr x="-23438" y="-28333"/>
                                    </p:animMotion>
                                  </p:childTnLst>
                                </p:cTn>
                              </p:par>
                              <p:par>
                                <p:cTn id="25" presetID="0" presetClass="path" presetSubtype="0" repeatCount="indefinite" fill="hold" grpId="0" nodeType="withEffect">
                                  <p:stCondLst>
                                    <p:cond delay="0"/>
                                  </p:stCondLst>
                                  <p:childTnLst>
                                    <p:animMotion origin="layout" path="M 4.72222E-6 -7.40741E-7 L 0.04062 -0.05 L 0.09513 0.00255 L 0.02482 0.07269 L -0.08212 0.05532 L 4.72222E-6 -7.40741E-7 Z " pathEditMode="relative" rAng="0" ptsTypes="AAAAAA">
                                      <p:cBhvr>
                                        <p:cTn id="26" dur="2000" fill="hold"/>
                                        <p:tgtEl>
                                          <p:spTgt spid="5"/>
                                        </p:tgtEl>
                                        <p:attrNameLst>
                                          <p:attrName>ppt_x</p:attrName>
                                          <p:attrName>ppt_y</p:attrName>
                                        </p:attrNameLst>
                                      </p:cBhvr>
                                      <p:rCtr x="642" y="113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4.72222E-6 -7.40741E-7 L 4.72222E-6 0.25 " pathEditMode="relative" rAng="0" ptsTypes="AA">
                                      <p:cBhvr>
                                        <p:cTn id="30" dur="2000" fill="hold"/>
                                        <p:tgtEl>
                                          <p:spTgt spid="5"/>
                                        </p:tgtEl>
                                        <p:attrNameLst>
                                          <p:attrName>ppt_x</p:attrName>
                                          <p:attrName>ppt_y</p:attrName>
                                        </p:attrNameLst>
                                      </p:cBhvr>
                                      <p:rCtr x="0" y="12500"/>
                                    </p:animMotion>
                                  </p:childTnLst>
                                </p:cTn>
                              </p:par>
                              <p:par>
                                <p:cTn id="31" presetID="42" presetClass="path" presetSubtype="0" accel="50000" decel="50000" fill="hold" grpId="0" nodeType="withEffect">
                                  <p:stCondLst>
                                    <p:cond delay="0"/>
                                  </p:stCondLst>
                                  <p:childTnLst>
                                    <p:animMotion origin="layout" path="M -3.88889E-6 -7.40741E-7 L -3.88889E-6 0.25 " pathEditMode="relative" rAng="0" ptsTypes="AA">
                                      <p:cBhvr>
                                        <p:cTn id="32" dur="2000" fill="hold"/>
                                        <p:tgtEl>
                                          <p:spTgt spid="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95400"/>
            <a:ext cx="62484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extBox 3"/>
          <p:cNvSpPr txBox="1">
            <a:spLocks noChangeArrowheads="1"/>
          </p:cNvSpPr>
          <p:nvPr/>
        </p:nvSpPr>
        <p:spPr bwMode="auto">
          <a:xfrm>
            <a:off x="1641475" y="1384300"/>
            <a:ext cx="6032500" cy="44354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2571750" y="24526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6950" y="41179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5575" y="27574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6925" y="4483100"/>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98925" y="3116263"/>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1863" y="4287838"/>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88138" y="226377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88138" y="538162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4850" y="53117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3513" y="1817688"/>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7525" y="366712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9492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88889E-6 -2.59259E-6 L -0.07275 -0.12083 L 0.06927 -0.43356 L 0.27569 0.2132 L 0.43264 -0.43101 L 0.58698 -0.03726 L 0.4309 0.20926 L -0.06997 -0.26157 L 0.02708 -0.43588 " pathEditMode="relative" ptsTypes="AAAAAAAAA">
                                      <p:cBhvr>
                                        <p:cTn id="6" dur="5000" fill="hold"/>
                                        <p:tgtEl>
                                          <p:spTgt spid="1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38889E-6 -7.40741E-7 L -0.17569 -0.07246 L 0.47101 -0.26551 L -0.16927 -0.38264 L 0.47292 -0.51852 L 0.18212 -0.58449 " pathEditMode="relative" ptsTypes="AAAAAA">
                                      <p:cBhvr>
                                        <p:cTn id="8" dur="2000" fill="hold"/>
                                        <p:tgtEl>
                                          <p:spTgt spid="14"/>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1.38889E-6 -1.48148E-6 L -0.22136 -0.14583 L 0.44218 -0.34768 L 0.21961 -0.40602 L -0.22049 -0.01736 L -0.02431 0.2419 L 0.44114 -0.05486 L 0.02343 -0.40602 L -0.22049 -0.1919 L 0.2243 0.2419 L 0.44027 -0.0074 " pathEditMode="relative" ptsTypes="AAAAAAAAAAA">
                                      <p:cBhvr>
                                        <p:cTn id="10" dur="2000" fill="hold"/>
                                        <p:tgtEl>
                                          <p:spTgt spid="6"/>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88889E-6 -0.00093 L 0.00277 -0.26389 L 0.00277 0.38426 L 3.88889E-6 -0.00093 Z " pathEditMode="relative" ptsTypes="AAAA">
                                      <p:cBhvr>
                                        <p:cTn id="12" dur="2000" fill="hold"/>
                                        <p:tgtEl>
                                          <p:spTgt spid="9"/>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8.33333E-7 7.40741E-7 L 0.39445 -0.0074 L -0.26632 -0.00625 L -8.33333E-7 7.40741E-7 Z " pathEditMode="relative" ptsTypes="AAAA">
                                      <p:cBhvr>
                                        <p:cTn id="14" dur="2000" fill="hold"/>
                                        <p:tgtEl>
                                          <p:spTgt spid="15"/>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1.66667E-6 -1.48148E-6 L 0.0691 -0.21296 L 0.20365 0.43125 L 0.25885 0.10857 L 0.18767 -0.21412 L 0.07934 0.43612 L -0.03455 -0.21041 L -0.18594 0.43612 L -0.3309 -0.21412 L -0.39896 0.10232 L -0.33733 0.4375 L -0.22517 -0.21412 L -0.10851 0.43612 L 0.07847 -0.2118 L 0.25503 0.32408 L 0.14757 0.43357 " pathEditMode="relative" ptsTypes="AAAAAAAAAAAAAAAA">
                                      <p:cBhvr>
                                        <p:cTn id="16" dur="2000" fill="hold"/>
                                        <p:tgtEl>
                                          <p:spTgt spid="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6 -3.7037E-7 L 0.18507 0.10209 L -0.06631 0.17824 L -0.47656 0.09954 L 0.18803 -0.04606 " pathEditMode="relative" ptsTypes="AAAAA">
                                      <p:cBhvr>
                                        <p:cTn id="18" dur="2000" fill="hold"/>
                                        <p:tgtEl>
                                          <p:spTgt spid="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8.05556E-6 -3.7037E-7 L -0.19445 0.50718 L -0.37014 -0.14329 L -0.56355 0.19676 L -0.27848 0.50579 L 0.09913 0.12454 L -0.08421 -0.13727 " pathEditMode="relative" ptsTypes="AAAAAAA">
                                      <p:cBhvr>
                                        <p:cTn id="20" dur="2000" fill="hold"/>
                                        <p:tgtEl>
                                          <p:spTgt spid="1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 0 L -0.05329 0.30162 L -0.1309 -0.35 L -0.22621 0.30417 L -0.33003 -0.3537 L -0.43472 0.29908 L -0.52812 -0.34629 L -0.57951 0.11227 L -0.53559 0.29792 L -0.2842 -0.34768 L -0.08229 0.29537 L 0 0 Z " pathEditMode="relative" ptsTypes="AAAAAAAAAAAA">
                                      <p:cBhvr>
                                        <p:cTn id="22" dur="2000" fill="hold"/>
                                        <p:tgtEl>
                                          <p:spTgt spid="1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2.22222E-6 -3.7037E-7 L 0.04687 0.0412 L 0.09548 -0.025 L -0.22795 -0.60787 L -0.56424 -0.15694 L -0.2224 0.0412 L -0.0092 -0.00625 " pathEditMode="relative" ptsTypes="AAAAAAA">
                                      <p:cBhvr>
                                        <p:cTn id="24" dur="2000" fill="hold"/>
                                        <p:tgtEl>
                                          <p:spTgt spid="1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2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0" y="1295400"/>
            <a:ext cx="62484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Box 3"/>
          <p:cNvSpPr txBox="1">
            <a:spLocks noChangeArrowheads="1"/>
          </p:cNvSpPr>
          <p:nvPr/>
        </p:nvSpPr>
        <p:spPr bwMode="auto">
          <a:xfrm>
            <a:off x="1641475" y="1384300"/>
            <a:ext cx="6032500" cy="44354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2571750" y="2452688"/>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6950" y="41179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5575" y="27574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6925" y="4483100"/>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98925" y="3116263"/>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1863" y="4287838"/>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88138" y="226377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88138" y="538162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4850" y="53117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3513" y="1817688"/>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7525" y="366712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342900" y="5867400"/>
            <a:ext cx="8610600" cy="923330"/>
          </a:xfrm>
          <a:prstGeom prst="rect">
            <a:avLst/>
          </a:prstGeom>
          <a:noFill/>
        </p:spPr>
        <p:txBody>
          <a:bodyPr wrap="square" rtlCol="0">
            <a:spAutoFit/>
          </a:bodyPr>
          <a:lstStyle/>
          <a:p>
            <a:r>
              <a:rPr lang="en-US" dirty="0" smtClean="0"/>
              <a:t>The red ball is the particle from the canonical ensemble in thermal equilibrium with the reservoir. It occupies the same volume as the reservoir which in this case are the rest of particles in an ideal gas.</a:t>
            </a:r>
            <a:endParaRPr lang="en-US" dirty="0"/>
          </a:p>
        </p:txBody>
      </p:sp>
    </p:spTree>
    <p:extLst>
      <p:ext uri="{BB962C8B-B14F-4D97-AF65-F5344CB8AC3E}">
        <p14:creationId xmlns:p14="http://schemas.microsoft.com/office/powerpoint/2010/main" val="197236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88889E-6 -2.59259E-6 L -0.07275 -0.12083 L 0.06927 -0.43356 L 0.27569 0.2132 L 0.43264 -0.43101 L 0.58698 -0.03726 L 0.4309 0.20926 L -0.06997 -0.26157 L 0.02708 -0.43588 " pathEditMode="relative" ptsTypes="AAAAAAAAA">
                                      <p:cBhvr>
                                        <p:cTn id="6" dur="5000" fill="hold"/>
                                        <p:tgtEl>
                                          <p:spTgt spid="1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38889E-6 -7.40741E-7 L -0.17569 -0.07246 L 0.47101 -0.26551 L -0.16927 -0.38264 L 0.47292 -0.51852 L 0.18212 -0.58449 " pathEditMode="relative" ptsTypes="AAAAAA">
                                      <p:cBhvr>
                                        <p:cTn id="8" dur="2000" fill="hold"/>
                                        <p:tgtEl>
                                          <p:spTgt spid="14"/>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1.38889E-6 -1.48148E-6 L -0.22136 -0.14583 L 0.44218 -0.34768 L 0.21961 -0.40602 L -0.22049 -0.01736 L -0.02431 0.2419 L 0.44114 -0.05486 L 0.02343 -0.40602 L -0.22049 -0.1919 L 0.2243 0.2419 L 0.44027 -0.0074 " pathEditMode="relative" ptsTypes="AAAAAAAAAAA">
                                      <p:cBhvr>
                                        <p:cTn id="10" dur="2000" fill="hold"/>
                                        <p:tgtEl>
                                          <p:spTgt spid="6"/>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88889E-6 -0.00093 L 0.00277 -0.26389 L 0.00277 0.38426 L 3.88889E-6 -0.00093 Z " pathEditMode="relative" ptsTypes="AAAA">
                                      <p:cBhvr>
                                        <p:cTn id="12" dur="2000" fill="hold"/>
                                        <p:tgtEl>
                                          <p:spTgt spid="9"/>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8.33333E-7 7.40741E-7 L 0.39445 -0.0074 L -0.26632 -0.00625 L -8.33333E-7 7.40741E-7 Z " pathEditMode="relative" ptsTypes="AAAA">
                                      <p:cBhvr>
                                        <p:cTn id="14" dur="2000" fill="hold"/>
                                        <p:tgtEl>
                                          <p:spTgt spid="15"/>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1.66667E-6 -1.48148E-6 L 0.0691 -0.21296 L 0.20365 0.43125 L 0.25885 0.10857 L 0.18767 -0.21412 L 0.07934 0.43612 L -0.03455 -0.21041 L -0.18594 0.43612 L -0.3309 -0.21412 L -0.39896 0.10232 L -0.33733 0.4375 L -0.22517 -0.21412 L -0.10851 0.43612 L 0.07847 -0.2118 L 0.25503 0.32408 L 0.14757 0.43357 " pathEditMode="relative" ptsTypes="AAAAAAAAAAAAAAAA">
                                      <p:cBhvr>
                                        <p:cTn id="16" dur="2000" fill="hold"/>
                                        <p:tgtEl>
                                          <p:spTgt spid="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6 -3.7037E-7 L 0.18507 0.10209 L -0.06631 0.17824 L -0.47656 0.09954 L 0.18803 -0.04606 " pathEditMode="relative" ptsTypes="AAAAA">
                                      <p:cBhvr>
                                        <p:cTn id="18" dur="2000" fill="hold"/>
                                        <p:tgtEl>
                                          <p:spTgt spid="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8.05556E-6 -3.7037E-7 L -0.19445 0.50718 L -0.37014 -0.14329 L -0.56355 0.19676 L -0.27848 0.50579 L 0.09913 0.12454 L -0.08421 -0.13727 " pathEditMode="relative" ptsTypes="AAAAAAA">
                                      <p:cBhvr>
                                        <p:cTn id="20" dur="2000" fill="hold"/>
                                        <p:tgtEl>
                                          <p:spTgt spid="1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 0 L -0.05329 0.30162 L -0.1309 -0.35 L -0.22621 0.30417 L -0.33003 -0.3537 L -0.43472 0.29908 L -0.52812 -0.34629 L -0.57951 0.11227 L -0.53559 0.29792 L -0.2842 -0.34768 L -0.08229 0.29537 L 0 0 Z " pathEditMode="relative" ptsTypes="AAAAAAAAAAAA">
                                      <p:cBhvr>
                                        <p:cTn id="22" dur="2000" fill="hold"/>
                                        <p:tgtEl>
                                          <p:spTgt spid="1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2.22222E-6 -3.7037E-7 L 0.04687 0.0412 L 0.09548 -0.025 L -0.22795 -0.60787 L -0.56424 -0.15694 L -0.2224 0.0412 L -0.0092 -0.00625 " pathEditMode="relative" ptsTypes="AAAAAAA">
                                      <p:cBhvr>
                                        <p:cTn id="24" dur="2000" fill="hold"/>
                                        <p:tgtEl>
                                          <p:spTgt spid="1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2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extLst>
              <p:ext uri="{D42A27DB-BD31-4B8C-83A1-F6EECF244321}">
                <p14:modId xmlns:p14="http://schemas.microsoft.com/office/powerpoint/2010/main" val="187059736"/>
              </p:ext>
            </p:extLst>
          </p:nvPr>
        </p:nvGraphicFramePr>
        <p:xfrm>
          <a:off x="4419600" y="228600"/>
          <a:ext cx="4470400" cy="4488000"/>
        </p:xfrm>
        <a:graphic>
          <a:graphicData uri="http://schemas.openxmlformats.org/presentationml/2006/ole">
            <mc:AlternateContent xmlns:mc="http://schemas.openxmlformats.org/markup-compatibility/2006">
              <mc:Choice xmlns:v="urn:schemas-microsoft-com:vml" Requires="v">
                <p:oleObj spid="_x0000_s9226" name="Paint Shop Pro Image" r:id="rId3" imgW="4897561" imgH="4917073" progId="PaintShopPro">
                  <p:embed/>
                </p:oleObj>
              </mc:Choice>
              <mc:Fallback>
                <p:oleObj name="Paint Shop Pro Image" r:id="rId3" imgW="4897561" imgH="4917073" progId="PaintShopPro">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
                        <a:ext cx="4470400" cy="4488000"/>
                      </a:xfrm>
                      <a:prstGeom prst="rect">
                        <a:avLst/>
                      </a:prstGeom>
                      <a:noFill/>
                      <a:ln>
                        <a:noFill/>
                      </a:ln>
                      <a:effectLst/>
                    </p:spPr>
                  </p:pic>
                </p:oleObj>
              </mc:Fallback>
            </mc:AlternateContent>
          </a:graphicData>
        </a:graphic>
      </p:graphicFrame>
      <p:sp>
        <p:nvSpPr>
          <p:cNvPr id="8195" name="Text Box 5"/>
          <p:cNvSpPr txBox="1">
            <a:spLocks noChangeArrowheads="1"/>
          </p:cNvSpPr>
          <p:nvPr/>
        </p:nvSpPr>
        <p:spPr bwMode="auto">
          <a:xfrm>
            <a:off x="457200" y="990600"/>
            <a:ext cx="266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t>Spherical coordinates</a:t>
            </a:r>
          </a:p>
        </p:txBody>
      </p:sp>
      <mc:AlternateContent xmlns:mc="http://schemas.openxmlformats.org/markup-compatibility/2006" xmlns:a14="http://schemas.microsoft.com/office/drawing/2010/main">
        <mc:Choice Requires="a14">
          <p:sp>
            <p:nvSpPr>
              <p:cNvPr id="2" name="TextBox 1"/>
              <p:cNvSpPr txBox="1"/>
              <p:nvPr/>
            </p:nvSpPr>
            <p:spPr>
              <a:xfrm>
                <a:off x="685800" y="3657600"/>
                <a:ext cx="29016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𝑑𝑟𝑑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e>
                      </m:func>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3657600"/>
                <a:ext cx="2901692" cy="369332"/>
              </a:xfrm>
              <a:prstGeom prst="rect">
                <a:avLst/>
              </a:prstGeom>
              <a:blipFill rotWithShape="0">
                <a:blip r:embed="rId5"/>
                <a:stretch>
                  <a:fillRect l="-1895" r="-2947"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50341" y="4191000"/>
                <a:ext cx="25743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e>
                      </m:fun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50341" y="4191000"/>
                <a:ext cx="2574359" cy="369332"/>
              </a:xfrm>
              <a:prstGeom prst="rect">
                <a:avLst/>
              </a:prstGeom>
              <a:blipFill rotWithShape="0">
                <a:blip r:embed="rId6"/>
                <a:stretch>
                  <a:fillRect l="-2133" r="-3081" b="-38333"/>
                </a:stretch>
              </a:blipFill>
            </p:spPr>
            <p:txBody>
              <a:bodyPr/>
              <a:lstStyle/>
              <a:p>
                <a:r>
                  <a:rPr lang="en-US">
                    <a:noFill/>
                  </a:rPr>
                  <a:t> </a:t>
                </a:r>
              </a:p>
            </p:txBody>
          </p:sp>
        </mc:Fallback>
      </mc:AlternateContent>
    </p:spTree>
    <p:extLst>
      <p:ext uri="{BB962C8B-B14F-4D97-AF65-F5344CB8AC3E}">
        <p14:creationId xmlns:p14="http://schemas.microsoft.com/office/powerpoint/2010/main" val="282786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743200" y="76200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Monatomic ideal gas</a:t>
            </a:r>
          </a:p>
        </p:txBody>
      </p:sp>
      <p:sp>
        <p:nvSpPr>
          <p:cNvPr id="5" name="TextBox 4"/>
          <p:cNvSpPr txBox="1">
            <a:spLocks noRot="1" noChangeAspect="1" noMove="1" noResize="1" noEditPoints="1" noAdjustHandles="1" noChangeArrowheads="1" noChangeShapeType="1" noTextEdit="1"/>
          </p:cNvSpPr>
          <p:nvPr/>
        </p:nvSpPr>
        <p:spPr>
          <a:xfrm>
            <a:off x="533400" y="1905000"/>
            <a:ext cx="8127546" cy="2091214"/>
          </a:xfrm>
          <a:prstGeom prst="rect">
            <a:avLst/>
          </a:prstGeom>
          <a:blipFill rotWithShape="0">
            <a:blip r:embed="rId2"/>
            <a:stretch>
              <a:fillRect l="-1050" t="-2041" r="-225" b="-1749"/>
            </a:stretch>
          </a:blipFill>
        </p:spPr>
        <p:txBody>
          <a:bodyPr/>
          <a:lstStyle/>
          <a:p>
            <a:r>
              <a:rPr lang="en-US">
                <a:noFill/>
              </a:rPr>
              <a:t> </a:t>
            </a:r>
          </a:p>
        </p:txBody>
      </p:sp>
    </p:spTree>
    <p:extLst>
      <p:ext uri="{BB962C8B-B14F-4D97-AF65-F5344CB8AC3E}">
        <p14:creationId xmlns:p14="http://schemas.microsoft.com/office/powerpoint/2010/main" val="2816906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95400"/>
            <a:ext cx="62484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extBox 3"/>
          <p:cNvSpPr txBox="1">
            <a:spLocks noChangeArrowheads="1"/>
          </p:cNvSpPr>
          <p:nvPr/>
        </p:nvSpPr>
        <p:spPr bwMode="auto">
          <a:xfrm>
            <a:off x="1641475" y="1384300"/>
            <a:ext cx="6032500" cy="44354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2571750" y="24526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6950" y="41179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5575" y="27574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6925" y="4483100"/>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98925" y="3116263"/>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1863" y="4287838"/>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88138" y="226377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88138" y="538162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4850" y="53117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3513" y="1817688"/>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7525" y="366712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0374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88889E-6 -2.59259E-6 L -0.07275 -0.12083 L 0.06927 -0.43356 L 0.27569 0.2132 L 0.43264 -0.43101 L 0.58698 -0.03726 L 0.4309 0.20926 L -0.06997 -0.26157 L 0.02708 -0.43588 " pathEditMode="relative" ptsTypes="AAAAAAAAA">
                                      <p:cBhvr>
                                        <p:cTn id="6" dur="5000" fill="hold"/>
                                        <p:tgtEl>
                                          <p:spTgt spid="1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38889E-6 -7.40741E-7 L -0.17569 -0.07246 L 0.47101 -0.26551 L -0.16927 -0.38264 L 0.47292 -0.51852 L 0.18212 -0.58449 " pathEditMode="relative" ptsTypes="AAAAAA">
                                      <p:cBhvr>
                                        <p:cTn id="8" dur="2000" fill="hold"/>
                                        <p:tgtEl>
                                          <p:spTgt spid="14"/>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1.38889E-6 -1.48148E-6 L -0.22136 -0.14583 L 0.44218 -0.34768 L 0.21961 -0.40602 L -0.22049 -0.01736 L -0.02431 0.2419 L 0.44114 -0.05486 L 0.02343 -0.40602 L -0.22049 -0.1919 L 0.2243 0.2419 L 0.44027 -0.0074 " pathEditMode="relative" ptsTypes="AAAAAAAAAAA">
                                      <p:cBhvr>
                                        <p:cTn id="10" dur="2000" fill="hold"/>
                                        <p:tgtEl>
                                          <p:spTgt spid="6"/>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88889E-6 -0.00093 L 0.00277 -0.26389 L 0.00277 0.38426 L 3.88889E-6 -0.00093 Z " pathEditMode="relative" ptsTypes="AAAA">
                                      <p:cBhvr>
                                        <p:cTn id="12" dur="2000" fill="hold"/>
                                        <p:tgtEl>
                                          <p:spTgt spid="9"/>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8.33333E-7 7.40741E-7 L 0.39445 -0.0074 L -0.26632 -0.00625 L -8.33333E-7 7.40741E-7 Z " pathEditMode="relative" ptsTypes="AAAA">
                                      <p:cBhvr>
                                        <p:cTn id="14" dur="2000" fill="hold"/>
                                        <p:tgtEl>
                                          <p:spTgt spid="15"/>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1.66667E-6 -1.48148E-6 L 0.0691 -0.21296 L 0.20365 0.43125 L 0.25885 0.10857 L 0.18767 -0.21412 L 0.07934 0.43612 L -0.03455 -0.21041 L -0.18594 0.43612 L -0.3309 -0.21412 L -0.39896 0.10232 L -0.33733 0.4375 L -0.22517 -0.21412 L -0.10851 0.43612 L 0.07847 -0.2118 L 0.25503 0.32408 L 0.14757 0.43357 " pathEditMode="relative" ptsTypes="AAAAAAAAAAAAAAAA">
                                      <p:cBhvr>
                                        <p:cTn id="16" dur="2000" fill="hold"/>
                                        <p:tgtEl>
                                          <p:spTgt spid="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6 -3.7037E-7 L 0.18507 0.10209 L -0.06631 0.17824 L -0.47656 0.09954 L 0.18803 -0.04606 " pathEditMode="relative" ptsTypes="AAAAA">
                                      <p:cBhvr>
                                        <p:cTn id="18" dur="2000" fill="hold"/>
                                        <p:tgtEl>
                                          <p:spTgt spid="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8.05556E-6 -3.7037E-7 L -0.19445 0.50718 L -0.37014 -0.14329 L -0.56355 0.19676 L -0.27848 0.50579 L 0.09913 0.12454 L -0.08421 -0.13727 " pathEditMode="relative" ptsTypes="AAAAAAA">
                                      <p:cBhvr>
                                        <p:cTn id="20" dur="2000" fill="hold"/>
                                        <p:tgtEl>
                                          <p:spTgt spid="1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 0 L -0.05329 0.30162 L -0.1309 -0.35 L -0.22621 0.30417 L -0.33003 -0.3537 L -0.43472 0.29908 L -0.52812 -0.34629 L -0.57951 0.11227 L -0.53559 0.29792 L -0.2842 -0.34768 L -0.08229 0.29537 L 0 0 Z " pathEditMode="relative" ptsTypes="AAAAAAAAAAAA">
                                      <p:cBhvr>
                                        <p:cTn id="22" dur="2000" fill="hold"/>
                                        <p:tgtEl>
                                          <p:spTgt spid="1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2.22222E-6 -3.7037E-7 L 0.04687 0.0412 L 0.09548 -0.025 L -0.22795 -0.60787 L -0.56424 -0.15694 L -0.2224 0.0412 L -0.0092 -0.00625 " pathEditMode="relative" ptsTypes="AAAAAAA">
                                      <p:cBhvr>
                                        <p:cTn id="24" dur="2000" fill="hold"/>
                                        <p:tgtEl>
                                          <p:spTgt spid="1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2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0" y="1295400"/>
            <a:ext cx="62484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Box 3"/>
          <p:cNvSpPr txBox="1">
            <a:spLocks noChangeArrowheads="1"/>
          </p:cNvSpPr>
          <p:nvPr/>
        </p:nvSpPr>
        <p:spPr bwMode="auto">
          <a:xfrm>
            <a:off x="1641475" y="1384300"/>
            <a:ext cx="6032500" cy="44354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2571750" y="2452688"/>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6950" y="41179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5575" y="27574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6925" y="4483100"/>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98925" y="3116263"/>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1863" y="4287838"/>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88138" y="226377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88138" y="538162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4850" y="53117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3513" y="1817688"/>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7525" y="366712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942975" y="6144710"/>
            <a:ext cx="7429500" cy="369332"/>
          </a:xfrm>
          <a:prstGeom prst="rect">
            <a:avLst/>
          </a:prstGeom>
          <a:noFill/>
        </p:spPr>
        <p:txBody>
          <a:bodyPr wrap="square" rtlCol="0">
            <a:spAutoFit/>
          </a:bodyPr>
          <a:lstStyle/>
          <a:p>
            <a:r>
              <a:rPr lang="en-US" dirty="0" smtClean="0"/>
              <a:t>First try to find the probability that the red particle has a certain velocity</a:t>
            </a:r>
            <a:endParaRPr lang="en-US" dirty="0"/>
          </a:p>
        </p:txBody>
      </p:sp>
    </p:spTree>
    <p:extLst>
      <p:ext uri="{BB962C8B-B14F-4D97-AF65-F5344CB8AC3E}">
        <p14:creationId xmlns:p14="http://schemas.microsoft.com/office/powerpoint/2010/main" val="193464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88889E-6 -2.59259E-6 L -0.07275 -0.12083 L 0.06927 -0.43356 L 0.27569 0.2132 L 0.43264 -0.43101 L 0.58698 -0.03726 L 0.4309 0.20926 L -0.06997 -0.26157 L 0.02708 -0.43588 " pathEditMode="relative" ptsTypes="AAAAAAAAA">
                                      <p:cBhvr>
                                        <p:cTn id="6" dur="5000" fill="hold"/>
                                        <p:tgtEl>
                                          <p:spTgt spid="1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38889E-6 -7.40741E-7 L -0.17569 -0.07246 L 0.47101 -0.26551 L -0.16927 -0.38264 L 0.47292 -0.51852 L 0.18212 -0.58449 " pathEditMode="relative" ptsTypes="AAAAAA">
                                      <p:cBhvr>
                                        <p:cTn id="8" dur="2000" fill="hold"/>
                                        <p:tgtEl>
                                          <p:spTgt spid="14"/>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1.38889E-6 -1.48148E-6 L -0.22136 -0.14583 L 0.44218 -0.34768 L 0.21961 -0.40602 L -0.22049 -0.01736 L -0.02431 0.2419 L 0.44114 -0.05486 L 0.02343 -0.40602 L -0.22049 -0.1919 L 0.2243 0.2419 L 0.44027 -0.0074 " pathEditMode="relative" ptsTypes="AAAAAAAAAAA">
                                      <p:cBhvr>
                                        <p:cTn id="10" dur="2000" fill="hold"/>
                                        <p:tgtEl>
                                          <p:spTgt spid="6"/>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88889E-6 -0.00093 L 0.00277 -0.26389 L 0.00277 0.38426 L 3.88889E-6 -0.00093 Z " pathEditMode="relative" ptsTypes="AAAA">
                                      <p:cBhvr>
                                        <p:cTn id="12" dur="2000" fill="hold"/>
                                        <p:tgtEl>
                                          <p:spTgt spid="9"/>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8.33333E-7 7.40741E-7 L 0.39445 -0.0074 L -0.26632 -0.00625 L -8.33333E-7 7.40741E-7 Z " pathEditMode="relative" ptsTypes="AAAA">
                                      <p:cBhvr>
                                        <p:cTn id="14" dur="2000" fill="hold"/>
                                        <p:tgtEl>
                                          <p:spTgt spid="15"/>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1.66667E-6 -1.48148E-6 L 0.0691 -0.21296 L 0.20365 0.43125 L 0.25885 0.10857 L 0.18767 -0.21412 L 0.07934 0.43612 L -0.03455 -0.21041 L -0.18594 0.43612 L -0.3309 -0.21412 L -0.39896 0.10232 L -0.33733 0.4375 L -0.22517 -0.21412 L -0.10851 0.43612 L 0.07847 -0.2118 L 0.25503 0.32408 L 0.14757 0.43357 " pathEditMode="relative" ptsTypes="AAAAAAAAAAAAAAAA">
                                      <p:cBhvr>
                                        <p:cTn id="16" dur="2000" fill="hold"/>
                                        <p:tgtEl>
                                          <p:spTgt spid="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6 -3.7037E-7 L 0.18507 0.10209 L -0.06631 0.17824 L -0.47656 0.09954 L 0.18803 -0.04606 " pathEditMode="relative" ptsTypes="AAAAA">
                                      <p:cBhvr>
                                        <p:cTn id="18" dur="2000" fill="hold"/>
                                        <p:tgtEl>
                                          <p:spTgt spid="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8.05556E-6 -3.7037E-7 L -0.19445 0.50718 L -0.37014 -0.14329 L -0.56355 0.19676 L -0.27848 0.50579 L 0.09913 0.12454 L -0.08421 -0.13727 " pathEditMode="relative" ptsTypes="AAAAAAA">
                                      <p:cBhvr>
                                        <p:cTn id="20" dur="2000" fill="hold"/>
                                        <p:tgtEl>
                                          <p:spTgt spid="1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 0 L -0.05329 0.30162 L -0.1309 -0.35 L -0.22621 0.30417 L -0.33003 -0.3537 L -0.43472 0.29908 L -0.52812 -0.34629 L -0.57951 0.11227 L -0.53559 0.29792 L -0.2842 -0.34768 L -0.08229 0.29537 L 0 0 Z " pathEditMode="relative" ptsTypes="AAAAAAAAAAAA">
                                      <p:cBhvr>
                                        <p:cTn id="22" dur="2000" fill="hold"/>
                                        <p:tgtEl>
                                          <p:spTgt spid="1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2.22222E-6 -3.7037E-7 L 0.04687 0.0412 L 0.09548 -0.025 L -0.22795 -0.60787 L -0.56424 -0.15694 L -0.2224 0.0412 L -0.0092 -0.00625 " pathEditMode="relative" ptsTypes="AAAAAAA">
                                      <p:cBhvr>
                                        <p:cTn id="24" dur="2000" fill="hold"/>
                                        <p:tgtEl>
                                          <p:spTgt spid="1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2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641475" y="1384300"/>
            <a:ext cx="6032500" cy="443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Oval 4"/>
          <p:cNvSpPr/>
          <p:nvPr/>
        </p:nvSpPr>
        <p:spPr>
          <a:xfrm>
            <a:off x="2571750" y="2452688"/>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934596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5000"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71750" y="2452688"/>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Rot="1" noChangeAspect="1" noMove="1" noResize="1" noEditPoints="1" noAdjustHandles="1" noChangeArrowheads="1" noChangeShapeType="1" noTextEdit="1"/>
          </p:cNvSpPr>
          <p:nvPr/>
        </p:nvSpPr>
        <p:spPr>
          <a:xfrm>
            <a:off x="3370425" y="1577901"/>
            <a:ext cx="195886" cy="276999"/>
          </a:xfrm>
          <a:prstGeom prst="rect">
            <a:avLst/>
          </a:prstGeom>
          <a:blipFill rotWithShape="0">
            <a:blip r:embed="rId2"/>
            <a:stretch>
              <a:fillRect l="-15625" t="-24444" r="-75000" b="-2222"/>
            </a:stretch>
          </a:blipFill>
        </p:spPr>
        <p:txBody>
          <a:bodyPr/>
          <a:lstStyle/>
          <a:p>
            <a:r>
              <a:rPr lang="en-US">
                <a:noFill/>
              </a:rPr>
              <a:t> </a:t>
            </a:r>
          </a:p>
        </p:txBody>
      </p:sp>
      <p:cxnSp>
        <p:nvCxnSpPr>
          <p:cNvPr id="7" name="Straight Arrow Connector 6"/>
          <p:cNvCxnSpPr>
            <a:stCxn id="5" idx="0"/>
          </p:cNvCxnSpPr>
          <p:nvPr/>
        </p:nvCxnSpPr>
        <p:spPr>
          <a:xfrm flipV="1">
            <a:off x="2662238" y="685800"/>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47800" y="2538413"/>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0650" y="2538413"/>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Rot="1" noChangeAspect="1" noMove="1" noResize="1" noEditPoints="1" noAdjustHandles="1" noChangeArrowheads="1" noChangeShapeType="1" noTextEdit="1"/>
          </p:cNvSpPr>
          <p:nvPr/>
        </p:nvSpPr>
        <p:spPr>
          <a:xfrm>
            <a:off x="1524000" y="3690550"/>
            <a:ext cx="289053" cy="276999"/>
          </a:xfrm>
          <a:prstGeom prst="rect">
            <a:avLst/>
          </a:prstGeom>
          <a:blipFill rotWithShape="0">
            <a:blip r:embed="rId3"/>
            <a:stretch>
              <a:fillRect l="-10638" r="-2128" b="-13043"/>
            </a:stretch>
          </a:blipFill>
        </p:spPr>
        <p:txBody>
          <a:bodyPr/>
          <a:lstStyle/>
          <a:p>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4656073" y="2538413"/>
            <a:ext cx="296684" cy="298928"/>
          </a:xfrm>
          <a:prstGeom prst="rect">
            <a:avLst/>
          </a:prstGeom>
          <a:blipFill rotWithShape="0">
            <a:blip r:embed="rId4"/>
            <a:stretch>
              <a:fillRect l="-10417" r="-8333" b="-20408"/>
            </a:stretch>
          </a:blipFill>
        </p:spPr>
        <p:txBody>
          <a:bodyPr/>
          <a:lstStyle/>
          <a:p>
            <a:r>
              <a:rPr lang="en-US">
                <a:noFill/>
              </a:rPr>
              <a:t> </a:t>
            </a:r>
          </a:p>
        </p:txBody>
      </p:sp>
      <p:sp>
        <p:nvSpPr>
          <p:cNvPr id="15" name="TextBox 14"/>
          <p:cNvSpPr txBox="1">
            <a:spLocks noRot="1" noChangeAspect="1" noMove="1" noResize="1" noEditPoints="1" noAdjustHandles="1" noChangeArrowheads="1" noChangeShapeType="1" noTextEdit="1"/>
          </p:cNvSpPr>
          <p:nvPr/>
        </p:nvSpPr>
        <p:spPr>
          <a:xfrm>
            <a:off x="2676630" y="435382"/>
            <a:ext cx="278666" cy="276999"/>
          </a:xfrm>
          <a:prstGeom prst="rect">
            <a:avLst/>
          </a:prstGeom>
          <a:blipFill rotWithShape="0">
            <a:blip r:embed="rId5"/>
            <a:stretch>
              <a:fillRect l="-10870" r="-2174" b="-13043"/>
            </a:stretch>
          </a:blipFill>
        </p:spPr>
        <p:txBody>
          <a:bodyPr/>
          <a:lstStyle/>
          <a:p>
            <a:r>
              <a:rPr lang="en-US">
                <a:noFill/>
              </a:rPr>
              <a:t> </a:t>
            </a:r>
          </a:p>
        </p:txBody>
      </p:sp>
      <mc:AlternateContent xmlns:mc="http://schemas.openxmlformats.org/markup-compatibility/2006" xmlns:a14="http://schemas.microsoft.com/office/drawing/2010/main">
        <mc:Choice Requires="a14">
          <p:sp>
            <p:nvSpPr>
              <p:cNvPr id="2" name="TextBox 1"/>
              <p:cNvSpPr txBox="1"/>
              <p:nvPr/>
            </p:nvSpPr>
            <p:spPr>
              <a:xfrm>
                <a:off x="2263942" y="3597770"/>
                <a:ext cx="5073312" cy="67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263942" y="3597770"/>
                <a:ext cx="5073312" cy="67101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795385" y="4427499"/>
                <a:ext cx="6010427" cy="710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𝑦</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𝑧</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795385" y="4427499"/>
                <a:ext cx="6010427" cy="71025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359401" y="5218333"/>
                <a:ext cx="6882397" cy="719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up>
                                  <m:r>
                                    <a:rPr lang="en-US" sz="2400" b="0" i="1" smtClean="0">
                                      <a:latin typeface="Cambria Math" panose="02040503050406030204" pitchFamily="18" charset="0"/>
                                      <a:ea typeface="Cambria Math" panose="02040503050406030204" pitchFamily="18" charset="0"/>
                                    </a:rPr>
                                    <m:t>2</m:t>
                                  </m:r>
                                </m:sup>
                              </m:sSub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𝑦</m:t>
                                  </m:r>
                                </m:sub>
                                <m:sup>
                                  <m:r>
                                    <a:rPr lang="en-US" sz="2400" b="0" i="1" smtClean="0">
                                      <a:latin typeface="Cambria Math" panose="02040503050406030204" pitchFamily="18" charset="0"/>
                                      <a:ea typeface="Cambria Math" panose="02040503050406030204" pitchFamily="18" charset="0"/>
                                    </a:rPr>
                                    <m:t>2</m:t>
                                  </m:r>
                                </m:sup>
                              </m:sSub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𝑧</m:t>
                                  </m:r>
                                </m:sub>
                                <m:sup>
                                  <m:r>
                                    <a:rPr lang="en-US" sz="2400" b="0" i="1" smtClean="0">
                                      <a:latin typeface="Cambria Math" panose="02040503050406030204" pitchFamily="18" charset="0"/>
                                      <a:ea typeface="Cambria Math" panose="02040503050406030204" pitchFamily="18" charset="0"/>
                                    </a:rPr>
                                    <m:t>2</m:t>
                                  </m:r>
                                </m:sup>
                              </m:sSub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359401" y="5218333"/>
                <a:ext cx="6882397" cy="719749"/>
              </a:xfrm>
              <a:prstGeom prst="rect">
                <a:avLst/>
              </a:prstGeom>
              <a:blipFill rotWithShape="0">
                <a:blip r:embed="rId8"/>
                <a:stretch>
                  <a:fillRect/>
                </a:stretch>
              </a:blipFill>
            </p:spPr>
            <p:txBody>
              <a:bodyPr/>
              <a:lstStyle/>
              <a:p>
                <a:r>
                  <a:rPr lang="en-US">
                    <a:noFill/>
                  </a:rPr>
                  <a:t> </a:t>
                </a:r>
              </a:p>
            </p:txBody>
          </p:sp>
        </mc:Fallback>
      </mc:AlternateContent>
      <p:sp>
        <p:nvSpPr>
          <p:cNvPr id="6" name="Oval 5"/>
          <p:cNvSpPr/>
          <p:nvPr/>
        </p:nvSpPr>
        <p:spPr>
          <a:xfrm>
            <a:off x="3986551" y="5137758"/>
            <a:ext cx="1462881" cy="1106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4800598" y="6279522"/>
                <a:ext cx="16238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Sub>
                        </m:e>
                      </m:d>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800598" y="6279522"/>
                <a:ext cx="1623842" cy="369332"/>
              </a:xfrm>
              <a:prstGeom prst="rect">
                <a:avLst/>
              </a:prstGeom>
              <a:blipFill rotWithShape="0">
                <a:blip r:embed="rId9"/>
                <a:stretch>
                  <a:fillRect l="-1873" b="-27869"/>
                </a:stretch>
              </a:blipFill>
            </p:spPr>
            <p:txBody>
              <a:bodyPr/>
              <a:lstStyle/>
              <a:p>
                <a:r>
                  <a:rPr lang="en-US">
                    <a:noFill/>
                  </a:rPr>
                  <a:t> </a:t>
                </a:r>
              </a:p>
            </p:txBody>
          </p:sp>
        </mc:Fallback>
      </mc:AlternateContent>
      <p:cxnSp>
        <p:nvCxnSpPr>
          <p:cNvPr id="26" name="Straight Arrow Connector 25"/>
          <p:cNvCxnSpPr/>
          <p:nvPr/>
        </p:nvCxnSpPr>
        <p:spPr>
          <a:xfrm flipV="1">
            <a:off x="2662238" y="1577901"/>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835975" y="1216464"/>
            <a:ext cx="366713" cy="366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020125" y="1035489"/>
            <a:ext cx="365125"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p:nvPr/>
        </p:nvCxnSpPr>
        <p:spPr>
          <a:xfrm flipV="1">
            <a:off x="3835975" y="1035489"/>
            <a:ext cx="184150"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202688" y="1035489"/>
            <a:ext cx="182562"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202688" y="1395851"/>
            <a:ext cx="182562"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832800" y="1395851"/>
            <a:ext cx="182563"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4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71750" y="2452688"/>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 name="Straight Arrow Connector 2"/>
          <p:cNvCxnSpPr/>
          <p:nvPr/>
        </p:nvCxnSpPr>
        <p:spPr>
          <a:xfrm flipV="1">
            <a:off x="2662238" y="1577901"/>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0"/>
          </p:cNvCxnSpPr>
          <p:nvPr/>
        </p:nvCxnSpPr>
        <p:spPr>
          <a:xfrm flipV="1">
            <a:off x="2662238" y="685800"/>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47800" y="2538413"/>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0650" y="2538413"/>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Rot="1" noChangeAspect="1" noMove="1" noResize="1" noEditPoints="1" noAdjustHandles="1" noChangeArrowheads="1" noChangeShapeType="1" noTextEdit="1"/>
          </p:cNvSpPr>
          <p:nvPr/>
        </p:nvSpPr>
        <p:spPr>
          <a:xfrm>
            <a:off x="1524000" y="3690550"/>
            <a:ext cx="289053" cy="276999"/>
          </a:xfrm>
          <a:prstGeom prst="rect">
            <a:avLst/>
          </a:prstGeom>
          <a:blipFill rotWithShape="0">
            <a:blip r:embed="rId2"/>
            <a:stretch>
              <a:fillRect l="-10638" r="-2128" b="-13043"/>
            </a:stretch>
          </a:blipFill>
        </p:spPr>
        <p:txBody>
          <a:bodyPr/>
          <a:lstStyle/>
          <a:p>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4656073" y="2538413"/>
            <a:ext cx="296684" cy="298928"/>
          </a:xfrm>
          <a:prstGeom prst="rect">
            <a:avLst/>
          </a:prstGeom>
          <a:blipFill rotWithShape="0">
            <a:blip r:embed="rId3"/>
            <a:stretch>
              <a:fillRect l="-10417" r="-8333" b="-20408"/>
            </a:stretch>
          </a:blipFill>
        </p:spPr>
        <p:txBody>
          <a:bodyPr/>
          <a:lstStyle/>
          <a:p>
            <a:r>
              <a:rPr lang="en-US">
                <a:noFill/>
              </a:rPr>
              <a:t> </a:t>
            </a:r>
          </a:p>
        </p:txBody>
      </p:sp>
      <p:sp>
        <p:nvSpPr>
          <p:cNvPr id="15" name="TextBox 14"/>
          <p:cNvSpPr txBox="1">
            <a:spLocks noRot="1" noChangeAspect="1" noMove="1" noResize="1" noEditPoints="1" noAdjustHandles="1" noChangeArrowheads="1" noChangeShapeType="1" noTextEdit="1"/>
          </p:cNvSpPr>
          <p:nvPr/>
        </p:nvSpPr>
        <p:spPr>
          <a:xfrm>
            <a:off x="2676630" y="435382"/>
            <a:ext cx="278666" cy="276999"/>
          </a:xfrm>
          <a:prstGeom prst="rect">
            <a:avLst/>
          </a:prstGeom>
          <a:blipFill rotWithShape="0">
            <a:blip r:embed="rId4"/>
            <a:stretch>
              <a:fillRect l="-10870" r="-2174" b="-13043"/>
            </a:stretch>
          </a:blipFill>
        </p:spPr>
        <p:txBody>
          <a:bodyPr/>
          <a:lstStyle/>
          <a:p>
            <a:r>
              <a:rPr lang="en-US">
                <a:noFill/>
              </a:rPr>
              <a:t> </a:t>
            </a:r>
          </a:p>
        </p:txBody>
      </p:sp>
      <p:sp>
        <p:nvSpPr>
          <p:cNvPr id="17" name="Rectangle 16"/>
          <p:cNvSpPr/>
          <p:nvPr/>
        </p:nvSpPr>
        <p:spPr>
          <a:xfrm>
            <a:off x="3835975" y="1216464"/>
            <a:ext cx="366713" cy="366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020125" y="1035489"/>
            <a:ext cx="365125"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p:nvPr/>
        </p:nvCxnSpPr>
        <p:spPr>
          <a:xfrm flipV="1">
            <a:off x="3835975" y="1035489"/>
            <a:ext cx="184150"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02688" y="1035489"/>
            <a:ext cx="182562"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202688" y="1395851"/>
            <a:ext cx="182562"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32800" y="1395851"/>
            <a:ext cx="182563"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106962" y="1993895"/>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06962" y="1993895"/>
                <a:ext cx="380552" cy="369332"/>
              </a:xfrm>
              <a:prstGeom prst="rect">
                <a:avLst/>
              </a:prstGeom>
              <a:blipFill rotWithShape="0">
                <a:blip r:embed="rId5"/>
                <a:stretch>
                  <a:fillRect t="-4918" r="-14516"/>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03054">
            <a:off x="3730625" y="1035489"/>
            <a:ext cx="755904" cy="646176"/>
          </a:xfrm>
          <a:prstGeom prst="rect">
            <a:avLst/>
          </a:prstGeom>
          <a:noFill/>
        </p:spPr>
      </p:pic>
      <mc:AlternateContent xmlns:mc="http://schemas.openxmlformats.org/markup-compatibility/2006" xmlns:a14="http://schemas.microsoft.com/office/drawing/2010/main">
        <mc:Choice Requires="a14">
          <p:sp>
            <p:nvSpPr>
              <p:cNvPr id="26" name="TextBox 25"/>
              <p:cNvSpPr txBox="1"/>
              <p:nvPr/>
            </p:nvSpPr>
            <p:spPr>
              <a:xfrm>
                <a:off x="1757313" y="4153604"/>
                <a:ext cx="5073312" cy="67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𝑧</m:t>
                          </m:r>
                        </m:sub>
                      </m:sSub>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757313" y="4153604"/>
                <a:ext cx="5073312" cy="6710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292880" y="5059588"/>
                <a:ext cx="6440225" cy="633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e>
                      </m:func>
                      <m:r>
                        <a:rPr lang="en-US" sz="2400" b="0" i="1" smtClean="0">
                          <a:latin typeface="Cambria Math" panose="02040503050406030204" pitchFamily="18" charset="0"/>
                        </a:rPr>
                        <m:t>𝑑𝑣𝑑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e>
                      </m:func>
                      <m:r>
                        <a:rPr lang="en-US" sz="2400" b="0" i="1" smtClean="0">
                          <a:latin typeface="Cambria Math" panose="02040503050406030204" pitchFamily="18" charset="0"/>
                        </a:rPr>
                        <m:t>𝑑𝑣𝑑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292880" y="5059588"/>
                <a:ext cx="6440225" cy="633315"/>
              </a:xfrm>
              <a:prstGeom prst="rect">
                <a:avLst/>
              </a:prstGeom>
              <a:blipFill rotWithShape="0">
                <a:blip r:embed="rId8"/>
                <a:stretch>
                  <a:fillRect/>
                </a:stretch>
              </a:blipFill>
            </p:spPr>
            <p:txBody>
              <a:bodyPr/>
              <a:lstStyle/>
              <a:p>
                <a:r>
                  <a:rPr lang="en-US">
                    <a:noFill/>
                  </a:rPr>
                  <a:t> </a:t>
                </a:r>
              </a:p>
            </p:txBody>
          </p:sp>
        </mc:Fallback>
      </mc:AlternateContent>
      <p:cxnSp>
        <p:nvCxnSpPr>
          <p:cNvPr id="16" name="Straight Connector 15"/>
          <p:cNvCxnSpPr/>
          <p:nvPr/>
        </p:nvCxnSpPr>
        <p:spPr>
          <a:xfrm>
            <a:off x="3832800" y="1583176"/>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054225" y="3140869"/>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2800" y="2538413"/>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76630" y="2547818"/>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670772" y="1901228"/>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2836528" y="1654472"/>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836528" y="1654472"/>
                <a:ext cx="200696" cy="276999"/>
              </a:xfrm>
              <a:prstGeom prst="rect">
                <a:avLst/>
              </a:prstGeom>
              <a:blipFill rotWithShape="0">
                <a:blip r:embed="rId9"/>
                <a:stretch>
                  <a:fillRect l="-24242" r="-21212" b="-8696"/>
                </a:stretch>
              </a:blipFill>
            </p:spPr>
            <p:txBody>
              <a:bodyPr/>
              <a:lstStyle/>
              <a:p>
                <a:r>
                  <a:rPr lang="en-US">
                    <a:noFill/>
                  </a:rPr>
                  <a:t> </a:t>
                </a:r>
              </a:p>
            </p:txBody>
          </p:sp>
        </mc:Fallback>
      </mc:AlternateContent>
      <p:sp>
        <p:nvSpPr>
          <p:cNvPr id="37" name="Freeform 36"/>
          <p:cNvSpPr/>
          <p:nvPr/>
        </p:nvSpPr>
        <p:spPr>
          <a:xfrm>
            <a:off x="2399168" y="2734147"/>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2565882" y="2793223"/>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565882" y="2793223"/>
                <a:ext cx="226152" cy="276999"/>
              </a:xfrm>
              <a:prstGeom prst="rect">
                <a:avLst/>
              </a:prstGeom>
              <a:blipFill rotWithShape="0">
                <a:blip r:embed="rId10"/>
                <a:stretch>
                  <a:fillRect l="-24324" r="-21622" b="-26087"/>
                </a:stretch>
              </a:blipFill>
            </p:spPr>
            <p:txBody>
              <a:bodyPr/>
              <a:lstStyle/>
              <a:p>
                <a:r>
                  <a:rPr lang="en-US">
                    <a:noFill/>
                  </a:rPr>
                  <a:t> </a:t>
                </a:r>
              </a:p>
            </p:txBody>
          </p:sp>
        </mc:Fallback>
      </mc:AlternateContent>
    </p:spTree>
    <p:extLst>
      <p:ext uri="{BB962C8B-B14F-4D97-AF65-F5344CB8AC3E}">
        <p14:creationId xmlns:p14="http://schemas.microsoft.com/office/powerpoint/2010/main" val="15029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en-US" sz="3200" b="1">
                <a:solidFill>
                  <a:srgbClr val="000066"/>
                </a:solidFill>
                <a:effectLst>
                  <a:outerShdw blurRad="38100" dist="38100" dir="2700000" algn="tl">
                    <a:srgbClr val="C0C0C0"/>
                  </a:outerShdw>
                </a:effectLst>
                <a:latin typeface="Times New Roman" panose="02020603050405020304" pitchFamily="18" charset="0"/>
              </a:rPr>
              <a:t>Equations of state</a:t>
            </a:r>
          </a:p>
        </p:txBody>
      </p:sp>
      <p:sp>
        <p:nvSpPr>
          <p:cNvPr id="4099" name="Text Box 3"/>
          <p:cNvSpPr txBox="1">
            <a:spLocks noChangeArrowheads="1"/>
          </p:cNvSpPr>
          <p:nvPr/>
        </p:nvSpPr>
        <p:spPr bwMode="auto">
          <a:xfrm>
            <a:off x="76200" y="533400"/>
            <a:ext cx="9067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40000"/>
              </a:spcAft>
              <a:buFontTx/>
              <a:buChar char="•"/>
            </a:pPr>
            <a:r>
              <a:rPr lang="en-US" altLang="en-US" sz="2400" b="1">
                <a:solidFill>
                  <a:schemeClr val="accent2"/>
                </a:solidFill>
                <a:latin typeface="Times New Roman" panose="02020603050405020304" pitchFamily="18" charset="0"/>
                <a:cs typeface="Times New Roman" panose="02020603050405020304" pitchFamily="18" charset="0"/>
              </a:rPr>
              <a:t>An </a:t>
            </a:r>
            <a:r>
              <a:rPr lang="en-US" altLang="en-US" sz="2400" b="1" i="1" u="sng">
                <a:solidFill>
                  <a:srgbClr val="CC0000"/>
                </a:solidFill>
                <a:latin typeface="Times New Roman" panose="02020603050405020304" pitchFamily="18" charset="0"/>
                <a:cs typeface="Times New Roman" panose="02020603050405020304" pitchFamily="18" charset="0"/>
              </a:rPr>
              <a:t>equation of state</a:t>
            </a:r>
            <a:r>
              <a:rPr lang="en-US" altLang="en-US" sz="2400" b="1" i="1">
                <a:solidFill>
                  <a:schemeClr val="accent2"/>
                </a:solidFill>
                <a:latin typeface="Times New Roman" panose="02020603050405020304" pitchFamily="18" charset="0"/>
                <a:cs typeface="Times New Roman" panose="02020603050405020304" pitchFamily="18" charset="0"/>
              </a:rPr>
              <a:t> </a:t>
            </a:r>
            <a:r>
              <a:rPr lang="en-US" altLang="en-US" sz="2400" b="1">
                <a:solidFill>
                  <a:schemeClr val="accent2"/>
                </a:solidFill>
                <a:latin typeface="Times New Roman" panose="02020603050405020304" pitchFamily="18" charset="0"/>
                <a:cs typeface="Times New Roman" panose="02020603050405020304" pitchFamily="18" charset="0"/>
              </a:rPr>
              <a:t>is a mathematical relation between </a:t>
            </a:r>
            <a:r>
              <a:rPr lang="en-US" altLang="en-US" sz="2400" b="1" i="1" u="sng">
                <a:solidFill>
                  <a:srgbClr val="CC0000"/>
                </a:solidFill>
                <a:latin typeface="Times New Roman" panose="02020603050405020304" pitchFamily="18" charset="0"/>
                <a:cs typeface="Times New Roman" panose="02020603050405020304" pitchFamily="18" charset="0"/>
              </a:rPr>
              <a:t>state variables</a:t>
            </a:r>
            <a:r>
              <a:rPr lang="en-US" altLang="en-US" sz="2400" b="1">
                <a:solidFill>
                  <a:schemeClr val="accent2"/>
                </a:solidFill>
                <a:latin typeface="Times New Roman" panose="02020603050405020304" pitchFamily="18" charset="0"/>
                <a:cs typeface="Times New Roman" panose="02020603050405020304" pitchFamily="18" charset="0"/>
              </a:rPr>
              <a:t>, e.g. </a:t>
            </a:r>
            <a:r>
              <a:rPr lang="en-US" altLang="en-US" sz="2400" b="1" i="1">
                <a:solidFill>
                  <a:schemeClr val="accent2"/>
                </a:solidFill>
                <a:latin typeface="Times New Roman" panose="02020603050405020304" pitchFamily="18" charset="0"/>
                <a:cs typeface="Times New Roman" panose="02020603050405020304" pitchFamily="18" charset="0"/>
              </a:rPr>
              <a:t>p</a:t>
            </a:r>
            <a:r>
              <a:rPr lang="en-US" altLang="en-US" sz="2400" b="1">
                <a:solidFill>
                  <a:schemeClr val="accent2"/>
                </a:solidFill>
                <a:latin typeface="Times New Roman" panose="02020603050405020304" pitchFamily="18" charset="0"/>
                <a:cs typeface="Times New Roman" panose="02020603050405020304" pitchFamily="18" charset="0"/>
              </a:rPr>
              <a:t>, </a:t>
            </a:r>
            <a:r>
              <a:rPr lang="en-US" altLang="en-US" sz="2400" b="1" i="1">
                <a:solidFill>
                  <a:schemeClr val="accent2"/>
                </a:solidFill>
                <a:latin typeface="Times New Roman" panose="02020603050405020304" pitchFamily="18" charset="0"/>
                <a:cs typeface="Times New Roman" panose="02020603050405020304" pitchFamily="18" charset="0"/>
              </a:rPr>
              <a:t>V</a:t>
            </a:r>
            <a:r>
              <a:rPr lang="en-US" altLang="en-US" sz="2400" b="1">
                <a:solidFill>
                  <a:schemeClr val="accent2"/>
                </a:solidFill>
                <a:latin typeface="Times New Roman" panose="02020603050405020304" pitchFamily="18" charset="0"/>
                <a:cs typeface="Times New Roman" panose="02020603050405020304" pitchFamily="18" charset="0"/>
              </a:rPr>
              <a:t> &amp; </a:t>
            </a:r>
            <a:r>
              <a:rPr lang="en-US" altLang="en-US" sz="2400" b="1" i="1">
                <a:solidFill>
                  <a:schemeClr val="accent2"/>
                </a:solidFill>
                <a:latin typeface="Times New Roman" panose="02020603050405020304" pitchFamily="18" charset="0"/>
                <a:cs typeface="Times New Roman" panose="02020603050405020304" pitchFamily="18" charset="0"/>
              </a:rPr>
              <a:t>T</a:t>
            </a:r>
            <a:r>
              <a:rPr lang="en-US" altLang="en-US" sz="2400" b="1">
                <a:solidFill>
                  <a:schemeClr val="accent2"/>
                </a:solidFill>
                <a:latin typeface="Times New Roman" panose="02020603050405020304" pitchFamily="18" charset="0"/>
                <a:cs typeface="Times New Roman" panose="02020603050405020304" pitchFamily="18" charset="0"/>
              </a:rPr>
              <a:t>.</a:t>
            </a:r>
          </a:p>
          <a:p>
            <a:pPr eaLnBrk="1" hangingPunct="1">
              <a:spcAft>
                <a:spcPct val="40000"/>
              </a:spcAft>
              <a:buFontTx/>
              <a:buChar char="•"/>
            </a:pPr>
            <a:r>
              <a:rPr lang="en-US" altLang="en-US" sz="2400" b="1">
                <a:solidFill>
                  <a:schemeClr val="accent2"/>
                </a:solidFill>
                <a:latin typeface="Times New Roman" panose="02020603050405020304" pitchFamily="18" charset="0"/>
                <a:cs typeface="Times New Roman" panose="02020603050405020304" pitchFamily="18" charset="0"/>
              </a:rPr>
              <a:t>This reduces the number of independent variables to two.</a:t>
            </a:r>
          </a:p>
        </p:txBody>
      </p:sp>
      <p:sp>
        <p:nvSpPr>
          <p:cNvPr id="29700" name="Text Box 4"/>
          <p:cNvSpPr txBox="1">
            <a:spLocks noChangeArrowheads="1"/>
          </p:cNvSpPr>
          <p:nvPr/>
        </p:nvSpPr>
        <p:spPr bwMode="auto">
          <a:xfrm>
            <a:off x="838200" y="1946275"/>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200" b="1">
                <a:effectLst>
                  <a:outerShdw blurRad="38100" dist="38100" dir="2700000" algn="tl">
                    <a:srgbClr val="C0C0C0"/>
                  </a:outerShdw>
                </a:effectLst>
                <a:latin typeface="Times New Roman" panose="02020603050405020304" pitchFamily="18" charset="0"/>
              </a:rPr>
              <a:t>General form:	 </a:t>
            </a:r>
            <a:r>
              <a:rPr lang="en-US" altLang="en-US" sz="3200" b="1" i="1">
                <a:effectLst>
                  <a:outerShdw blurRad="38100" dist="38100" dir="2700000" algn="tl">
                    <a:srgbClr val="C0C0C0"/>
                  </a:outerShdw>
                </a:effectLst>
                <a:latin typeface="Times New Roman" panose="02020603050405020304" pitchFamily="18" charset="0"/>
              </a:rPr>
              <a:t>f</a:t>
            </a:r>
            <a:r>
              <a:rPr lang="en-US" altLang="en-US" sz="3200" b="1" i="1" baseline="-25000">
                <a:effectLst>
                  <a:outerShdw blurRad="38100" dist="38100" dir="2700000" algn="tl">
                    <a:srgbClr val="C0C0C0"/>
                  </a:outerShdw>
                </a:effectLst>
                <a:latin typeface="Times New Roman" panose="02020603050405020304" pitchFamily="18" charset="0"/>
              </a:rPr>
              <a:t> </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p</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V</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T</a:t>
            </a:r>
            <a:r>
              <a:rPr lang="en-US" altLang="en-US" sz="3200" b="1">
                <a:effectLst>
                  <a:outerShdw blurRad="38100" dist="38100" dir="2700000" algn="tl">
                    <a:srgbClr val="C0C0C0"/>
                  </a:outerShdw>
                </a:effectLst>
                <a:latin typeface="Times New Roman" panose="02020603050405020304" pitchFamily="18" charset="0"/>
              </a:rPr>
              <a:t>) = 0</a:t>
            </a:r>
          </a:p>
          <a:p>
            <a:pPr eaLnBrk="1" hangingPunct="1">
              <a:defRPr/>
            </a:pPr>
            <a:r>
              <a:rPr lang="en-US" altLang="en-US" sz="3200" b="1">
                <a:effectLst>
                  <a:outerShdw blurRad="38100" dist="38100" dir="2700000" algn="tl">
                    <a:srgbClr val="C0C0C0"/>
                  </a:outerShdw>
                </a:effectLst>
                <a:latin typeface="Times New Roman" panose="02020603050405020304" pitchFamily="18" charset="0"/>
              </a:rPr>
              <a:t>Example:		</a:t>
            </a:r>
            <a:r>
              <a:rPr lang="en-US" altLang="en-US" sz="3200" b="1" i="1">
                <a:effectLst>
                  <a:outerShdw blurRad="38100" dist="38100" dir="2700000" algn="tl">
                    <a:srgbClr val="C0C0C0"/>
                  </a:outerShdw>
                </a:effectLst>
                <a:latin typeface="Times New Roman" panose="02020603050405020304" pitchFamily="18" charset="0"/>
              </a:rPr>
              <a:t>pV</a:t>
            </a:r>
            <a:r>
              <a:rPr lang="en-US" altLang="en-US" sz="3200" b="1">
                <a:effectLst>
                  <a:outerShdw blurRad="38100" dist="38100" dir="2700000" algn="tl">
                    <a:srgbClr val="C0C0C0"/>
                  </a:outerShdw>
                </a:effectLst>
                <a:latin typeface="Times New Roman" panose="02020603050405020304" pitchFamily="18" charset="0"/>
              </a:rPr>
              <a:t> – </a:t>
            </a:r>
            <a:r>
              <a:rPr lang="en-US" altLang="en-US" sz="3200" b="1" i="1">
                <a:effectLst>
                  <a:outerShdw blurRad="38100" dist="38100" dir="2700000" algn="tl">
                    <a:srgbClr val="C0C0C0"/>
                  </a:outerShdw>
                </a:effectLst>
                <a:latin typeface="Times New Roman" panose="02020603050405020304" pitchFamily="18" charset="0"/>
              </a:rPr>
              <a:t>nRT</a:t>
            </a:r>
            <a:r>
              <a:rPr lang="en-US" altLang="en-US" sz="3200" b="1">
                <a:effectLst>
                  <a:outerShdw blurRad="38100" dist="38100" dir="2700000" algn="tl">
                    <a:srgbClr val="C0C0C0"/>
                  </a:outerShdw>
                </a:effectLst>
                <a:latin typeface="Times New Roman" panose="02020603050405020304" pitchFamily="18" charset="0"/>
              </a:rPr>
              <a:t> = 0	(ideal gas law)</a:t>
            </a:r>
          </a:p>
        </p:txBody>
      </p:sp>
      <p:grpSp>
        <p:nvGrpSpPr>
          <p:cNvPr id="29701" name="Group 5"/>
          <p:cNvGrpSpPr>
            <a:grpSpLocks/>
          </p:cNvGrpSpPr>
          <p:nvPr/>
        </p:nvGrpSpPr>
        <p:grpSpPr bwMode="auto">
          <a:xfrm>
            <a:off x="76200" y="3089275"/>
            <a:ext cx="9067800" cy="3768725"/>
            <a:chOff x="48" y="1946"/>
            <a:chExt cx="5712" cy="2374"/>
          </a:xfrm>
        </p:grpSpPr>
        <p:sp>
          <p:nvSpPr>
            <p:cNvPr id="4102" name="Text Box 6"/>
            <p:cNvSpPr txBox="1">
              <a:spLocks noChangeArrowheads="1"/>
            </p:cNvSpPr>
            <p:nvPr/>
          </p:nvSpPr>
          <p:spPr bwMode="auto">
            <a:xfrm>
              <a:off x="48" y="1946"/>
              <a:ext cx="5712"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40000"/>
                </a:spcAft>
                <a:buFontTx/>
                <a:buChar char="•"/>
              </a:pPr>
              <a:r>
                <a:rPr lang="en-US" altLang="en-US" sz="2400" b="1">
                  <a:solidFill>
                    <a:schemeClr val="accent2"/>
                  </a:solidFill>
                  <a:latin typeface="Times New Roman" panose="02020603050405020304" pitchFamily="18" charset="0"/>
                  <a:cs typeface="Times New Roman" panose="02020603050405020304" pitchFamily="18" charset="0"/>
                </a:rPr>
                <a:t>Defines a 2D surface in </a:t>
              </a:r>
              <a:r>
                <a:rPr lang="en-US" altLang="en-US" sz="2400" b="1" i="1">
                  <a:solidFill>
                    <a:schemeClr val="accent2"/>
                  </a:solidFill>
                  <a:latin typeface="Times New Roman" panose="02020603050405020304" pitchFamily="18" charset="0"/>
                  <a:cs typeface="Times New Roman" panose="02020603050405020304" pitchFamily="18" charset="0"/>
                </a:rPr>
                <a:t>p</a:t>
              </a:r>
              <a:r>
                <a:rPr lang="en-US" altLang="en-US" sz="2400" b="1">
                  <a:solidFill>
                    <a:schemeClr val="accent2"/>
                  </a:solidFill>
                  <a:latin typeface="Times New Roman" panose="02020603050405020304" pitchFamily="18" charset="0"/>
                  <a:cs typeface="Times New Roman" panose="02020603050405020304" pitchFamily="18" charset="0"/>
                </a:rPr>
                <a:t>-</a:t>
              </a:r>
              <a:r>
                <a:rPr lang="en-US" altLang="en-US" sz="2400" b="1" i="1">
                  <a:solidFill>
                    <a:schemeClr val="accent2"/>
                  </a:solidFill>
                  <a:latin typeface="Times New Roman" panose="02020603050405020304" pitchFamily="18" charset="0"/>
                  <a:cs typeface="Times New Roman" panose="02020603050405020304" pitchFamily="18" charset="0"/>
                </a:rPr>
                <a:t>V</a:t>
              </a:r>
              <a:r>
                <a:rPr lang="en-US" altLang="en-US" sz="2400" b="1">
                  <a:solidFill>
                    <a:schemeClr val="accent2"/>
                  </a:solidFill>
                  <a:latin typeface="Times New Roman" panose="02020603050405020304" pitchFamily="18" charset="0"/>
                  <a:cs typeface="Times New Roman" panose="02020603050405020304" pitchFamily="18" charset="0"/>
                </a:rPr>
                <a:t>-</a:t>
              </a:r>
              <a:r>
                <a:rPr lang="en-US" altLang="en-US" sz="2400" b="1" i="1">
                  <a:solidFill>
                    <a:schemeClr val="accent2"/>
                  </a:solidFill>
                  <a:latin typeface="Times New Roman" panose="02020603050405020304" pitchFamily="18" charset="0"/>
                  <a:cs typeface="Times New Roman" panose="02020603050405020304" pitchFamily="18" charset="0"/>
                </a:rPr>
                <a:t>T</a:t>
              </a:r>
              <a:r>
                <a:rPr lang="en-US" altLang="en-US" sz="2400" b="1">
                  <a:solidFill>
                    <a:schemeClr val="accent2"/>
                  </a:solidFill>
                  <a:latin typeface="Times New Roman" panose="02020603050405020304" pitchFamily="18" charset="0"/>
                  <a:cs typeface="Times New Roman" panose="02020603050405020304" pitchFamily="18" charset="0"/>
                </a:rPr>
                <a:t> </a:t>
              </a:r>
              <a:r>
                <a:rPr lang="en-US" altLang="en-US" sz="2400" b="1" i="1" u="sng">
                  <a:solidFill>
                    <a:srgbClr val="CC0000"/>
                  </a:solidFill>
                  <a:latin typeface="Times New Roman" panose="02020603050405020304" pitchFamily="18" charset="0"/>
                  <a:cs typeface="Times New Roman" panose="02020603050405020304" pitchFamily="18" charset="0"/>
                </a:rPr>
                <a:t>state space</a:t>
              </a:r>
              <a:r>
                <a:rPr lang="en-US" altLang="en-US" sz="2400" b="1">
                  <a:solidFill>
                    <a:schemeClr val="accent2"/>
                  </a:solidFill>
                  <a:latin typeface="Times New Roman" panose="02020603050405020304" pitchFamily="18" charset="0"/>
                  <a:cs typeface="Times New Roman" panose="02020603050405020304" pitchFamily="18" charset="0"/>
                </a:rPr>
                <a:t>.</a:t>
              </a:r>
            </a:p>
            <a:p>
              <a:pPr eaLnBrk="1" hangingPunct="1">
                <a:spcAft>
                  <a:spcPct val="40000"/>
                </a:spcAft>
                <a:buFontTx/>
                <a:buChar char="•"/>
              </a:pPr>
              <a:r>
                <a:rPr lang="en-US" altLang="en-US" sz="2400" b="1">
                  <a:solidFill>
                    <a:schemeClr val="accent2"/>
                  </a:solidFill>
                  <a:latin typeface="Times New Roman" panose="02020603050405020304" pitchFamily="18" charset="0"/>
                  <a:cs typeface="Times New Roman" panose="02020603050405020304" pitchFamily="18" charset="0"/>
                </a:rPr>
                <a:t>Each point on this surface represents an unique </a:t>
              </a:r>
              <a:r>
                <a:rPr lang="en-US" altLang="en-US" sz="2400" b="1" i="1" u="sng">
                  <a:solidFill>
                    <a:srgbClr val="CC0000"/>
                  </a:solidFill>
                  <a:latin typeface="Times New Roman" panose="02020603050405020304" pitchFamily="18" charset="0"/>
                  <a:cs typeface="Times New Roman" panose="02020603050405020304" pitchFamily="18" charset="0"/>
                </a:rPr>
                <a:t>state</a:t>
              </a:r>
              <a:r>
                <a:rPr lang="en-US" altLang="en-US" sz="2400" b="1">
                  <a:solidFill>
                    <a:schemeClr val="accent2"/>
                  </a:solidFill>
                  <a:latin typeface="Times New Roman" panose="02020603050405020304" pitchFamily="18" charset="0"/>
                  <a:cs typeface="Times New Roman" panose="02020603050405020304" pitchFamily="18" charset="0"/>
                </a:rPr>
                <a:t> of the </a:t>
              </a:r>
              <a:r>
                <a:rPr lang="en-US" altLang="en-US" sz="2400" b="1" i="1" u="sng">
                  <a:solidFill>
                    <a:srgbClr val="CC0000"/>
                  </a:solidFill>
                  <a:latin typeface="Times New Roman" panose="02020603050405020304" pitchFamily="18" charset="0"/>
                  <a:cs typeface="Times New Roman" panose="02020603050405020304" pitchFamily="18" charset="0"/>
                </a:rPr>
                <a:t>system</a:t>
              </a:r>
              <a:r>
                <a:rPr lang="en-US" altLang="en-US" sz="2400" b="1">
                  <a:solidFill>
                    <a:schemeClr val="accent2"/>
                  </a:solidFill>
                  <a:latin typeface="Times New Roman" panose="02020603050405020304" pitchFamily="18" charset="0"/>
                  <a:cs typeface="Times New Roman" panose="02020603050405020304" pitchFamily="18" charset="0"/>
                </a:rPr>
                <a:t>.</a:t>
              </a:r>
            </a:p>
          </p:txBody>
        </p:sp>
        <p:pic>
          <p:nvPicPr>
            <p:cNvPr id="4103" name="Picture 7" descr="PVT 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2532"/>
              <a:ext cx="2504"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p:cNvSpPr>
              <a:spLocks noChangeArrowheads="1"/>
            </p:cNvSpPr>
            <p:nvPr/>
          </p:nvSpPr>
          <p:spPr bwMode="auto">
            <a:xfrm>
              <a:off x="3792" y="2832"/>
              <a:ext cx="13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200" b="1" i="1">
                  <a:effectLst>
                    <a:outerShdw blurRad="38100" dist="38100" dir="2700000" algn="tl">
                      <a:srgbClr val="C0C0C0"/>
                    </a:outerShdw>
                  </a:effectLst>
                  <a:latin typeface="Times New Roman" panose="02020603050405020304" pitchFamily="18" charset="0"/>
                </a:rPr>
                <a:t>f</a:t>
              </a:r>
              <a:r>
                <a:rPr lang="en-US" altLang="en-US" sz="3200" b="1" i="1" baseline="-25000">
                  <a:effectLst>
                    <a:outerShdw blurRad="38100" dist="38100" dir="2700000" algn="tl">
                      <a:srgbClr val="C0C0C0"/>
                    </a:outerShdw>
                  </a:effectLst>
                  <a:latin typeface="Times New Roman" panose="02020603050405020304" pitchFamily="18" charset="0"/>
                </a:rPr>
                <a:t> </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p</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V</a:t>
              </a:r>
              <a:r>
                <a:rPr lang="en-US" altLang="en-US" sz="3200" b="1">
                  <a:effectLst>
                    <a:outerShdw blurRad="38100" dist="38100" dir="2700000" algn="tl">
                      <a:srgbClr val="C0C0C0"/>
                    </a:outerShdw>
                  </a:effectLst>
                  <a:latin typeface="Times New Roman" panose="02020603050405020304" pitchFamily="18" charset="0"/>
                </a:rPr>
                <a:t>,</a:t>
              </a:r>
              <a:r>
                <a:rPr lang="en-US" altLang="en-US" sz="3200" b="1" i="1">
                  <a:effectLst>
                    <a:outerShdw blurRad="38100" dist="38100" dir="2700000" algn="tl">
                      <a:srgbClr val="C0C0C0"/>
                    </a:outerShdw>
                  </a:effectLst>
                  <a:latin typeface="Times New Roman" panose="02020603050405020304" pitchFamily="18" charset="0"/>
                </a:rPr>
                <a:t>T</a:t>
              </a:r>
              <a:r>
                <a:rPr lang="en-US" altLang="en-US" sz="3200" b="1">
                  <a:effectLst>
                    <a:outerShdw blurRad="38100" dist="38100" dir="2700000" algn="tl">
                      <a:srgbClr val="C0C0C0"/>
                    </a:outerShdw>
                  </a:effectLst>
                  <a:latin typeface="Times New Roman" panose="02020603050405020304" pitchFamily="18" charset="0"/>
                </a:rPr>
                <a:t>) = 0</a:t>
              </a:r>
            </a:p>
          </p:txBody>
        </p:sp>
        <p:sp>
          <p:nvSpPr>
            <p:cNvPr id="4105" name="Line 9"/>
            <p:cNvSpPr>
              <a:spLocks noChangeShapeType="1"/>
            </p:cNvSpPr>
            <p:nvPr/>
          </p:nvSpPr>
          <p:spPr bwMode="auto">
            <a:xfrm flipH="1">
              <a:off x="3408" y="3024"/>
              <a:ext cx="384"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Oval 10"/>
            <p:cNvSpPr>
              <a:spLocks noChangeArrowheads="1"/>
            </p:cNvSpPr>
            <p:nvPr/>
          </p:nvSpPr>
          <p:spPr bwMode="auto">
            <a:xfrm>
              <a:off x="2736" y="32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7" name="Line 11"/>
            <p:cNvSpPr>
              <a:spLocks noChangeShapeType="1"/>
            </p:cNvSpPr>
            <p:nvPr/>
          </p:nvSpPr>
          <p:spPr bwMode="auto">
            <a:xfrm flipV="1">
              <a:off x="1584" y="3246"/>
              <a:ext cx="1152"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Text Box 12"/>
            <p:cNvSpPr txBox="1">
              <a:spLocks noChangeArrowheads="1"/>
            </p:cNvSpPr>
            <p:nvPr/>
          </p:nvSpPr>
          <p:spPr bwMode="auto">
            <a:xfrm>
              <a:off x="173" y="3414"/>
              <a:ext cx="14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Equilibrium state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90600" y="533400"/>
                <a:ext cx="7543800" cy="646331"/>
              </a:xfrm>
              <a:prstGeom prst="rect">
                <a:avLst/>
              </a:prstGeom>
              <a:noFill/>
            </p:spPr>
            <p:txBody>
              <a:bodyPr wrap="square" rtlCol="0">
                <a:spAutoFit/>
              </a:bodyPr>
              <a:lstStyle/>
              <a:p>
                <a:r>
                  <a:rPr lang="en-US" dirty="0" smtClean="0"/>
                  <a:t>Integrating over the two angular variables we can get the probability that the speed of a particle is between </a:t>
                </a:r>
                <a14:m>
                  <m:oMath xmlns:m="http://schemas.openxmlformats.org/officeDocument/2006/math">
                    <m:r>
                      <a:rPr lang="en-US" b="0" i="1" smtClean="0">
                        <a:latin typeface="Cambria Math" panose="02040503050406030204" pitchFamily="18" charset="0"/>
                      </a:rPr>
                      <m:t>𝑣</m:t>
                    </m:r>
                  </m:oMath>
                </a14:m>
                <a:r>
                  <a:rPr lang="en-US" dirty="0" smtClean="0"/>
                  <a:t> and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𝑑𝑣</m:t>
                    </m:r>
                  </m:oMath>
                </a14:m>
                <a:r>
                  <a:rPr lang="en-US" dirty="0" smtClean="0"/>
                  <a:t>:</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533400"/>
                <a:ext cx="7543800" cy="646331"/>
              </a:xfrm>
              <a:prstGeom prst="rect">
                <a:avLst/>
              </a:prstGeom>
              <a:blipFill rotWithShape="0">
                <a:blip r:embed="rId2"/>
                <a:stretch>
                  <a:fillRect l="-728" t="-5660" r="-566"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42387" y="1371600"/>
                <a:ext cx="6440225" cy="633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e>
                      </m:func>
                      <m:r>
                        <a:rPr lang="en-US" sz="2400" b="0" i="1" smtClean="0">
                          <a:latin typeface="Cambria Math" panose="02040503050406030204" pitchFamily="18" charset="0"/>
                        </a:rPr>
                        <m:t>𝑑𝑣𝑑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𝜃</m:t>
                          </m:r>
                        </m:e>
                      </m:func>
                      <m:r>
                        <a:rPr lang="en-US" sz="2400" b="0" i="1" smtClean="0">
                          <a:latin typeface="Cambria Math" panose="02040503050406030204" pitchFamily="18" charset="0"/>
                        </a:rPr>
                        <m:t>𝑑𝑣𝑑</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𝜑</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42387" y="1371600"/>
                <a:ext cx="6440225" cy="63331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14600" y="2438400"/>
                <a:ext cx="3440685" cy="633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r>
                        <a:rPr lang="en-US" sz="2400" b="0" i="1" smtClean="0">
                          <a:latin typeface="Cambria Math" panose="02040503050406030204" pitchFamily="18" charset="0"/>
                        </a:rPr>
                        <m:t>𝑑𝑣</m:t>
                      </m:r>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𝑇</m:t>
                              </m:r>
                            </m:den>
                          </m:f>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𝑑𝑣</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514600" y="2438400"/>
                <a:ext cx="3440685" cy="63331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66800" y="3810000"/>
                <a:ext cx="6578917" cy="369332"/>
              </a:xfrm>
              <a:prstGeom prst="rect">
                <a:avLst/>
              </a:prstGeom>
              <a:noFill/>
            </p:spPr>
            <p:txBody>
              <a:bodyPr wrap="none" rtlCol="0">
                <a:spAutoFit/>
              </a:bodyPr>
              <a:lstStyle/>
              <a:p>
                <a:r>
                  <a:rPr lang="en-US" dirty="0" smtClean="0"/>
                  <a:t>For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oMath>
                </a14:m>
                <a:r>
                  <a:rPr lang="en-US" dirty="0" smtClean="0"/>
                  <a:t> to be a proper probability distribution/density function:</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66800" y="3810000"/>
                <a:ext cx="6578917" cy="369332"/>
              </a:xfrm>
              <a:prstGeom prst="rect">
                <a:avLst/>
              </a:prstGeom>
              <a:blipFill rotWithShape="0">
                <a:blip r:embed="rId5"/>
                <a:stretch>
                  <a:fillRect l="-741" t="-8197" r="-9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77775" y="4335518"/>
                <a:ext cx="1556965" cy="599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e>
                      </m:nary>
                      <m:r>
                        <a:rPr lang="en-US" b="0" i="1" smtClean="0">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577775" y="4335518"/>
                <a:ext cx="1556965" cy="5993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90800" y="5211367"/>
                <a:ext cx="4183838" cy="787331"/>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e>
                          </m:d>
                        </m:e>
                        <m:sup>
                          <m:f>
                            <m:fPr>
                              <m:type m:val="lin"/>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sup>
                      </m:sSup>
                      <m:r>
                        <a:rPr lang="en-US" i="1">
                          <a:latin typeface="Cambria Math" panose="02040503050406030204" pitchFamily="18" charset="0"/>
                        </a:rPr>
                        <m:t>𝑑𝑣</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590800" y="5211367"/>
                <a:ext cx="4183838" cy="787331"/>
              </a:xfrm>
              <a:prstGeom prst="rect">
                <a:avLst/>
              </a:prstGeom>
              <a:blipFill rotWithShape="0">
                <a:blip r:embed="rId7"/>
                <a:stretch>
                  <a:fillRect/>
                </a:stretch>
              </a:blipFill>
              <a:ln>
                <a:solidFill>
                  <a:srgbClr val="FF0000"/>
                </a:solidFill>
              </a:ln>
            </p:spPr>
            <p:txBody>
              <a:bodyPr/>
              <a:lstStyle/>
              <a:p>
                <a:r>
                  <a:rPr lang="en-US">
                    <a:noFill/>
                  </a:rPr>
                  <a:t> </a:t>
                </a:r>
              </a:p>
            </p:txBody>
          </p:sp>
        </mc:Fallback>
      </mc:AlternateContent>
      <p:sp>
        <p:nvSpPr>
          <p:cNvPr id="10" name="TextBox 9"/>
          <p:cNvSpPr txBox="1"/>
          <p:nvPr/>
        </p:nvSpPr>
        <p:spPr>
          <a:xfrm>
            <a:off x="2467054" y="6246547"/>
            <a:ext cx="4390946" cy="369332"/>
          </a:xfrm>
          <a:prstGeom prst="rect">
            <a:avLst/>
          </a:prstGeom>
          <a:noFill/>
        </p:spPr>
        <p:txBody>
          <a:bodyPr wrap="none" rtlCol="0">
            <a:spAutoFit/>
          </a:bodyPr>
          <a:lstStyle/>
          <a:p>
            <a:r>
              <a:rPr lang="en-US" b="1" dirty="0" smtClean="0"/>
              <a:t>Maxwell-Boltzmann speed distribution</a:t>
            </a:r>
            <a:endParaRPr lang="en-US" b="1" dirty="0"/>
          </a:p>
        </p:txBody>
      </p:sp>
    </p:spTree>
    <p:extLst>
      <p:ext uri="{BB962C8B-B14F-4D97-AF65-F5344CB8AC3E}">
        <p14:creationId xmlns:p14="http://schemas.microsoft.com/office/powerpoint/2010/main" val="10978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95076"/>
            <a:ext cx="3259137" cy="24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6554653" y="1219200"/>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 = 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3360526"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1981200" y="4913469"/>
            <a:ext cx="969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 = 100</a:t>
            </a: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336052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6633262" y="4624200"/>
            <a:ext cx="136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 = 1000</a:t>
            </a:r>
          </a:p>
        </p:txBody>
      </p:sp>
      <mc:AlternateContent xmlns:mc="http://schemas.openxmlformats.org/markup-compatibility/2006" xmlns:a14="http://schemas.microsoft.com/office/drawing/2010/main">
        <mc:Choice Requires="a14">
          <p:sp>
            <p:nvSpPr>
              <p:cNvPr id="8" name="Rectangle 7"/>
              <p:cNvSpPr/>
              <p:nvPr/>
            </p:nvSpPr>
            <p:spPr>
              <a:xfrm>
                <a:off x="374262" y="1573999"/>
                <a:ext cx="4183838" cy="787331"/>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e>
                          </m:d>
                        </m:e>
                        <m:sup>
                          <m:f>
                            <m:fPr>
                              <m:type m:val="lin"/>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sup>
                      </m:sSup>
                      <m:r>
                        <a:rPr lang="en-US" i="1">
                          <a:latin typeface="Cambria Math" panose="02040503050406030204" pitchFamily="18" charset="0"/>
                        </a:rPr>
                        <m:t>𝑑𝑣</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74262" y="1573999"/>
                <a:ext cx="4183838" cy="787331"/>
              </a:xfrm>
              <a:prstGeom prst="rect">
                <a:avLst/>
              </a:prstGeom>
              <a:blipFill rotWithShape="0">
                <a:blip r:embed="rId5"/>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789250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743200" y="914400"/>
                <a:ext cx="2880725"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𝑣𝑓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8</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𝜋</m:t>
                                  </m:r>
                                  <m:r>
                                    <a:rPr lang="en-US" i="1">
                                      <a:latin typeface="Cambria Math" panose="02040503050406030204" pitchFamily="18" charset="0"/>
                                    </a:rPr>
                                    <m:t>𝑚</m:t>
                                  </m:r>
                                </m:den>
                              </m:f>
                            </m:e>
                          </m:rad>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743200" y="914400"/>
                <a:ext cx="2880725" cy="81836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8400" y="2133600"/>
                <a:ext cx="3706335" cy="599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𝑚</m:t>
                              </m:r>
                            </m:den>
                          </m:f>
                        </m:e>
                      </m:nary>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𝑟𝑚𝑠</m:t>
                          </m:r>
                        </m:sub>
                        <m:sup>
                          <m:r>
                            <a:rPr lang="en-US" b="0" i="1" smtClean="0">
                              <a:latin typeface="Cambria Math" panose="02040503050406030204" pitchFamily="18" charset="0"/>
                            </a:rPr>
                            <m:t>2</m:t>
                          </m:r>
                        </m:sup>
                      </m:sSub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438400" y="2133600"/>
                <a:ext cx="3706335" cy="599331"/>
              </a:xfrm>
              <a:prstGeom prst="rect">
                <a:avLst/>
              </a:prstGeom>
              <a:blipFill rotWithShape="0">
                <a:blip r:embed="rId3"/>
                <a:stretch>
                  <a:fillRect b="-1020"/>
                </a:stretch>
              </a:blipFill>
            </p:spPr>
            <p:txBody>
              <a:bodyPr/>
              <a:lstStyle/>
              <a:p>
                <a:r>
                  <a:rPr lang="en-US">
                    <a:noFill/>
                  </a:rPr>
                  <a:t> </a:t>
                </a:r>
              </a:p>
            </p:txBody>
          </p:sp>
        </mc:Fallback>
      </mc:AlternateContent>
    </p:spTree>
    <p:extLst>
      <p:ext uri="{BB962C8B-B14F-4D97-AF65-F5344CB8AC3E}">
        <p14:creationId xmlns:p14="http://schemas.microsoft.com/office/powerpoint/2010/main" val="3773135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48000" y="838200"/>
                <a:ext cx="2362200" cy="529312"/>
              </a:xfrm>
              <a:prstGeom prst="rect">
                <a:avLst/>
              </a:prstGeom>
              <a:noFill/>
            </p:spPr>
            <p:txBody>
              <a:bodyPr wrap="square" rtlCol="0">
                <a:spAutoFit/>
              </a:bodyPr>
              <a:lstStyle/>
              <a:p>
                <a:r>
                  <a:rPr lang="en-US" sz="2000" dirty="0" smtClean="0"/>
                  <a:t>Solid angle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𝐴</m:t>
                        </m:r>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en>
                    </m:f>
                  </m:oMath>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0" y="838200"/>
                <a:ext cx="2362200" cy="529312"/>
              </a:xfrm>
              <a:prstGeom prst="rect">
                <a:avLst/>
              </a:prstGeom>
              <a:blipFill rotWithShape="0">
                <a:blip r:embed="rId2"/>
                <a:stretch>
                  <a:fillRect l="-2577" b="-6977"/>
                </a:stretch>
              </a:blipFill>
            </p:spPr>
            <p:txBody>
              <a:bodyPr/>
              <a:lstStyle/>
              <a:p>
                <a:r>
                  <a:rPr lang="en-US">
                    <a:noFill/>
                  </a:rPr>
                  <a:t> </a:t>
                </a:r>
              </a:p>
            </p:txBody>
          </p:sp>
        </mc:Fallback>
      </mc:AlternateContent>
      <p:sp>
        <p:nvSpPr>
          <p:cNvPr id="5" name="TextBox 4"/>
          <p:cNvSpPr txBox="1"/>
          <p:nvPr/>
        </p:nvSpPr>
        <p:spPr>
          <a:xfrm>
            <a:off x="3200400" y="1676400"/>
            <a:ext cx="1954381" cy="369332"/>
          </a:xfrm>
          <a:prstGeom prst="rect">
            <a:avLst/>
          </a:prstGeom>
          <a:noFill/>
        </p:spPr>
        <p:txBody>
          <a:bodyPr wrap="none" rtlCol="0">
            <a:spAutoFit/>
          </a:bodyPr>
          <a:lstStyle/>
          <a:p>
            <a:r>
              <a:rPr lang="en-US" dirty="0" smtClean="0"/>
              <a:t>In velocity space:</a:t>
            </a:r>
            <a:endParaRPr lang="en-US" dirty="0"/>
          </a:p>
        </p:txBody>
      </p:sp>
      <p:sp>
        <p:nvSpPr>
          <p:cNvPr id="6" name="Oval 5"/>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Arrow Connector 6"/>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3"/>
                <a:stretch>
                  <a:fillRect t="-5000" r="-14516"/>
                </a:stretch>
              </a:blipFill>
            </p:spPr>
            <p:txBody>
              <a:bodyPr/>
              <a:lstStyle/>
              <a:p>
                <a:r>
                  <a:rPr lang="en-US">
                    <a:noFill/>
                  </a:rPr>
                  <a:t> </a:t>
                </a:r>
              </a:p>
            </p:txBody>
          </p:sp>
        </mc:Fallback>
      </mc:AlternateContent>
      <p:cxnSp>
        <p:nvCxnSpPr>
          <p:cNvPr id="22" name="Straight Connector 21"/>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4"/>
                <a:stretch>
                  <a:fillRect l="-24242" r="-21212" b="-8889"/>
                </a:stretch>
              </a:blipFill>
            </p:spPr>
            <p:txBody>
              <a:bodyPr/>
              <a:lstStyle/>
              <a:p>
                <a:r>
                  <a:rPr lang="en-US">
                    <a:noFill/>
                  </a:rPr>
                  <a:t> </a:t>
                </a:r>
              </a:p>
            </p:txBody>
          </p:sp>
        </mc:Fallback>
      </mc:AlternateContent>
      <p:sp>
        <p:nvSpPr>
          <p:cNvPr id="28" name="Freeform 27"/>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5"/>
                <a:stretch>
                  <a:fillRect l="-24324" r="-216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6"/>
                <a:stretch>
                  <a:fillRect l="-10638" r="-2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7"/>
                <a:stretch>
                  <a:fillRect l="-10204" r="-612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8"/>
                <a:stretch>
                  <a:fillRect l="-10870" r="-2174" b="-13043"/>
                </a:stretch>
              </a:blipFill>
            </p:spPr>
            <p:txBody>
              <a:bodyPr/>
              <a:lstStyle/>
              <a:p>
                <a:r>
                  <a:rPr lang="en-US">
                    <a:noFill/>
                  </a:rPr>
                  <a:t> </a:t>
                </a:r>
              </a:p>
            </p:txBody>
          </p:sp>
        </mc:Fallback>
      </mc:AlternateContent>
      <p:grpSp>
        <p:nvGrpSpPr>
          <p:cNvPr id="40" name="Group 39"/>
          <p:cNvGrpSpPr/>
          <p:nvPr/>
        </p:nvGrpSpPr>
        <p:grpSpPr>
          <a:xfrm>
            <a:off x="4707802" y="3505200"/>
            <a:ext cx="638269" cy="505485"/>
            <a:chOff x="4707802" y="3505200"/>
            <a:chExt cx="638269" cy="505485"/>
          </a:xfrm>
        </p:grpSpPr>
        <p:sp>
          <p:nvSpPr>
            <p:cNvPr id="35" name="Freeform 34"/>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1" name="Rectangle 40"/>
              <p:cNvSpPr/>
              <p:nvPr/>
            </p:nvSpPr>
            <p:spPr>
              <a:xfrm>
                <a:off x="4594050" y="2674482"/>
                <a:ext cx="1121461"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4594050" y="2674482"/>
                <a:ext cx="1121461" cy="616451"/>
              </a:xfrm>
              <a:prstGeom prst="rect">
                <a:avLst/>
              </a:prstGeom>
              <a:blipFill rotWithShape="0">
                <a:blip r:embed="rId9"/>
                <a:stretch>
                  <a:fillRect/>
                </a:stretch>
              </a:blipFill>
            </p:spPr>
            <p:txBody>
              <a:bodyPr/>
              <a:lstStyle/>
              <a:p>
                <a:r>
                  <a:rPr lang="en-US">
                    <a:noFill/>
                  </a:rPr>
                  <a:t> </a:t>
                </a:r>
              </a:p>
            </p:txBody>
          </p:sp>
        </mc:Fallback>
      </mc:AlternateContent>
      <p:sp>
        <p:nvSpPr>
          <p:cNvPr id="42" name="Oval 41"/>
          <p:cNvSpPr/>
          <p:nvPr/>
        </p:nvSpPr>
        <p:spPr>
          <a:xfrm>
            <a:off x="5255200" y="2596584"/>
            <a:ext cx="383600" cy="395933"/>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133315" y="2788467"/>
            <a:ext cx="766869" cy="968721"/>
          </a:xfrm>
          <a:custGeom>
            <a:avLst/>
            <a:gdLst>
              <a:gd name="connsiteX0" fmla="*/ 516047 w 766869"/>
              <a:gd name="connsiteY0" fmla="*/ 0 h 968721"/>
              <a:gd name="connsiteX1" fmla="*/ 742384 w 766869"/>
              <a:gd name="connsiteY1" fmla="*/ 543208 h 968721"/>
              <a:gd name="connsiteX2" fmla="*/ 0 w 766869"/>
              <a:gd name="connsiteY2" fmla="*/ 968721 h 968721"/>
            </a:gdLst>
            <a:ahLst/>
            <a:cxnLst>
              <a:cxn ang="0">
                <a:pos x="connsiteX0" y="connsiteY0"/>
              </a:cxn>
              <a:cxn ang="0">
                <a:pos x="connsiteX1" y="connsiteY1"/>
              </a:cxn>
              <a:cxn ang="0">
                <a:pos x="connsiteX2" y="connsiteY2"/>
              </a:cxn>
            </a:cxnLst>
            <a:rect l="l" t="t" r="r" b="b"/>
            <a:pathLst>
              <a:path w="766869" h="968721">
                <a:moveTo>
                  <a:pt x="516047" y="0"/>
                </a:moveTo>
                <a:cubicBezTo>
                  <a:pt x="672219" y="190877"/>
                  <a:pt x="828392" y="381755"/>
                  <a:pt x="742384" y="543208"/>
                </a:cubicBezTo>
                <a:cubicBezTo>
                  <a:pt x="656376" y="704661"/>
                  <a:pt x="328188" y="836691"/>
                  <a:pt x="0" y="96872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4367572" y="5721914"/>
                <a:ext cx="4724400" cy="923330"/>
              </a:xfrm>
              <a:prstGeom prst="rect">
                <a:avLst/>
              </a:prstGeom>
              <a:noFill/>
            </p:spPr>
            <p:txBody>
              <a:bodyPr wrap="square" rtlCol="0">
                <a:spAutoFit/>
              </a:bodyPr>
              <a:lstStyle/>
              <a:p>
                <a:r>
                  <a:rPr lang="en-US" dirty="0" smtClean="0"/>
                  <a:t>This tiny solid angle </a:t>
                </a:r>
                <a14:m>
                  <m:oMath xmlns:m="http://schemas.openxmlformats.org/officeDocument/2006/math">
                    <m:r>
                      <a:rPr lang="en-US" i="1">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oMath>
                </a14:m>
                <a:r>
                  <a:rPr lang="en-US" dirty="0" smtClean="0"/>
                  <a:t> will include all the particles travelling between angles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and </a:t>
                </a:r>
                <a14:m>
                  <m:oMath xmlns:m="http://schemas.openxmlformats.org/officeDocument/2006/math">
                    <m:r>
                      <a:rPr lang="en-US" i="1" dirty="0" smtClean="0">
                        <a:latin typeface="Cambria Math" panose="02040503050406030204" pitchFamily="18" charset="0"/>
                        <a:ea typeface="Cambria Math" panose="02040503050406030204" pitchFamily="18" charset="0"/>
                      </a:rPr>
                      <m:t>𝜑</m:t>
                    </m:r>
                  </m:oMath>
                </a14:m>
                <a:r>
                  <a:rPr lang="en-US" dirty="0" smtClean="0"/>
                  <a:t> </a:t>
                </a:r>
                <a:r>
                  <a:rPr lang="en-US" dirty="0"/>
                  <a:t>and</a:t>
                </a:r>
                <a:r>
                  <a:rPr lang="en-US" dirty="0" smtClean="0"/>
                  <a:t> </a:t>
                </a:r>
                <a14:m>
                  <m:oMath xmlns:m="http://schemas.openxmlformats.org/officeDocument/2006/math">
                    <m:r>
                      <a:rPr lang="en-US" i="1" dirty="0">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dirty="0">
                        <a:latin typeface="Cambria Math" panose="02040503050406030204" pitchFamily="18" charset="0"/>
                        <a:ea typeface="Cambria Math" panose="02040503050406030204" pitchFamily="18" charset="0"/>
                      </a:rPr>
                      <m:t>𝜑</m:t>
                    </m:r>
                  </m:oMath>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4367572" y="5721914"/>
                <a:ext cx="4724400" cy="923330"/>
              </a:xfrm>
              <a:prstGeom prst="rect">
                <a:avLst/>
              </a:prstGeom>
              <a:blipFill rotWithShape="0">
                <a:blip r:embed="rId10"/>
                <a:stretch>
                  <a:fillRect l="-1032" t="-3974" b="-9934"/>
                </a:stretch>
              </a:blipFill>
            </p:spPr>
            <p:txBody>
              <a:bodyPr/>
              <a:lstStyle/>
              <a:p>
                <a:r>
                  <a:rPr lang="en-US">
                    <a:noFill/>
                  </a:rPr>
                  <a:t> </a:t>
                </a:r>
              </a:p>
            </p:txBody>
          </p:sp>
        </mc:Fallback>
      </mc:AlternateContent>
      <p:sp>
        <p:nvSpPr>
          <p:cNvPr id="2" name="TextBox 1"/>
          <p:cNvSpPr txBox="1"/>
          <p:nvPr/>
        </p:nvSpPr>
        <p:spPr>
          <a:xfrm>
            <a:off x="5999772" y="2538417"/>
            <a:ext cx="2852063" cy="369332"/>
          </a:xfrm>
          <a:prstGeom prst="rect">
            <a:avLst/>
          </a:prstGeom>
          <a:noFill/>
        </p:spPr>
        <p:txBody>
          <a:bodyPr wrap="none" rtlCol="0">
            <a:spAutoFit/>
          </a:bodyPr>
          <a:lstStyle/>
          <a:p>
            <a:r>
              <a:rPr lang="en-US" dirty="0" smtClean="0"/>
              <a:t>Or since its velocity space</a:t>
            </a:r>
            <a:endParaRPr lang="en-US" dirty="0"/>
          </a:p>
        </p:txBody>
      </p:sp>
      <mc:AlternateContent xmlns:mc="http://schemas.openxmlformats.org/markup-compatibility/2006" xmlns:a14="http://schemas.microsoft.com/office/drawing/2010/main">
        <mc:Choice Requires="a14">
          <p:sp>
            <p:nvSpPr>
              <p:cNvPr id="33" name="Rectangle 32"/>
              <p:cNvSpPr/>
              <p:nvPr/>
            </p:nvSpPr>
            <p:spPr>
              <a:xfrm>
                <a:off x="6729772" y="2907749"/>
                <a:ext cx="112146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6729772" y="2907749"/>
                <a:ext cx="1121461" cy="618374"/>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81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48000" y="838200"/>
                <a:ext cx="2362200" cy="529312"/>
              </a:xfrm>
              <a:prstGeom prst="rect">
                <a:avLst/>
              </a:prstGeom>
              <a:noFill/>
            </p:spPr>
            <p:txBody>
              <a:bodyPr wrap="square" rtlCol="0">
                <a:spAutoFit/>
              </a:bodyPr>
              <a:lstStyle/>
              <a:p>
                <a:r>
                  <a:rPr lang="en-US" sz="2000" dirty="0" smtClean="0"/>
                  <a:t>Solid angle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𝐴</m:t>
                        </m:r>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en>
                    </m:f>
                  </m:oMath>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0" y="838200"/>
                <a:ext cx="2362200" cy="529312"/>
              </a:xfrm>
              <a:prstGeom prst="rect">
                <a:avLst/>
              </a:prstGeom>
              <a:blipFill rotWithShape="0">
                <a:blip r:embed="rId2"/>
                <a:stretch>
                  <a:fillRect l="-2577" b="-6977"/>
                </a:stretch>
              </a:blipFill>
            </p:spPr>
            <p:txBody>
              <a:bodyPr/>
              <a:lstStyle/>
              <a:p>
                <a:r>
                  <a:rPr lang="en-US">
                    <a:noFill/>
                  </a:rPr>
                  <a:t> </a:t>
                </a:r>
              </a:p>
            </p:txBody>
          </p:sp>
        </mc:Fallback>
      </mc:AlternateContent>
      <p:sp>
        <p:nvSpPr>
          <p:cNvPr id="5" name="TextBox 4"/>
          <p:cNvSpPr txBox="1"/>
          <p:nvPr/>
        </p:nvSpPr>
        <p:spPr>
          <a:xfrm>
            <a:off x="3200400" y="1676400"/>
            <a:ext cx="1954381" cy="369332"/>
          </a:xfrm>
          <a:prstGeom prst="rect">
            <a:avLst/>
          </a:prstGeom>
          <a:noFill/>
        </p:spPr>
        <p:txBody>
          <a:bodyPr wrap="none" rtlCol="0">
            <a:spAutoFit/>
          </a:bodyPr>
          <a:lstStyle/>
          <a:p>
            <a:r>
              <a:rPr lang="en-US" dirty="0" smtClean="0"/>
              <a:t>In velocity space:</a:t>
            </a:r>
            <a:endParaRPr lang="en-US" dirty="0"/>
          </a:p>
        </p:txBody>
      </p:sp>
      <p:sp>
        <p:nvSpPr>
          <p:cNvPr id="6" name="Oval 5"/>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Arrow Connector 6"/>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3"/>
                <a:stretch>
                  <a:fillRect t="-5000" r="-14516"/>
                </a:stretch>
              </a:blipFill>
            </p:spPr>
            <p:txBody>
              <a:bodyPr/>
              <a:lstStyle/>
              <a:p>
                <a:r>
                  <a:rPr lang="en-US">
                    <a:noFill/>
                  </a:rPr>
                  <a:t> </a:t>
                </a:r>
              </a:p>
            </p:txBody>
          </p:sp>
        </mc:Fallback>
      </mc:AlternateContent>
      <p:cxnSp>
        <p:nvCxnSpPr>
          <p:cNvPr id="22" name="Straight Connector 21"/>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4"/>
                <a:stretch>
                  <a:fillRect l="-24242" r="-21212" b="-8889"/>
                </a:stretch>
              </a:blipFill>
            </p:spPr>
            <p:txBody>
              <a:bodyPr/>
              <a:lstStyle/>
              <a:p>
                <a:r>
                  <a:rPr lang="en-US">
                    <a:noFill/>
                  </a:rPr>
                  <a:t> </a:t>
                </a:r>
              </a:p>
            </p:txBody>
          </p:sp>
        </mc:Fallback>
      </mc:AlternateContent>
      <p:sp>
        <p:nvSpPr>
          <p:cNvPr id="28" name="Freeform 27"/>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5"/>
                <a:stretch>
                  <a:fillRect l="-24324" r="-216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6"/>
                <a:stretch>
                  <a:fillRect l="-10638" r="-2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7"/>
                <a:stretch>
                  <a:fillRect l="-10204" r="-612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8"/>
                <a:stretch>
                  <a:fillRect l="-10870" r="-2174" b="-13043"/>
                </a:stretch>
              </a:blipFill>
            </p:spPr>
            <p:txBody>
              <a:bodyPr/>
              <a:lstStyle/>
              <a:p>
                <a:r>
                  <a:rPr lang="en-US">
                    <a:noFill/>
                  </a:rPr>
                  <a:t> </a:t>
                </a:r>
              </a:p>
            </p:txBody>
          </p:sp>
        </mc:Fallback>
      </mc:AlternateContent>
      <p:grpSp>
        <p:nvGrpSpPr>
          <p:cNvPr id="40" name="Group 39"/>
          <p:cNvGrpSpPr/>
          <p:nvPr/>
        </p:nvGrpSpPr>
        <p:grpSpPr>
          <a:xfrm>
            <a:off x="4707802" y="3505200"/>
            <a:ext cx="638269" cy="505485"/>
            <a:chOff x="4707802" y="3505200"/>
            <a:chExt cx="638269" cy="505485"/>
          </a:xfrm>
        </p:grpSpPr>
        <p:sp>
          <p:nvSpPr>
            <p:cNvPr id="35" name="Freeform 34"/>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1" name="Rectangle 40"/>
              <p:cNvSpPr/>
              <p:nvPr/>
            </p:nvSpPr>
            <p:spPr>
              <a:xfrm>
                <a:off x="4594050" y="2674482"/>
                <a:ext cx="1121461"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4594050" y="2674482"/>
                <a:ext cx="1121461" cy="616451"/>
              </a:xfrm>
              <a:prstGeom prst="rect">
                <a:avLst/>
              </a:prstGeom>
              <a:blipFill rotWithShape="0">
                <a:blip r:embed="rId9"/>
                <a:stretch>
                  <a:fillRect/>
                </a:stretch>
              </a:blipFill>
            </p:spPr>
            <p:txBody>
              <a:bodyPr/>
              <a:lstStyle/>
              <a:p>
                <a:r>
                  <a:rPr lang="en-US">
                    <a:noFill/>
                  </a:rPr>
                  <a:t> </a:t>
                </a:r>
              </a:p>
            </p:txBody>
          </p:sp>
        </mc:Fallback>
      </mc:AlternateContent>
      <p:sp>
        <p:nvSpPr>
          <p:cNvPr id="42" name="Oval 41"/>
          <p:cNvSpPr/>
          <p:nvPr/>
        </p:nvSpPr>
        <p:spPr>
          <a:xfrm>
            <a:off x="5255200" y="2596584"/>
            <a:ext cx="383600" cy="395933"/>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133315" y="2788467"/>
            <a:ext cx="766869" cy="968721"/>
          </a:xfrm>
          <a:custGeom>
            <a:avLst/>
            <a:gdLst>
              <a:gd name="connsiteX0" fmla="*/ 516047 w 766869"/>
              <a:gd name="connsiteY0" fmla="*/ 0 h 968721"/>
              <a:gd name="connsiteX1" fmla="*/ 742384 w 766869"/>
              <a:gd name="connsiteY1" fmla="*/ 543208 h 968721"/>
              <a:gd name="connsiteX2" fmla="*/ 0 w 766869"/>
              <a:gd name="connsiteY2" fmla="*/ 968721 h 968721"/>
            </a:gdLst>
            <a:ahLst/>
            <a:cxnLst>
              <a:cxn ang="0">
                <a:pos x="connsiteX0" y="connsiteY0"/>
              </a:cxn>
              <a:cxn ang="0">
                <a:pos x="connsiteX1" y="connsiteY1"/>
              </a:cxn>
              <a:cxn ang="0">
                <a:pos x="connsiteX2" y="connsiteY2"/>
              </a:cxn>
            </a:cxnLst>
            <a:rect l="l" t="t" r="r" b="b"/>
            <a:pathLst>
              <a:path w="766869" h="968721">
                <a:moveTo>
                  <a:pt x="516047" y="0"/>
                </a:moveTo>
                <a:cubicBezTo>
                  <a:pt x="672219" y="190877"/>
                  <a:pt x="828392" y="381755"/>
                  <a:pt x="742384" y="543208"/>
                </a:cubicBezTo>
                <a:cubicBezTo>
                  <a:pt x="656376" y="704661"/>
                  <a:pt x="328188" y="836691"/>
                  <a:pt x="0" y="96872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4367572" y="5721914"/>
                <a:ext cx="4724400" cy="946991"/>
              </a:xfrm>
              <a:prstGeom prst="rect">
                <a:avLst/>
              </a:prstGeom>
              <a:noFill/>
            </p:spPr>
            <p:txBody>
              <a:bodyPr wrap="square" rtlCol="0">
                <a:spAutoFit/>
              </a:bodyPr>
              <a:lstStyle/>
              <a:p>
                <a:r>
                  <a:rPr lang="en-US" dirty="0" smtClean="0"/>
                  <a:t>This shaded solid angle </a:t>
                </a:r>
                <a14:m>
                  <m:oMath xmlns:m="http://schemas.openxmlformats.org/officeDocument/2006/math">
                    <m:r>
                      <a:rPr lang="en-US" i="1">
                        <a:latin typeface="Cambria Math" panose="02040503050406030204" pitchFamily="18" charset="0"/>
                        <a:ea typeface="Cambria Math" panose="02040503050406030204" pitchFamily="18" charset="0"/>
                      </a:rPr>
                      <m:t>𝑑</m:t>
                    </m:r>
                    <m:sSup>
                      <m:sSupPr>
                        <m:ctrlPr>
                          <a:rPr lang="en-US" i="1" smtClean="0">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Ω</m:t>
                        </m:r>
                      </m:e>
                      <m:sup>
                        <m:r>
                          <a:rPr lang="en-US" b="0" i="1" smtClean="0">
                            <a:latin typeface="Cambria Math" panose="02040503050406030204" pitchFamily="18" charset="0"/>
                            <a:ea typeface="Cambria Math" panose="02040503050406030204" pitchFamily="18" charset="0"/>
                          </a:rPr>
                          <m:t>′</m:t>
                        </m:r>
                      </m:sup>
                    </m:sSup>
                  </m:oMath>
                </a14:m>
                <a:r>
                  <a:rPr lang="en-US" dirty="0" smtClean="0"/>
                  <a:t> includes all the particles travelling between angles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4367572" y="5721914"/>
                <a:ext cx="4724400" cy="946991"/>
              </a:xfrm>
              <a:prstGeom prst="rect">
                <a:avLst/>
              </a:prstGeom>
              <a:blipFill rotWithShape="0">
                <a:blip r:embed="rId10"/>
                <a:stretch>
                  <a:fillRect l="-1032" t="-3871"/>
                </a:stretch>
              </a:blipFill>
            </p:spPr>
            <p:txBody>
              <a:bodyPr/>
              <a:lstStyle/>
              <a:p>
                <a:r>
                  <a:rPr lang="en-US">
                    <a:noFill/>
                  </a:rPr>
                  <a:t> </a:t>
                </a:r>
              </a:p>
            </p:txBody>
          </p:sp>
        </mc:Fallback>
      </mc:AlternateContent>
      <p:sp>
        <p:nvSpPr>
          <p:cNvPr id="2" name="Oval 1"/>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3"/>
              <p:cNvSpPr/>
              <p:nvPr/>
            </p:nvSpPr>
            <p:spPr>
              <a:xfrm>
                <a:off x="1240738" y="2999401"/>
                <a:ext cx="1269322" cy="628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Ω</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1240738" y="2999401"/>
                <a:ext cx="1269322" cy="628890"/>
              </a:xfrm>
              <a:prstGeom prst="rect">
                <a:avLst/>
              </a:prstGeom>
              <a:blipFill rotWithShape="0">
                <a:blip r:embed="rId11"/>
                <a:stretch>
                  <a:fillRect/>
                </a:stretch>
              </a:blipFill>
            </p:spPr>
            <p:txBody>
              <a:bodyPr/>
              <a:lstStyle/>
              <a:p>
                <a:r>
                  <a:rPr lang="en-US">
                    <a:noFill/>
                  </a:rPr>
                  <a:t> </a:t>
                </a:r>
              </a:p>
            </p:txBody>
          </p:sp>
        </mc:Fallback>
      </mc:AlternateContent>
      <p:sp>
        <p:nvSpPr>
          <p:cNvPr id="39" name="Oval 38"/>
          <p:cNvSpPr/>
          <p:nvPr/>
        </p:nvSpPr>
        <p:spPr>
          <a:xfrm>
            <a:off x="2021805" y="2958524"/>
            <a:ext cx="383600" cy="395933"/>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99168" y="3241141"/>
            <a:ext cx="217283" cy="470780"/>
          </a:xfrm>
          <a:custGeom>
            <a:avLst/>
            <a:gdLst>
              <a:gd name="connsiteX0" fmla="*/ 0 w 217283"/>
              <a:gd name="connsiteY0" fmla="*/ 0 h 470780"/>
              <a:gd name="connsiteX1" fmla="*/ 217283 w 217283"/>
              <a:gd name="connsiteY1" fmla="*/ 470780 h 470780"/>
            </a:gdLst>
            <a:ahLst/>
            <a:cxnLst>
              <a:cxn ang="0">
                <a:pos x="connsiteX0" y="connsiteY0"/>
              </a:cxn>
              <a:cxn ang="0">
                <a:pos x="connsiteX1" y="connsiteY1"/>
              </a:cxn>
            </a:cxnLst>
            <a:rect l="l" t="t" r="r" b="b"/>
            <a:pathLst>
              <a:path w="217283" h="470780">
                <a:moveTo>
                  <a:pt x="0" y="0"/>
                </a:moveTo>
                <a:lnTo>
                  <a:pt x="217283" y="47078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4372" y="4023396"/>
                <a:ext cx="20017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4372" y="4023396"/>
                <a:ext cx="2001765" cy="276999"/>
              </a:xfrm>
              <a:prstGeom prst="rect">
                <a:avLst/>
              </a:prstGeom>
              <a:blipFill rotWithShape="0">
                <a:blip r:embed="rId12"/>
                <a:stretch>
                  <a:fillRect l="-2134" t="-2222" r="-2134" b="-11111"/>
                </a:stretch>
              </a:blipFill>
            </p:spPr>
            <p:txBody>
              <a:bodyPr/>
              <a:lstStyle/>
              <a:p>
                <a:r>
                  <a:rPr lang="en-US">
                    <a:noFill/>
                  </a:rPr>
                  <a:t> </a:t>
                </a:r>
              </a:p>
            </p:txBody>
          </p:sp>
        </mc:Fallback>
      </mc:AlternateContent>
      <p:sp>
        <p:nvSpPr>
          <p:cNvPr id="43" name="TextBox 42"/>
          <p:cNvSpPr txBox="1"/>
          <p:nvPr/>
        </p:nvSpPr>
        <p:spPr>
          <a:xfrm>
            <a:off x="5999772" y="2538417"/>
            <a:ext cx="2852063" cy="369332"/>
          </a:xfrm>
          <a:prstGeom prst="rect">
            <a:avLst/>
          </a:prstGeom>
          <a:noFill/>
        </p:spPr>
        <p:txBody>
          <a:bodyPr wrap="none" rtlCol="0">
            <a:spAutoFit/>
          </a:bodyPr>
          <a:lstStyle/>
          <a:p>
            <a:r>
              <a:rPr lang="en-US" dirty="0" smtClean="0"/>
              <a:t>Or since its velocity space</a:t>
            </a:r>
            <a:endParaRPr lang="en-US" dirty="0"/>
          </a:p>
        </p:txBody>
      </p:sp>
      <mc:AlternateContent xmlns:mc="http://schemas.openxmlformats.org/markup-compatibility/2006" xmlns:a14="http://schemas.microsoft.com/office/drawing/2010/main">
        <mc:Choice Requires="a14">
          <p:sp>
            <p:nvSpPr>
              <p:cNvPr id="46" name="Rectangle 45"/>
              <p:cNvSpPr/>
              <p:nvPr/>
            </p:nvSpPr>
            <p:spPr>
              <a:xfrm>
                <a:off x="6729772" y="2907749"/>
                <a:ext cx="112146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6729772" y="2907749"/>
                <a:ext cx="1121461" cy="618374"/>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2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48000" y="838200"/>
                <a:ext cx="2362200" cy="529312"/>
              </a:xfrm>
              <a:prstGeom prst="rect">
                <a:avLst/>
              </a:prstGeom>
              <a:noFill/>
            </p:spPr>
            <p:txBody>
              <a:bodyPr wrap="square" rtlCol="0">
                <a:spAutoFit/>
              </a:bodyPr>
              <a:lstStyle/>
              <a:p>
                <a:r>
                  <a:rPr lang="en-US" sz="2000" dirty="0" smtClean="0"/>
                  <a:t>Solid angle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𝐴</m:t>
                        </m:r>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en>
                    </m:f>
                  </m:oMath>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0" y="838200"/>
                <a:ext cx="2362200" cy="529312"/>
              </a:xfrm>
              <a:prstGeom prst="rect">
                <a:avLst/>
              </a:prstGeom>
              <a:blipFill rotWithShape="0">
                <a:blip r:embed="rId2"/>
                <a:stretch>
                  <a:fillRect l="-2577" b="-6977"/>
                </a:stretch>
              </a:blipFill>
            </p:spPr>
            <p:txBody>
              <a:bodyPr/>
              <a:lstStyle/>
              <a:p>
                <a:r>
                  <a:rPr lang="en-US">
                    <a:noFill/>
                  </a:rPr>
                  <a:t> </a:t>
                </a:r>
              </a:p>
            </p:txBody>
          </p:sp>
        </mc:Fallback>
      </mc:AlternateContent>
      <p:sp>
        <p:nvSpPr>
          <p:cNvPr id="5" name="TextBox 4"/>
          <p:cNvSpPr txBox="1"/>
          <p:nvPr/>
        </p:nvSpPr>
        <p:spPr>
          <a:xfrm>
            <a:off x="3200400" y="1676400"/>
            <a:ext cx="1954381" cy="369332"/>
          </a:xfrm>
          <a:prstGeom prst="rect">
            <a:avLst/>
          </a:prstGeom>
          <a:noFill/>
        </p:spPr>
        <p:txBody>
          <a:bodyPr wrap="none" rtlCol="0">
            <a:spAutoFit/>
          </a:bodyPr>
          <a:lstStyle/>
          <a:p>
            <a:r>
              <a:rPr lang="en-US" dirty="0" smtClean="0"/>
              <a:t>In velocity space:</a:t>
            </a:r>
            <a:endParaRPr lang="en-US" dirty="0"/>
          </a:p>
        </p:txBody>
      </p:sp>
      <p:sp>
        <p:nvSpPr>
          <p:cNvPr id="6" name="Oval 5"/>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Arrow Connector 6"/>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3"/>
                <a:stretch>
                  <a:fillRect t="-5000" r="-14516"/>
                </a:stretch>
              </a:blipFill>
            </p:spPr>
            <p:txBody>
              <a:bodyPr/>
              <a:lstStyle/>
              <a:p>
                <a:r>
                  <a:rPr lang="en-US">
                    <a:noFill/>
                  </a:rPr>
                  <a:t> </a:t>
                </a:r>
              </a:p>
            </p:txBody>
          </p:sp>
        </mc:Fallback>
      </mc:AlternateContent>
      <p:cxnSp>
        <p:nvCxnSpPr>
          <p:cNvPr id="22" name="Straight Connector 21"/>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4"/>
                <a:stretch>
                  <a:fillRect l="-24242" r="-21212" b="-8889"/>
                </a:stretch>
              </a:blipFill>
            </p:spPr>
            <p:txBody>
              <a:bodyPr/>
              <a:lstStyle/>
              <a:p>
                <a:r>
                  <a:rPr lang="en-US">
                    <a:noFill/>
                  </a:rPr>
                  <a:t> </a:t>
                </a:r>
              </a:p>
            </p:txBody>
          </p:sp>
        </mc:Fallback>
      </mc:AlternateContent>
      <p:sp>
        <p:nvSpPr>
          <p:cNvPr id="28" name="Freeform 27"/>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5"/>
                <a:stretch>
                  <a:fillRect l="-24324" r="-216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6"/>
                <a:stretch>
                  <a:fillRect l="-10638" r="-2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7"/>
                <a:stretch>
                  <a:fillRect l="-10204" r="-612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8"/>
                <a:stretch>
                  <a:fillRect l="-10870" r="-2174" b="-13043"/>
                </a:stretch>
              </a:blipFill>
            </p:spPr>
            <p:txBody>
              <a:bodyPr/>
              <a:lstStyle/>
              <a:p>
                <a:r>
                  <a:rPr lang="en-US">
                    <a:noFill/>
                  </a:rPr>
                  <a:t> </a:t>
                </a:r>
              </a:p>
            </p:txBody>
          </p:sp>
        </mc:Fallback>
      </mc:AlternateContent>
      <p:grpSp>
        <p:nvGrpSpPr>
          <p:cNvPr id="40" name="Group 39"/>
          <p:cNvGrpSpPr/>
          <p:nvPr/>
        </p:nvGrpSpPr>
        <p:grpSpPr>
          <a:xfrm>
            <a:off x="4707802" y="3505200"/>
            <a:ext cx="638269" cy="505485"/>
            <a:chOff x="4707802" y="3505200"/>
            <a:chExt cx="638269" cy="505485"/>
          </a:xfrm>
        </p:grpSpPr>
        <p:sp>
          <p:nvSpPr>
            <p:cNvPr id="35" name="Freeform 34"/>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1" name="Rectangle 40"/>
              <p:cNvSpPr/>
              <p:nvPr/>
            </p:nvSpPr>
            <p:spPr>
              <a:xfrm>
                <a:off x="4594050" y="2674482"/>
                <a:ext cx="1121461"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4594050" y="2674482"/>
                <a:ext cx="1121461" cy="616451"/>
              </a:xfrm>
              <a:prstGeom prst="rect">
                <a:avLst/>
              </a:prstGeom>
              <a:blipFill rotWithShape="0">
                <a:blip r:embed="rId9"/>
                <a:stretch>
                  <a:fillRect/>
                </a:stretch>
              </a:blipFill>
            </p:spPr>
            <p:txBody>
              <a:bodyPr/>
              <a:lstStyle/>
              <a:p>
                <a:r>
                  <a:rPr lang="en-US">
                    <a:noFill/>
                  </a:rPr>
                  <a:t> </a:t>
                </a:r>
              </a:p>
            </p:txBody>
          </p:sp>
        </mc:Fallback>
      </mc:AlternateContent>
      <p:sp>
        <p:nvSpPr>
          <p:cNvPr id="42" name="Oval 41"/>
          <p:cNvSpPr/>
          <p:nvPr/>
        </p:nvSpPr>
        <p:spPr>
          <a:xfrm>
            <a:off x="5255200" y="2596584"/>
            <a:ext cx="383600" cy="395933"/>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133315" y="2788467"/>
            <a:ext cx="766869" cy="968721"/>
          </a:xfrm>
          <a:custGeom>
            <a:avLst/>
            <a:gdLst>
              <a:gd name="connsiteX0" fmla="*/ 516047 w 766869"/>
              <a:gd name="connsiteY0" fmla="*/ 0 h 968721"/>
              <a:gd name="connsiteX1" fmla="*/ 742384 w 766869"/>
              <a:gd name="connsiteY1" fmla="*/ 543208 h 968721"/>
              <a:gd name="connsiteX2" fmla="*/ 0 w 766869"/>
              <a:gd name="connsiteY2" fmla="*/ 968721 h 968721"/>
            </a:gdLst>
            <a:ahLst/>
            <a:cxnLst>
              <a:cxn ang="0">
                <a:pos x="connsiteX0" y="connsiteY0"/>
              </a:cxn>
              <a:cxn ang="0">
                <a:pos x="connsiteX1" y="connsiteY1"/>
              </a:cxn>
              <a:cxn ang="0">
                <a:pos x="connsiteX2" y="connsiteY2"/>
              </a:cxn>
            </a:cxnLst>
            <a:rect l="l" t="t" r="r" b="b"/>
            <a:pathLst>
              <a:path w="766869" h="968721">
                <a:moveTo>
                  <a:pt x="516047" y="0"/>
                </a:moveTo>
                <a:cubicBezTo>
                  <a:pt x="672219" y="190877"/>
                  <a:pt x="828392" y="381755"/>
                  <a:pt x="742384" y="543208"/>
                </a:cubicBezTo>
                <a:cubicBezTo>
                  <a:pt x="656376" y="704661"/>
                  <a:pt x="328188" y="836691"/>
                  <a:pt x="0" y="96872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3938209" y="5457235"/>
                <a:ext cx="4724400" cy="1377685"/>
              </a:xfrm>
              <a:prstGeom prst="rect">
                <a:avLst/>
              </a:prstGeom>
              <a:noFill/>
            </p:spPr>
            <p:txBody>
              <a:bodyPr wrap="square" rtlCol="0">
                <a:spAutoFit/>
              </a:bodyPr>
              <a:lstStyle/>
              <a:p>
                <a:r>
                  <a:rPr lang="en-US" dirty="0" smtClean="0"/>
                  <a:t>Since the total solid angle is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oMath>
                </a14:m>
                <a:r>
                  <a:rPr lang="en-US" dirty="0" smtClean="0"/>
                  <a:t> and the ideal gas is </a:t>
                </a:r>
                <a:r>
                  <a:rPr lang="en-US" b="1" dirty="0" smtClean="0"/>
                  <a:t>isotropic</a:t>
                </a:r>
                <a:r>
                  <a:rPr lang="en-US" dirty="0" smtClean="0"/>
                  <a:t> i.e. no preferred direction for </a:t>
                </a:r>
                <a14:m>
                  <m:oMath xmlns:m="http://schemas.openxmlformats.org/officeDocument/2006/math">
                    <m:r>
                      <a:rPr lang="en-US" b="0" i="1" smtClean="0">
                        <a:latin typeface="Cambria Math" panose="02040503050406030204" pitchFamily="18" charset="0"/>
                      </a:rPr>
                      <m:t>𝑣</m:t>
                    </m:r>
                  </m:oMath>
                </a14:m>
                <a:r>
                  <a:rPr lang="en-US" dirty="0" smtClean="0"/>
                  <a:t>, the fraction of particles moving between angles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is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sSup>
                          <m:sSupPr>
                            <m:ctrlPr>
                              <a:rPr lang="en-US" i="1" smtClean="0">
                                <a:latin typeface="Cambria Math" panose="02040503050406030204" pitchFamily="18" charset="0"/>
                                <a:ea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Ω</m:t>
                            </m:r>
                          </m:e>
                          <m:sup>
                            <m:r>
                              <a:rPr lang="en-US" b="0" i="1" smtClean="0">
                                <a:latin typeface="Cambria Math" panose="02040503050406030204" pitchFamily="18" charset="0"/>
                                <a:ea typeface="Cambria Math" panose="02040503050406030204" pitchFamily="18" charset="0"/>
                              </a:rPr>
                              <m:t>′</m:t>
                            </m:r>
                          </m:sup>
                        </m:sSup>
                      </m:num>
                      <m:den>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den>
                    </m:f>
                  </m:oMath>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3938209" y="5457235"/>
                <a:ext cx="4724400" cy="1377685"/>
              </a:xfrm>
              <a:prstGeom prst="rect">
                <a:avLst/>
              </a:prstGeom>
              <a:blipFill rotWithShape="0">
                <a:blip r:embed="rId10"/>
                <a:stretch>
                  <a:fillRect l="-1032" t="-2212" r="-2323"/>
                </a:stretch>
              </a:blipFill>
            </p:spPr>
            <p:txBody>
              <a:bodyPr/>
              <a:lstStyle/>
              <a:p>
                <a:r>
                  <a:rPr lang="en-US">
                    <a:noFill/>
                  </a:rPr>
                  <a:t> </a:t>
                </a:r>
              </a:p>
            </p:txBody>
          </p:sp>
        </mc:Fallback>
      </mc:AlternateContent>
      <p:sp>
        <p:nvSpPr>
          <p:cNvPr id="2" name="Oval 1"/>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3"/>
              <p:cNvSpPr/>
              <p:nvPr/>
            </p:nvSpPr>
            <p:spPr>
              <a:xfrm>
                <a:off x="1240738" y="2999401"/>
                <a:ext cx="1269322" cy="628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Ω</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1240738" y="2999401"/>
                <a:ext cx="1269322" cy="628890"/>
              </a:xfrm>
              <a:prstGeom prst="rect">
                <a:avLst/>
              </a:prstGeom>
              <a:blipFill rotWithShape="0">
                <a:blip r:embed="rId11"/>
                <a:stretch>
                  <a:fillRect/>
                </a:stretch>
              </a:blipFill>
            </p:spPr>
            <p:txBody>
              <a:bodyPr/>
              <a:lstStyle/>
              <a:p>
                <a:r>
                  <a:rPr lang="en-US">
                    <a:noFill/>
                  </a:rPr>
                  <a:t> </a:t>
                </a:r>
              </a:p>
            </p:txBody>
          </p:sp>
        </mc:Fallback>
      </mc:AlternateContent>
      <p:sp>
        <p:nvSpPr>
          <p:cNvPr id="39" name="Oval 38"/>
          <p:cNvSpPr/>
          <p:nvPr/>
        </p:nvSpPr>
        <p:spPr>
          <a:xfrm>
            <a:off x="2021805" y="2958524"/>
            <a:ext cx="383600" cy="395933"/>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99168" y="3241141"/>
            <a:ext cx="217283" cy="470780"/>
          </a:xfrm>
          <a:custGeom>
            <a:avLst/>
            <a:gdLst>
              <a:gd name="connsiteX0" fmla="*/ 0 w 217283"/>
              <a:gd name="connsiteY0" fmla="*/ 0 h 470780"/>
              <a:gd name="connsiteX1" fmla="*/ 217283 w 217283"/>
              <a:gd name="connsiteY1" fmla="*/ 470780 h 470780"/>
            </a:gdLst>
            <a:ahLst/>
            <a:cxnLst>
              <a:cxn ang="0">
                <a:pos x="connsiteX0" y="connsiteY0"/>
              </a:cxn>
              <a:cxn ang="0">
                <a:pos x="connsiteX1" y="connsiteY1"/>
              </a:cxn>
            </a:cxnLst>
            <a:rect l="l" t="t" r="r" b="b"/>
            <a:pathLst>
              <a:path w="217283" h="470780">
                <a:moveTo>
                  <a:pt x="0" y="0"/>
                </a:moveTo>
                <a:lnTo>
                  <a:pt x="217283" y="47078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336122" y="3676353"/>
                <a:ext cx="2001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6122" y="3676353"/>
                <a:ext cx="2001766" cy="276999"/>
              </a:xfrm>
              <a:prstGeom prst="rect">
                <a:avLst/>
              </a:prstGeom>
              <a:blipFill rotWithShape="0">
                <a:blip r:embed="rId12"/>
                <a:stretch>
                  <a:fillRect l="-2128" t="-2174" r="-182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13031" y="4041382"/>
                <a:ext cx="20338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Ω</m:t>
                          </m:r>
                        </m:e>
                        <m:sup>
                          <m:r>
                            <a:rPr lang="en-US" b="0" i="1" smtClean="0">
                              <a:latin typeface="Cambria Math" panose="02040503050406030204" pitchFamily="18" charset="0"/>
                            </a:rPr>
                            <m:t>′</m:t>
                          </m:r>
                        </m:sup>
                      </m:s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13031" y="4041382"/>
                <a:ext cx="2033890" cy="276999"/>
              </a:xfrm>
              <a:prstGeom prst="rect">
                <a:avLst/>
              </a:prstGeom>
              <a:blipFill rotWithShape="0">
                <a:blip r:embed="rId13"/>
                <a:stretch>
                  <a:fillRect l="-1198" r="-1796" b="-11111"/>
                </a:stretch>
              </a:blipFill>
            </p:spPr>
            <p:txBody>
              <a:bodyPr/>
              <a:lstStyle/>
              <a:p>
                <a:r>
                  <a:rPr lang="en-US">
                    <a:noFill/>
                  </a:rPr>
                  <a:t> </a:t>
                </a:r>
              </a:p>
            </p:txBody>
          </p:sp>
        </mc:Fallback>
      </mc:AlternateContent>
      <p:sp>
        <p:nvSpPr>
          <p:cNvPr id="46" name="TextBox 45"/>
          <p:cNvSpPr txBox="1"/>
          <p:nvPr/>
        </p:nvSpPr>
        <p:spPr>
          <a:xfrm>
            <a:off x="5999772" y="2538417"/>
            <a:ext cx="2852063" cy="369332"/>
          </a:xfrm>
          <a:prstGeom prst="rect">
            <a:avLst/>
          </a:prstGeom>
          <a:noFill/>
        </p:spPr>
        <p:txBody>
          <a:bodyPr wrap="none" rtlCol="0">
            <a:spAutoFit/>
          </a:bodyPr>
          <a:lstStyle/>
          <a:p>
            <a:r>
              <a:rPr lang="en-US" dirty="0" smtClean="0"/>
              <a:t>Or since its velocity space</a:t>
            </a:r>
            <a:endParaRPr lang="en-US" dirty="0"/>
          </a:p>
        </p:txBody>
      </p:sp>
      <mc:AlternateContent xmlns:mc="http://schemas.openxmlformats.org/markup-compatibility/2006" xmlns:a14="http://schemas.microsoft.com/office/drawing/2010/main">
        <mc:Choice Requires="a14">
          <p:sp>
            <p:nvSpPr>
              <p:cNvPr id="47" name="Rectangle 46"/>
              <p:cNvSpPr/>
              <p:nvPr/>
            </p:nvSpPr>
            <p:spPr>
              <a:xfrm>
                <a:off x="6729772" y="2907749"/>
                <a:ext cx="112146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𝐴</m:t>
                          </m:r>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6729772" y="2907749"/>
                <a:ext cx="1121461" cy="618374"/>
              </a:xfrm>
              <a:prstGeom prst="rect">
                <a:avLst/>
              </a:prstGeom>
              <a:blipFill rotWithShape="0">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95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1428596" cy="369332"/>
          </a:xfrm>
          <a:prstGeom prst="rect">
            <a:avLst/>
          </a:prstGeom>
          <a:noFill/>
        </p:spPr>
        <p:txBody>
          <a:bodyPr wrap="none" rtlCol="0">
            <a:spAutoFit/>
          </a:bodyPr>
          <a:lstStyle/>
          <a:p>
            <a:r>
              <a:rPr lang="en-US" dirty="0" smtClean="0"/>
              <a:t>Once again: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57200" y="800900"/>
                <a:ext cx="7924800" cy="646331"/>
              </a:xfrm>
              <a:prstGeom prst="rect">
                <a:avLst/>
              </a:prstGeom>
              <a:noFill/>
            </p:spPr>
            <p:txBody>
              <a:bodyPr wrap="square" rtlCol="0">
                <a:spAutoFit/>
              </a:bodyPr>
              <a:lstStyle/>
              <a:p>
                <a:r>
                  <a:rPr lang="en-US" dirty="0" smtClean="0"/>
                  <a:t>Probability that a particle in a monatomic ideal gas has a speed between </a:t>
                </a:r>
                <a14:m>
                  <m:oMath xmlns:m="http://schemas.openxmlformats.org/officeDocument/2006/math">
                    <m:r>
                      <a:rPr lang="en-US" b="0" i="1" smtClean="0">
                        <a:latin typeface="Cambria Math" panose="02040503050406030204" pitchFamily="18" charset="0"/>
                      </a:rPr>
                      <m:t>𝑣</m:t>
                    </m:r>
                  </m:oMath>
                </a14:m>
                <a:r>
                  <a:rPr lang="en-US" dirty="0" smtClean="0"/>
                  <a:t> and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𝑑𝑣</m:t>
                    </m:r>
                  </m:oMath>
                </a14:m>
                <a:r>
                  <a:rPr lang="en-US" dirty="0" smtClean="0"/>
                  <a:t> is given by:</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800900"/>
                <a:ext cx="7924800" cy="646331"/>
              </a:xfrm>
              <a:prstGeom prst="rect">
                <a:avLst/>
              </a:prstGeom>
              <a:blipFill rotWithShape="0">
                <a:blip r:embed="rId2"/>
                <a:stretch>
                  <a:fillRect l="-61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27681" y="1596289"/>
                <a:ext cx="4183838" cy="787331"/>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e>
                          </m:d>
                        </m:e>
                        <m:sup>
                          <m:f>
                            <m:fPr>
                              <m:type m:val="lin"/>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sup>
                      </m:sSup>
                      <m:r>
                        <a:rPr lang="en-US" i="1">
                          <a:latin typeface="Cambria Math" panose="02040503050406030204" pitchFamily="18" charset="0"/>
                        </a:rPr>
                        <m:t>𝑑𝑣</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327681" y="1596289"/>
                <a:ext cx="4183838" cy="787331"/>
              </a:xfrm>
              <a:prstGeom prst="rect">
                <a:avLst/>
              </a:prstGeom>
              <a:blipFill rotWithShape="0">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3400" y="2667000"/>
                <a:ext cx="7967246" cy="484172"/>
              </a:xfrm>
              <a:prstGeom prst="rect">
                <a:avLst/>
              </a:prstGeom>
              <a:noFill/>
            </p:spPr>
            <p:txBody>
              <a:bodyPr wrap="none" rtlCol="0">
                <a:spAutoFit/>
              </a:bodyPr>
              <a:lstStyle/>
              <a:p>
                <a:r>
                  <a:rPr lang="en-US" dirty="0" smtClean="0"/>
                  <a:t>If the total number of particles is </a:t>
                </a:r>
                <a14:m>
                  <m:oMath xmlns:m="http://schemas.openxmlformats.org/officeDocument/2006/math">
                    <m:r>
                      <a:rPr lang="en-US" b="0" i="1" smtClean="0">
                        <a:latin typeface="Cambria Math" panose="02040503050406030204" pitchFamily="18" charset="0"/>
                      </a:rPr>
                      <m:t>𝑁</m:t>
                    </m:r>
                  </m:oMath>
                </a14:m>
                <a:r>
                  <a:rPr lang="en-US" dirty="0" smtClean="0"/>
                  <a:t> then the number per unit volume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𝑉</m:t>
                        </m:r>
                      </m:den>
                    </m:f>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2667000"/>
                <a:ext cx="7967246" cy="484172"/>
              </a:xfrm>
              <a:prstGeom prst="rect">
                <a:avLst/>
              </a:prstGeom>
              <a:blipFill rotWithShape="0">
                <a:blip r:embed="rId4"/>
                <a:stretch>
                  <a:fillRect l="-689" b="-6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5846" y="3601787"/>
                <a:ext cx="7924800" cy="646331"/>
              </a:xfrm>
              <a:prstGeom prst="rect">
                <a:avLst/>
              </a:prstGeom>
              <a:noFill/>
            </p:spPr>
            <p:txBody>
              <a:bodyPr wrap="square" rtlCol="0">
                <a:spAutoFit/>
              </a:bodyPr>
              <a:lstStyle/>
              <a:p>
                <a:r>
                  <a:rPr lang="en-US" dirty="0" smtClean="0"/>
                  <a:t>Therefore, the number per unit volume in a monatomic ideal which have speeds between </a:t>
                </a:r>
                <a14:m>
                  <m:oMath xmlns:m="http://schemas.openxmlformats.org/officeDocument/2006/math">
                    <m:r>
                      <a:rPr lang="en-US" b="0" i="1" smtClean="0">
                        <a:latin typeface="Cambria Math" panose="02040503050406030204" pitchFamily="18" charset="0"/>
                      </a:rPr>
                      <m:t>𝑣</m:t>
                    </m:r>
                  </m:oMath>
                </a14:m>
                <a:r>
                  <a:rPr lang="en-US" dirty="0" smtClean="0"/>
                  <a:t> and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𝑑𝑣</m:t>
                    </m:r>
                  </m:oMath>
                </a14:m>
                <a:r>
                  <a:rPr lang="en-US" dirty="0" smtClean="0"/>
                  <a:t> is</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75846" y="3601787"/>
                <a:ext cx="7924800" cy="646331"/>
              </a:xfrm>
              <a:prstGeom prst="rect">
                <a:avLst/>
              </a:prstGeom>
              <a:blipFill rotWithShape="0">
                <a:blip r:embed="rId5"/>
                <a:stretch>
                  <a:fillRect l="-615"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57666" y="3933686"/>
                <a:ext cx="918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057666" y="3933686"/>
                <a:ext cx="918713" cy="276999"/>
              </a:xfrm>
              <a:prstGeom prst="rect">
                <a:avLst/>
              </a:prstGeom>
              <a:blipFill rotWithShape="0">
                <a:blip r:embed="rId6"/>
                <a:stretch>
                  <a:fillRect l="-8000" r="-6000"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2773" y="4694115"/>
                <a:ext cx="7848600" cy="646331"/>
              </a:xfrm>
              <a:prstGeom prst="rect">
                <a:avLst/>
              </a:prstGeom>
              <a:noFill/>
            </p:spPr>
            <p:txBody>
              <a:bodyPr wrap="square" rtlCol="0">
                <a:spAutoFit/>
              </a:bodyPr>
              <a:lstStyle/>
              <a:p>
                <a:r>
                  <a:rPr lang="en-US" dirty="0" smtClean="0"/>
                  <a:t>These particles are travelling in all possible directions i.e. the entire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oMath>
                </a14:m>
                <a:r>
                  <a:rPr lang="en-US" dirty="0" smtClean="0"/>
                  <a:t> </a:t>
                </a:r>
                <a:r>
                  <a:rPr lang="en-US" dirty="0" err="1" smtClean="0"/>
                  <a:t>steradians</a:t>
                </a:r>
                <a:r>
                  <a:rPr lang="en-US" dirty="0" smtClean="0"/>
                  <a:t> of solid angle.</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82773" y="4694115"/>
                <a:ext cx="7848600" cy="646331"/>
              </a:xfrm>
              <a:prstGeom prst="rect">
                <a:avLst/>
              </a:prstGeom>
              <a:blipFill rotWithShape="0">
                <a:blip r:embed="rId7"/>
                <a:stretch>
                  <a:fillRect l="-699"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5846" y="5715000"/>
                <a:ext cx="7391400" cy="800989"/>
              </a:xfrm>
              <a:prstGeom prst="rect">
                <a:avLst/>
              </a:prstGeom>
              <a:noFill/>
            </p:spPr>
            <p:txBody>
              <a:bodyPr wrap="square" rtlCol="0">
                <a:spAutoFit/>
              </a:bodyPr>
              <a:lstStyle/>
              <a:p>
                <a:r>
                  <a:rPr lang="en-US" dirty="0" smtClean="0"/>
                  <a:t>Hence the fraction of </a:t>
                </a:r>
                <a14:m>
                  <m:oMath xmlns:m="http://schemas.openxmlformats.org/officeDocument/2006/math">
                    <m:r>
                      <a:rPr lang="en-US" i="1">
                        <a:latin typeface="Cambria Math" panose="02040503050406030204" pitchFamily="18" charset="0"/>
                      </a:rPr>
                      <m:t>𝑛𝑓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b="0" i="0" smtClean="0">
                        <a:latin typeface="Cambria Math" panose="02040503050406030204" pitchFamily="18" charset="0"/>
                      </a:rPr>
                      <m:t> </m:t>
                    </m:r>
                  </m:oMath>
                </a14:m>
                <a:r>
                  <a:rPr lang="en-US" dirty="0" smtClean="0"/>
                  <a:t>travelling at polar angles 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a:t> </a:t>
                </a:r>
                <a:r>
                  <a:rPr lang="en-US" dirty="0" smtClean="0"/>
                  <a:t>i.e. into a solid angle of </a:t>
                </a:r>
                <a14:m>
                  <m:oMath xmlns:m="http://schemas.openxmlformats.org/officeDocument/2006/math">
                    <m:r>
                      <a:rPr lang="en-US" i="1">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Ω</m:t>
                        </m:r>
                      </m:e>
                      <m:sup>
                        <m:r>
                          <a:rPr lang="en-US" i="1">
                            <a:latin typeface="Cambria Math" panose="02040503050406030204" pitchFamily="18" charset="0"/>
                            <a:ea typeface="Cambria Math" panose="02040503050406030204" pitchFamily="18" charset="0"/>
                          </a:rPr>
                          <m:t>′</m:t>
                        </m:r>
                      </m:sup>
                    </m:sSup>
                  </m:oMath>
                </a14:m>
                <a:r>
                  <a:rPr lang="en-US" dirty="0" smtClean="0"/>
                  <a:t> is </a:t>
                </a:r>
                <a14:m>
                  <m:oMath xmlns:m="http://schemas.openxmlformats.org/officeDocument/2006/math">
                    <m:r>
                      <a:rPr lang="en-US" i="1">
                        <a:latin typeface="Cambria Math" panose="02040503050406030204" pitchFamily="18" charset="0"/>
                      </a:rPr>
                      <m:t>𝑛𝑓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Ω</m:t>
                            </m:r>
                          </m:e>
                          <m:sup>
                            <m:r>
                              <a:rPr lang="en-US" i="1">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75846" y="5715000"/>
                <a:ext cx="7391400" cy="800989"/>
              </a:xfrm>
              <a:prstGeom prst="rect">
                <a:avLst/>
              </a:prstGeom>
              <a:blipFill rotWithShape="0">
                <a:blip r:embed="rId8"/>
                <a:stretch>
                  <a:fillRect l="-660" t="-4580" r="-247" b="-3053"/>
                </a:stretch>
              </a:blipFill>
            </p:spPr>
            <p:txBody>
              <a:bodyPr/>
              <a:lstStyle/>
              <a:p>
                <a:r>
                  <a:rPr lang="en-US">
                    <a:noFill/>
                  </a:rPr>
                  <a:t> </a:t>
                </a:r>
              </a:p>
            </p:txBody>
          </p:sp>
        </mc:Fallback>
      </mc:AlternateContent>
    </p:spTree>
    <p:extLst>
      <p:ext uri="{BB962C8B-B14F-4D97-AF65-F5344CB8AC3E}">
        <p14:creationId xmlns:p14="http://schemas.microsoft.com/office/powerpoint/2010/main" val="15038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2400" y="228600"/>
                <a:ext cx="8686800" cy="646331"/>
              </a:xfrm>
              <a:prstGeom prst="rect">
                <a:avLst/>
              </a:prstGeom>
              <a:noFill/>
            </p:spPr>
            <p:txBody>
              <a:bodyPr wrap="square" rtlCol="0">
                <a:spAutoFit/>
              </a:bodyPr>
              <a:lstStyle/>
              <a:p>
                <a:r>
                  <a:rPr lang="en-US" dirty="0" smtClean="0"/>
                  <a:t>The </a:t>
                </a:r>
                <a:r>
                  <a:rPr lang="en-US" dirty="0"/>
                  <a:t>number per unit volume in a monatomic ideal which have speeds between </a:t>
                </a:r>
                <a14:m>
                  <m:oMath xmlns:m="http://schemas.openxmlformats.org/officeDocument/2006/math">
                    <m:r>
                      <a:rPr lang="en-US" i="1">
                        <a:latin typeface="Cambria Math" panose="02040503050406030204" pitchFamily="18" charset="0"/>
                      </a:rPr>
                      <m:t>𝑣</m:t>
                    </m:r>
                  </m:oMath>
                </a14:m>
                <a:r>
                  <a:rPr lang="en-US" dirty="0"/>
                  <a:t> and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𝑑𝑣</m:t>
                    </m:r>
                  </m:oMath>
                </a14:m>
                <a:r>
                  <a:rPr lang="en-US" dirty="0" smtClean="0"/>
                  <a:t> and travelling at polar angles </a:t>
                </a:r>
                <a:r>
                  <a:rPr lang="en-US" dirty="0"/>
                  <a:t>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is:</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52400" y="228600"/>
                <a:ext cx="8686800" cy="646331"/>
              </a:xfrm>
              <a:prstGeom prst="rect">
                <a:avLst/>
              </a:prstGeom>
              <a:blipFill rotWithShape="0">
                <a:blip r:embed="rId2"/>
                <a:stretch>
                  <a:fillRect l="-561" t="-566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47800" y="1295400"/>
                <a:ext cx="6293967" cy="536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𝑛𝑓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Ω</m:t>
                              </m:r>
                            </m:e>
                            <m:sup>
                              <m:r>
                                <a:rPr lang="en-US" i="1">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𝑛𝑓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e>
                          </m:func>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47800" y="1295400"/>
                <a:ext cx="6293967" cy="536494"/>
              </a:xfrm>
              <a:prstGeom prst="rect">
                <a:avLst/>
              </a:prstGeom>
              <a:blipFill rotWithShape="0">
                <a:blip r:embed="rId3"/>
                <a:stretch>
                  <a:fillRect/>
                </a:stretch>
              </a:blipFill>
            </p:spPr>
            <p:txBody>
              <a:bodyPr/>
              <a:lstStyle/>
              <a:p>
                <a:r>
                  <a:rPr lang="en-US">
                    <a:noFill/>
                  </a:rPr>
                  <a:t> </a:t>
                </a:r>
              </a:p>
            </p:txBody>
          </p:sp>
        </mc:Fallback>
      </mc:AlternateContent>
      <p:grpSp>
        <p:nvGrpSpPr>
          <p:cNvPr id="38" name="Group 37"/>
          <p:cNvGrpSpPr/>
          <p:nvPr/>
        </p:nvGrpSpPr>
        <p:grpSpPr>
          <a:xfrm>
            <a:off x="2353901" y="2683232"/>
            <a:ext cx="3873670" cy="3523079"/>
            <a:chOff x="2353901" y="2683232"/>
            <a:chExt cx="3873670" cy="3523079"/>
          </a:xfrm>
        </p:grpSpPr>
        <p:sp>
          <p:nvSpPr>
            <p:cNvPr id="7" name="Oval 6"/>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 name="Straight Arrow Connector 7"/>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4"/>
                  <a:stretch>
                    <a:fillRect t="-5000" r="-14516"/>
                  </a:stretch>
                </a:blipFill>
              </p:spPr>
              <p:txBody>
                <a:bodyPr/>
                <a:lstStyle/>
                <a:p>
                  <a:r>
                    <a:rPr lang="en-US">
                      <a:noFill/>
                    </a:rPr>
                    <a:t> </a:t>
                  </a:r>
                </a:p>
              </p:txBody>
            </p:sp>
          </mc:Fallback>
        </mc:AlternateContent>
        <p:cxnSp>
          <p:nvCxnSpPr>
            <p:cNvPr id="13" name="Straight Connector 12"/>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5"/>
                  <a:stretch>
                    <a:fillRect l="-24242" r="-21212" b="-8889"/>
                  </a:stretch>
                </a:blipFill>
              </p:spPr>
              <p:txBody>
                <a:bodyPr/>
                <a:lstStyle/>
                <a:p>
                  <a:r>
                    <a:rPr lang="en-US">
                      <a:noFill/>
                    </a:rPr>
                    <a:t> </a:t>
                  </a:r>
                </a:p>
              </p:txBody>
            </p:sp>
          </mc:Fallback>
        </mc:AlternateContent>
        <p:sp>
          <p:nvSpPr>
            <p:cNvPr id="19" name="Freeform 18"/>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6"/>
                  <a:stretch>
                    <a:fillRect l="-24324" r="-216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7"/>
                  <a:stretch>
                    <a:fillRect l="-10638" r="-2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8"/>
                  <a:stretch>
                    <a:fillRect l="-10204" r="-612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9"/>
                  <a:stretch>
                    <a:fillRect l="-10870" r="-2174" b="-13043"/>
                  </a:stretch>
                </a:blipFill>
              </p:spPr>
              <p:txBody>
                <a:bodyPr/>
                <a:lstStyle/>
                <a:p>
                  <a:r>
                    <a:rPr lang="en-US">
                      <a:noFill/>
                    </a:rPr>
                    <a:t> </a:t>
                  </a:r>
                </a:p>
              </p:txBody>
            </p:sp>
          </mc:Fallback>
        </mc:AlternateContent>
        <p:grpSp>
          <p:nvGrpSpPr>
            <p:cNvPr id="24" name="Group 23"/>
            <p:cNvGrpSpPr/>
            <p:nvPr/>
          </p:nvGrpSpPr>
          <p:grpSpPr>
            <a:xfrm>
              <a:off x="4707802" y="3505200"/>
              <a:ext cx="638269" cy="505485"/>
              <a:chOff x="4707802" y="3505200"/>
              <a:chExt cx="638269" cy="505485"/>
            </a:xfrm>
          </p:grpSpPr>
          <p:sp>
            <p:nvSpPr>
              <p:cNvPr id="25" name="Freeform 24"/>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3547537" y="6018539"/>
            <a:ext cx="5173211" cy="369332"/>
          </a:xfrm>
          <a:prstGeom prst="rect">
            <a:avLst/>
          </a:prstGeom>
          <a:noFill/>
        </p:spPr>
        <p:txBody>
          <a:bodyPr wrap="none" rtlCol="0">
            <a:spAutoFit/>
          </a:bodyPr>
          <a:lstStyle/>
          <a:p>
            <a:r>
              <a:rPr lang="en-US" dirty="0" smtClean="0">
                <a:solidFill>
                  <a:srgbClr val="FF0000"/>
                </a:solidFill>
              </a:rPr>
              <a:t>Remember all this is happening in velocity space</a:t>
            </a:r>
            <a:endParaRPr lang="en-US" dirty="0">
              <a:solidFill>
                <a:srgbClr val="FF0000"/>
              </a:solidFill>
            </a:endParaRPr>
          </a:p>
        </p:txBody>
      </p:sp>
    </p:spTree>
    <p:extLst>
      <p:ext uri="{BB962C8B-B14F-4D97-AF65-F5344CB8AC3E}">
        <p14:creationId xmlns:p14="http://schemas.microsoft.com/office/powerpoint/2010/main" val="5143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1641475" y="1384300"/>
            <a:ext cx="6032500" cy="443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 name="Oval 4"/>
          <p:cNvSpPr/>
          <p:nvPr/>
        </p:nvSpPr>
        <p:spPr>
          <a:xfrm>
            <a:off x="2571750" y="24526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536950" y="41179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235575" y="2757488"/>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876925" y="4483100"/>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98925" y="3116263"/>
            <a:ext cx="179388"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201863" y="4287838"/>
            <a:ext cx="179387"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688138" y="226377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688138" y="5381625"/>
            <a:ext cx="179387"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3244850" y="531177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3973513" y="1817688"/>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867525" y="3667125"/>
            <a:ext cx="179388" cy="1698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2739067" y="504309"/>
            <a:ext cx="3724096" cy="369332"/>
          </a:xfrm>
          <a:prstGeom prst="rect">
            <a:avLst/>
          </a:prstGeom>
          <a:noFill/>
        </p:spPr>
        <p:txBody>
          <a:bodyPr wrap="none" rtlCol="0">
            <a:spAutoFit/>
          </a:bodyPr>
          <a:lstStyle/>
          <a:p>
            <a:r>
              <a:rPr lang="en-US" dirty="0" smtClean="0"/>
              <a:t>This is what happens in real space</a:t>
            </a:r>
            <a:endParaRPr lang="en-US" dirty="0"/>
          </a:p>
        </p:txBody>
      </p:sp>
      <p:cxnSp>
        <p:nvCxnSpPr>
          <p:cNvPr id="4" name="Straight Connector 3"/>
          <p:cNvCxnSpPr/>
          <p:nvPr/>
        </p:nvCxnSpPr>
        <p:spPr>
          <a:xfrm flipV="1">
            <a:off x="6463163" y="1384302"/>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41507" y="5830220"/>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269541">
            <a:off x="6800005" y="997050"/>
            <a:ext cx="914400" cy="914400"/>
          </a:xfrm>
          <a:prstGeom prst="arc">
            <a:avLst>
              <a:gd name="adj1" fmla="val 1795427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48724" y="1446225"/>
            <a:ext cx="372218" cy="523220"/>
          </a:xfrm>
          <a:prstGeom prst="rect">
            <a:avLst/>
          </a:prstGeom>
          <a:noFill/>
        </p:spPr>
        <p:txBody>
          <a:bodyPr wrap="none" rtlCol="0">
            <a:spAutoFit/>
          </a:bodyPr>
          <a:lstStyle/>
          <a:p>
            <a:r>
              <a:rPr lang="en-US" sz="2800" i="1" dirty="0" smtClean="0">
                <a:sym typeface="Symbol" panose="05050102010706020507" pitchFamily="18" charset="2"/>
              </a:rPr>
              <a:t></a:t>
            </a:r>
            <a:endParaRPr lang="en-US" sz="2800" i="1" dirty="0"/>
          </a:p>
        </p:txBody>
      </p:sp>
      <p:cxnSp>
        <p:nvCxnSpPr>
          <p:cNvPr id="24" name="Straight Connector 23"/>
          <p:cNvCxnSpPr/>
          <p:nvPr/>
        </p:nvCxnSpPr>
        <p:spPr>
          <a:xfrm flipH="1">
            <a:off x="6441507" y="2107128"/>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0051646">
            <a:off x="6812827" y="6134392"/>
            <a:ext cx="595035" cy="461665"/>
          </a:xfrm>
          <a:prstGeom prst="rect">
            <a:avLst/>
          </a:prstGeom>
          <a:noFill/>
        </p:spPr>
        <p:txBody>
          <a:bodyPr wrap="none" rtlCol="0">
            <a:spAutoFit/>
          </a:bodyPr>
          <a:lstStyle/>
          <a:p>
            <a:r>
              <a:rPr lang="en-US" sz="2400" i="1" dirty="0" err="1" smtClean="0"/>
              <a:t>vdt</a:t>
            </a:r>
            <a:endParaRPr lang="en-US" sz="2400" i="1" dirty="0"/>
          </a:p>
        </p:txBody>
      </p:sp>
      <p:cxnSp>
        <p:nvCxnSpPr>
          <p:cNvPr id="27" name="Straight Connector 26"/>
          <p:cNvCxnSpPr/>
          <p:nvPr/>
        </p:nvCxnSpPr>
        <p:spPr>
          <a:xfrm flipV="1">
            <a:off x="6472308" y="1066800"/>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441506" y="5512718"/>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37039" y="347593"/>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673975" y="347593"/>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06239" y="4799779"/>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691340" y="4779447"/>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559706" y="358709"/>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337039" y="1076687"/>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94956" y="2928938"/>
            <a:ext cx="458780" cy="584775"/>
          </a:xfrm>
          <a:prstGeom prst="rect">
            <a:avLst/>
          </a:prstGeom>
          <a:noFill/>
        </p:spPr>
        <p:txBody>
          <a:bodyPr wrap="none" rtlCol="0">
            <a:spAutoFit/>
          </a:bodyPr>
          <a:lstStyle/>
          <a:p>
            <a:r>
              <a:rPr lang="en-US" sz="3200" dirty="0" smtClean="0"/>
              <a:t>A</a:t>
            </a:r>
            <a:endParaRPr lang="en-US" sz="3200" dirty="0"/>
          </a:p>
        </p:txBody>
      </p:sp>
      <p:grpSp>
        <p:nvGrpSpPr>
          <p:cNvPr id="30" name="Group 29"/>
          <p:cNvGrpSpPr/>
          <p:nvPr/>
        </p:nvGrpSpPr>
        <p:grpSpPr>
          <a:xfrm rot="5400000">
            <a:off x="2353901" y="2683232"/>
            <a:ext cx="3873670" cy="3523079"/>
            <a:chOff x="2353901" y="2683232"/>
            <a:chExt cx="3873670" cy="3523079"/>
          </a:xfrm>
        </p:grpSpPr>
        <p:sp>
          <p:nvSpPr>
            <p:cNvPr id="38" name="Oval 37"/>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9" name="Straight Arrow Connector 38"/>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8"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2"/>
                  <a:stretch>
                    <a:fillRect r="-5000" b="-14516"/>
                  </a:stretch>
                </a:blipFill>
              </p:spPr>
              <p:txBody>
                <a:bodyPr/>
                <a:lstStyle/>
                <a:p>
                  <a:r>
                    <a:rPr lang="en-US">
                      <a:noFill/>
                    </a:rPr>
                    <a:t> </a:t>
                  </a:r>
                </a:p>
              </p:txBody>
            </p:sp>
          </mc:Fallback>
        </mc:AlternateContent>
        <p:cxnSp>
          <p:nvCxnSpPr>
            <p:cNvPr id="44" name="Straight Connector 43"/>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3"/>
                  <a:stretch>
                    <a:fillRect l="-11111" t="-27273" b="-18182"/>
                  </a:stretch>
                </a:blipFill>
              </p:spPr>
              <p:txBody>
                <a:bodyPr/>
                <a:lstStyle/>
                <a:p>
                  <a:r>
                    <a:rPr lang="en-US">
                      <a:noFill/>
                    </a:rPr>
                    <a:t> </a:t>
                  </a:r>
                </a:p>
              </p:txBody>
            </p:sp>
          </mc:Fallback>
        </mc:AlternateContent>
        <p:sp>
          <p:nvSpPr>
            <p:cNvPr id="50" name="Freeform 49"/>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4"/>
                  <a:stretch>
                    <a:fillRect l="-28889" t="-24324"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5"/>
                  <a:stretch>
                    <a:fillRect l="-13333" t="-10638"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6"/>
                  <a:stretch>
                    <a:fillRect l="-20408" t="-10204" b="-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7"/>
                  <a:stretch>
                    <a:fillRect l="-13043" t="-11111" b="-2222"/>
                  </a:stretch>
                </a:blipFill>
              </p:spPr>
              <p:txBody>
                <a:bodyPr/>
                <a:lstStyle/>
                <a:p>
                  <a:r>
                    <a:rPr lang="en-US">
                      <a:noFill/>
                    </a:rPr>
                    <a:t> </a:t>
                  </a:r>
                </a:p>
              </p:txBody>
            </p:sp>
          </mc:Fallback>
        </mc:AlternateContent>
        <p:grpSp>
          <p:nvGrpSpPr>
            <p:cNvPr id="55" name="Group 54"/>
            <p:cNvGrpSpPr/>
            <p:nvPr/>
          </p:nvGrpSpPr>
          <p:grpSpPr>
            <a:xfrm>
              <a:off x="4707802" y="3505200"/>
              <a:ext cx="638269" cy="505485"/>
              <a:chOff x="4707802" y="3505200"/>
              <a:chExt cx="638269" cy="505485"/>
            </a:xfrm>
          </p:grpSpPr>
          <p:sp>
            <p:nvSpPr>
              <p:cNvPr id="59" name="Freeform 58"/>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5400000">
            <a:off x="2353901" y="1729044"/>
            <a:ext cx="3873670" cy="3523079"/>
            <a:chOff x="2353901" y="2683232"/>
            <a:chExt cx="3873670" cy="3523079"/>
          </a:xfrm>
        </p:grpSpPr>
        <p:sp>
          <p:nvSpPr>
            <p:cNvPr id="64" name="Oval 63"/>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5" name="Straight Arrow Connector 64"/>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4"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8"/>
                  <a:stretch>
                    <a:fillRect r="-5000" b="-14286"/>
                  </a:stretch>
                </a:blipFill>
              </p:spPr>
              <p:txBody>
                <a:bodyPr/>
                <a:lstStyle/>
                <a:p>
                  <a:r>
                    <a:rPr lang="en-US">
                      <a:noFill/>
                    </a:rPr>
                    <a:t> </a:t>
                  </a:r>
                </a:p>
              </p:txBody>
            </p:sp>
          </mc:Fallback>
        </mc:AlternateContent>
        <p:cxnSp>
          <p:nvCxnSpPr>
            <p:cNvPr id="70" name="Straight Connector 69"/>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9"/>
                  <a:stretch>
                    <a:fillRect l="-11111" t="-24242" b="-21212"/>
                  </a:stretch>
                </a:blipFill>
              </p:spPr>
              <p:txBody>
                <a:bodyPr/>
                <a:lstStyle/>
                <a:p>
                  <a:r>
                    <a:rPr lang="en-US">
                      <a:noFill/>
                    </a:rPr>
                    <a:t> </a:t>
                  </a:r>
                </a:p>
              </p:txBody>
            </p:sp>
          </mc:Fallback>
        </mc:AlternateContent>
        <p:sp>
          <p:nvSpPr>
            <p:cNvPr id="76" name="Freeform 75"/>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TextBox 76"/>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10"/>
                  <a:stretch>
                    <a:fillRect l="-28889" t="-24324"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11"/>
                  <a:stretch>
                    <a:fillRect l="-13333" t="-10417"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12"/>
                  <a:stretch>
                    <a:fillRect l="-20408" t="-10417"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13"/>
                  <a:stretch>
                    <a:fillRect l="-13043" t="-10870" b="-2174"/>
                  </a:stretch>
                </a:blipFill>
              </p:spPr>
              <p:txBody>
                <a:bodyPr/>
                <a:lstStyle/>
                <a:p>
                  <a:r>
                    <a:rPr lang="en-US">
                      <a:noFill/>
                    </a:rPr>
                    <a:t> </a:t>
                  </a:r>
                </a:p>
              </p:txBody>
            </p:sp>
          </mc:Fallback>
        </mc:AlternateContent>
        <p:grpSp>
          <p:nvGrpSpPr>
            <p:cNvPr id="81" name="Group 80"/>
            <p:cNvGrpSpPr/>
            <p:nvPr/>
          </p:nvGrpSpPr>
          <p:grpSpPr>
            <a:xfrm>
              <a:off x="4707802" y="3505200"/>
              <a:ext cx="638269" cy="505485"/>
              <a:chOff x="4707802" y="3505200"/>
              <a:chExt cx="638269" cy="505485"/>
            </a:xfrm>
          </p:grpSpPr>
          <p:sp>
            <p:nvSpPr>
              <p:cNvPr id="85" name="Freeform 84"/>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5400000" flipH="1">
            <a:off x="2730460" y="3215869"/>
            <a:ext cx="3303983" cy="3523079"/>
            <a:chOff x="2353901" y="2683232"/>
            <a:chExt cx="3873670" cy="3523079"/>
          </a:xfrm>
        </p:grpSpPr>
        <p:sp>
          <p:nvSpPr>
            <p:cNvPr id="90" name="Oval 89"/>
            <p:cNvSpPr/>
            <p:nvPr/>
          </p:nvSpPr>
          <p:spPr>
            <a:xfrm>
              <a:off x="3717925" y="4638675"/>
              <a:ext cx="179388"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1" name="Straight Arrow Connector 90"/>
            <p:cNvCxnSpPr/>
            <p:nvPr/>
          </p:nvCxnSpPr>
          <p:spPr>
            <a:xfrm flipV="1">
              <a:off x="3808413" y="3763888"/>
              <a:ext cx="1173737" cy="960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0" idx="0"/>
            </p:cNvCxnSpPr>
            <p:nvPr/>
          </p:nvCxnSpPr>
          <p:spPr>
            <a:xfrm flipV="1">
              <a:off x="3808413" y="2871787"/>
              <a:ext cx="0" cy="176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2593975" y="4724400"/>
              <a:ext cx="1212850" cy="1204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806825" y="4724400"/>
              <a:ext cx="2139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p:cNvSpPr txBox="1"/>
                <p:nvPr/>
              </p:nvSpPr>
              <p:spPr>
                <a:xfrm>
                  <a:off x="4253137" y="4179882"/>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4253137" y="4179882"/>
                  <a:ext cx="380552" cy="369332"/>
                </a:xfrm>
                <a:prstGeom prst="rect">
                  <a:avLst/>
                </a:prstGeom>
                <a:blipFill rotWithShape="0">
                  <a:blip r:embed="rId14"/>
                  <a:stretch>
                    <a:fillRect r="-5000" b="-9434"/>
                  </a:stretch>
                </a:blipFill>
              </p:spPr>
              <p:txBody>
                <a:bodyPr/>
                <a:lstStyle/>
                <a:p>
                  <a:r>
                    <a:rPr lang="en-US">
                      <a:noFill/>
                    </a:rPr>
                    <a:t> </a:t>
                  </a:r>
                </a:p>
              </p:txBody>
            </p:sp>
          </mc:Fallback>
        </mc:AlternateContent>
        <p:cxnSp>
          <p:nvCxnSpPr>
            <p:cNvPr id="96" name="Straight Connector 95"/>
            <p:cNvCxnSpPr/>
            <p:nvPr/>
          </p:nvCxnSpPr>
          <p:spPr>
            <a:xfrm>
              <a:off x="4978975" y="3769163"/>
              <a:ext cx="0" cy="15576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200400" y="5326856"/>
              <a:ext cx="1778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978975" y="4724400"/>
              <a:ext cx="552450" cy="60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22805" y="4733805"/>
              <a:ext cx="1152996" cy="593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3816947" y="4087215"/>
              <a:ext cx="425513" cy="289711"/>
            </a:xfrm>
            <a:custGeom>
              <a:avLst/>
              <a:gdLst>
                <a:gd name="connsiteX0" fmla="*/ 0 w 425513"/>
                <a:gd name="connsiteY0" fmla="*/ 0 h 289711"/>
                <a:gd name="connsiteX1" fmla="*/ 289711 w 425513"/>
                <a:gd name="connsiteY1" fmla="*/ 90534 h 289711"/>
                <a:gd name="connsiteX2" fmla="*/ 425513 w 425513"/>
                <a:gd name="connsiteY2" fmla="*/ 289711 h 289711"/>
                <a:gd name="connsiteX3" fmla="*/ 425513 w 425513"/>
                <a:gd name="connsiteY3" fmla="*/ 289711 h 289711"/>
              </a:gdLst>
              <a:ahLst/>
              <a:cxnLst>
                <a:cxn ang="0">
                  <a:pos x="connsiteX0" y="connsiteY0"/>
                </a:cxn>
                <a:cxn ang="0">
                  <a:pos x="connsiteX1" y="connsiteY1"/>
                </a:cxn>
                <a:cxn ang="0">
                  <a:pos x="connsiteX2" y="connsiteY2"/>
                </a:cxn>
                <a:cxn ang="0">
                  <a:pos x="connsiteX3" y="connsiteY3"/>
                </a:cxn>
              </a:cxnLst>
              <a:rect l="l" t="t" r="r" b="b"/>
              <a:pathLst>
                <a:path w="425513" h="289711">
                  <a:moveTo>
                    <a:pt x="0" y="0"/>
                  </a:moveTo>
                  <a:cubicBezTo>
                    <a:pt x="109396" y="21124"/>
                    <a:pt x="218792" y="42249"/>
                    <a:pt x="289711" y="90534"/>
                  </a:cubicBezTo>
                  <a:cubicBezTo>
                    <a:pt x="360630" y="138819"/>
                    <a:pt x="425513" y="289711"/>
                    <a:pt x="425513" y="289711"/>
                  </a:cubicBezTo>
                  <a:lnTo>
                    <a:pt x="425513" y="2897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1" name="TextBox 100"/>
                <p:cNvSpPr txBox="1"/>
                <p:nvPr/>
              </p:nvSpPr>
              <p:spPr>
                <a:xfrm>
                  <a:off x="3982703" y="3840459"/>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1" name="TextBox 100"/>
                <p:cNvSpPr txBox="1">
                  <a:spLocks noRot="1" noChangeAspect="1" noMove="1" noResize="1" noEditPoints="1" noAdjustHandles="1" noChangeArrowheads="1" noChangeShapeType="1" noTextEdit="1"/>
                </p:cNvSpPr>
                <p:nvPr/>
              </p:nvSpPr>
              <p:spPr>
                <a:xfrm>
                  <a:off x="3982703" y="3840459"/>
                  <a:ext cx="200696" cy="276999"/>
                </a:xfrm>
                <a:prstGeom prst="rect">
                  <a:avLst/>
                </a:prstGeom>
                <a:blipFill rotWithShape="0">
                  <a:blip r:embed="rId15"/>
                  <a:stretch>
                    <a:fillRect l="-8889" t="-39286" b="-32143"/>
                  </a:stretch>
                </a:blipFill>
              </p:spPr>
              <p:txBody>
                <a:bodyPr/>
                <a:lstStyle/>
                <a:p>
                  <a:r>
                    <a:rPr lang="en-US">
                      <a:noFill/>
                    </a:rPr>
                    <a:t> </a:t>
                  </a:r>
                </a:p>
              </p:txBody>
            </p:sp>
          </mc:Fallback>
        </mc:AlternateContent>
        <p:sp>
          <p:nvSpPr>
            <p:cNvPr id="102" name="Freeform 101"/>
            <p:cNvSpPr/>
            <p:nvPr/>
          </p:nvSpPr>
          <p:spPr>
            <a:xfrm>
              <a:off x="3545343" y="4920134"/>
              <a:ext cx="597529" cy="111851"/>
            </a:xfrm>
            <a:custGeom>
              <a:avLst/>
              <a:gdLst>
                <a:gd name="connsiteX0" fmla="*/ 0 w 597529"/>
                <a:gd name="connsiteY0" fmla="*/ 72427 h 111851"/>
                <a:gd name="connsiteX1" fmla="*/ 280658 w 597529"/>
                <a:gd name="connsiteY1" fmla="*/ 108641 h 111851"/>
                <a:gd name="connsiteX2" fmla="*/ 597529 w 597529"/>
                <a:gd name="connsiteY2" fmla="*/ 0 h 111851"/>
                <a:gd name="connsiteX3" fmla="*/ 597529 w 597529"/>
                <a:gd name="connsiteY3" fmla="*/ 0 h 111851"/>
              </a:gdLst>
              <a:ahLst/>
              <a:cxnLst>
                <a:cxn ang="0">
                  <a:pos x="connsiteX0" y="connsiteY0"/>
                </a:cxn>
                <a:cxn ang="0">
                  <a:pos x="connsiteX1" y="connsiteY1"/>
                </a:cxn>
                <a:cxn ang="0">
                  <a:pos x="connsiteX2" y="connsiteY2"/>
                </a:cxn>
                <a:cxn ang="0">
                  <a:pos x="connsiteX3" y="connsiteY3"/>
                </a:cxn>
              </a:cxnLst>
              <a:rect l="l" t="t" r="r" b="b"/>
              <a:pathLst>
                <a:path w="597529" h="111851">
                  <a:moveTo>
                    <a:pt x="0" y="72427"/>
                  </a:moveTo>
                  <a:cubicBezTo>
                    <a:pt x="90535" y="96569"/>
                    <a:pt x="181070" y="120712"/>
                    <a:pt x="280658" y="108641"/>
                  </a:cubicBezTo>
                  <a:cubicBezTo>
                    <a:pt x="380246" y="96570"/>
                    <a:pt x="597529" y="0"/>
                    <a:pt x="597529" y="0"/>
                  </a:cubicBezTo>
                  <a:lnTo>
                    <a:pt x="59752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p:cNvSpPr txBox="1"/>
                <p:nvPr/>
              </p:nvSpPr>
              <p:spPr>
                <a:xfrm>
                  <a:off x="3712057" y="4979210"/>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3712057" y="4979210"/>
                  <a:ext cx="226152" cy="276999"/>
                </a:xfrm>
                <a:prstGeom prst="rect">
                  <a:avLst/>
                </a:prstGeom>
                <a:blipFill rotWithShape="0">
                  <a:blip r:embed="rId16"/>
                  <a:stretch>
                    <a:fillRect l="-28889" t="-35484" b="-38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2447860" y="5929312"/>
                  <a:ext cx="28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2447860" y="5929312"/>
                  <a:ext cx="289053" cy="276999"/>
                </a:xfrm>
                <a:prstGeom prst="rect">
                  <a:avLst/>
                </a:prstGeom>
                <a:blipFill rotWithShape="0">
                  <a:blip r:embed="rId17"/>
                  <a:stretch>
                    <a:fillRect l="-13333" t="-2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5930887" y="4638675"/>
                  <a:ext cx="29668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5930887" y="4638675"/>
                  <a:ext cx="296684" cy="298928"/>
                </a:xfrm>
                <a:prstGeom prst="rect">
                  <a:avLst/>
                </a:prstGeom>
                <a:blipFill rotWithShape="0">
                  <a:blip r:embed="rId18"/>
                  <a:stretch>
                    <a:fillRect l="-20408" t="-19512" b="-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3512901" y="2683232"/>
                  <a:ext cx="27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𝑧</m:t>
                            </m:r>
                          </m:sub>
                        </m:sSub>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3512901" y="2683232"/>
                  <a:ext cx="278666" cy="276999"/>
                </a:xfrm>
                <a:prstGeom prst="rect">
                  <a:avLst/>
                </a:prstGeom>
                <a:blipFill rotWithShape="0">
                  <a:blip r:embed="rId19"/>
                  <a:stretch>
                    <a:fillRect l="-13043" t="-20513" b="-12821"/>
                  </a:stretch>
                </a:blipFill>
              </p:spPr>
              <p:txBody>
                <a:bodyPr/>
                <a:lstStyle/>
                <a:p>
                  <a:r>
                    <a:rPr lang="en-US">
                      <a:noFill/>
                    </a:rPr>
                    <a:t> </a:t>
                  </a:r>
                </a:p>
              </p:txBody>
            </p:sp>
          </mc:Fallback>
        </mc:AlternateContent>
        <p:grpSp>
          <p:nvGrpSpPr>
            <p:cNvPr id="107" name="Group 106"/>
            <p:cNvGrpSpPr/>
            <p:nvPr/>
          </p:nvGrpSpPr>
          <p:grpSpPr>
            <a:xfrm>
              <a:off x="4707802" y="3505200"/>
              <a:ext cx="638269" cy="505485"/>
              <a:chOff x="4707802" y="3505200"/>
              <a:chExt cx="638269" cy="505485"/>
            </a:xfrm>
          </p:grpSpPr>
          <p:sp>
            <p:nvSpPr>
              <p:cNvPr id="111" name="Freeform 110"/>
              <p:cNvSpPr/>
              <p:nvPr/>
            </p:nvSpPr>
            <p:spPr>
              <a:xfrm>
                <a:off x="4707802" y="36576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5029200" y="3505200"/>
                <a:ext cx="316871" cy="353085"/>
              </a:xfrm>
              <a:custGeom>
                <a:avLst/>
                <a:gdLst>
                  <a:gd name="connsiteX0" fmla="*/ 0 w 316871"/>
                  <a:gd name="connsiteY0" fmla="*/ 0 h 353085"/>
                  <a:gd name="connsiteX1" fmla="*/ 208230 w 316871"/>
                  <a:gd name="connsiteY1" fmla="*/ 172016 h 353085"/>
                  <a:gd name="connsiteX2" fmla="*/ 316871 w 316871"/>
                  <a:gd name="connsiteY2" fmla="*/ 353085 h 353085"/>
                </a:gdLst>
                <a:ahLst/>
                <a:cxnLst>
                  <a:cxn ang="0">
                    <a:pos x="connsiteX0" y="connsiteY0"/>
                  </a:cxn>
                  <a:cxn ang="0">
                    <a:pos x="connsiteX1" y="connsiteY1"/>
                  </a:cxn>
                  <a:cxn ang="0">
                    <a:pos x="connsiteX2" y="connsiteY2"/>
                  </a:cxn>
                </a:cxnLst>
                <a:rect l="l" t="t" r="r" b="b"/>
                <a:pathLst>
                  <a:path w="316871" h="353085">
                    <a:moveTo>
                      <a:pt x="0" y="0"/>
                    </a:moveTo>
                    <a:cubicBezTo>
                      <a:pt x="77709" y="56584"/>
                      <a:pt x="155418" y="113169"/>
                      <a:pt x="208230" y="172016"/>
                    </a:cubicBezTo>
                    <a:cubicBezTo>
                      <a:pt x="261042" y="230863"/>
                      <a:pt x="288956" y="291974"/>
                      <a:pt x="316871" y="35308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4725909" y="3512745"/>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023077" y="3846212"/>
                <a:ext cx="307818" cy="144855"/>
              </a:xfrm>
              <a:custGeom>
                <a:avLst/>
                <a:gdLst>
                  <a:gd name="connsiteX0" fmla="*/ 0 w 307818"/>
                  <a:gd name="connsiteY0" fmla="*/ 144855 h 144855"/>
                  <a:gd name="connsiteX1" fmla="*/ 190123 w 307818"/>
                  <a:gd name="connsiteY1" fmla="*/ 81481 h 144855"/>
                  <a:gd name="connsiteX2" fmla="*/ 307818 w 307818"/>
                  <a:gd name="connsiteY2" fmla="*/ 0 h 144855"/>
                </a:gdLst>
                <a:ahLst/>
                <a:cxnLst>
                  <a:cxn ang="0">
                    <a:pos x="connsiteX0" y="connsiteY0"/>
                  </a:cxn>
                  <a:cxn ang="0">
                    <a:pos x="connsiteX1" y="connsiteY1"/>
                  </a:cxn>
                  <a:cxn ang="0">
                    <a:pos x="connsiteX2" y="connsiteY2"/>
                  </a:cxn>
                </a:cxnLst>
                <a:rect l="l" t="t" r="r" b="b"/>
                <a:pathLst>
                  <a:path w="307818" h="144855">
                    <a:moveTo>
                      <a:pt x="0" y="144855"/>
                    </a:moveTo>
                    <a:cubicBezTo>
                      <a:pt x="69410" y="125239"/>
                      <a:pt x="138820" y="105623"/>
                      <a:pt x="190123" y="81481"/>
                    </a:cubicBezTo>
                    <a:cubicBezTo>
                      <a:pt x="241426" y="57339"/>
                      <a:pt x="274622" y="28669"/>
                      <a:pt x="307818"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p:nvPr/>
          </p:nvSpPr>
          <p:spPr>
            <a:xfrm>
              <a:off x="2593976" y="3124200"/>
              <a:ext cx="2439752"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362200" y="3466119"/>
              <a:ext cx="2983871" cy="6329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2353901" y="3431263"/>
              <a:ext cx="2978590" cy="679010"/>
            </a:xfrm>
            <a:custGeom>
              <a:avLst/>
              <a:gdLst>
                <a:gd name="connsiteX0" fmla="*/ 0 w 2978590"/>
                <a:gd name="connsiteY0" fmla="*/ 325925 h 679010"/>
                <a:gd name="connsiteX1" fmla="*/ 235390 w 2978590"/>
                <a:gd name="connsiteY1" fmla="*/ 0 h 679010"/>
                <a:gd name="connsiteX2" fmla="*/ 280657 w 2978590"/>
                <a:gd name="connsiteY2" fmla="*/ 117695 h 679010"/>
                <a:gd name="connsiteX3" fmla="*/ 461727 w 2978590"/>
                <a:gd name="connsiteY3" fmla="*/ 208230 h 679010"/>
                <a:gd name="connsiteX4" fmla="*/ 878186 w 2978590"/>
                <a:gd name="connsiteY4" fmla="*/ 307818 h 679010"/>
                <a:gd name="connsiteX5" fmla="*/ 1403287 w 2978590"/>
                <a:gd name="connsiteY5" fmla="*/ 344032 h 679010"/>
                <a:gd name="connsiteX6" fmla="*/ 1946495 w 2978590"/>
                <a:gd name="connsiteY6" fmla="*/ 307818 h 679010"/>
                <a:gd name="connsiteX7" fmla="*/ 2362954 w 2978590"/>
                <a:gd name="connsiteY7" fmla="*/ 244444 h 679010"/>
                <a:gd name="connsiteX8" fmla="*/ 2589291 w 2978590"/>
                <a:gd name="connsiteY8" fmla="*/ 162963 h 679010"/>
                <a:gd name="connsiteX9" fmla="*/ 2679826 w 2978590"/>
                <a:gd name="connsiteY9" fmla="*/ 81482 h 679010"/>
                <a:gd name="connsiteX10" fmla="*/ 2697933 w 2978590"/>
                <a:gd name="connsiteY10" fmla="*/ 9054 h 679010"/>
                <a:gd name="connsiteX11" fmla="*/ 2978590 w 2978590"/>
                <a:gd name="connsiteY11" fmla="*/ 344032 h 679010"/>
                <a:gd name="connsiteX12" fmla="*/ 2942376 w 2978590"/>
                <a:gd name="connsiteY12" fmla="*/ 470781 h 679010"/>
                <a:gd name="connsiteX13" fmla="*/ 2697933 w 2978590"/>
                <a:gd name="connsiteY13" fmla="*/ 552262 h 679010"/>
                <a:gd name="connsiteX14" fmla="*/ 2417275 w 2978590"/>
                <a:gd name="connsiteY14" fmla="*/ 615636 h 679010"/>
                <a:gd name="connsiteX15" fmla="*/ 2127564 w 2978590"/>
                <a:gd name="connsiteY15" fmla="*/ 651850 h 679010"/>
                <a:gd name="connsiteX16" fmla="*/ 1801640 w 2978590"/>
                <a:gd name="connsiteY16" fmla="*/ 679010 h 679010"/>
                <a:gd name="connsiteX17" fmla="*/ 1439501 w 2978590"/>
                <a:gd name="connsiteY17" fmla="*/ 660903 h 679010"/>
                <a:gd name="connsiteX18" fmla="*/ 977774 w 2978590"/>
                <a:gd name="connsiteY18" fmla="*/ 642796 h 679010"/>
                <a:gd name="connsiteX19" fmla="*/ 588475 w 2978590"/>
                <a:gd name="connsiteY19" fmla="*/ 606583 h 679010"/>
                <a:gd name="connsiteX20" fmla="*/ 298764 w 2978590"/>
                <a:gd name="connsiteY20" fmla="*/ 534155 h 679010"/>
                <a:gd name="connsiteX21" fmla="*/ 90535 w 2978590"/>
                <a:gd name="connsiteY21" fmla="*/ 461727 h 679010"/>
                <a:gd name="connsiteX22" fmla="*/ 27160 w 2978590"/>
                <a:gd name="connsiteY22" fmla="*/ 389299 h 679010"/>
                <a:gd name="connsiteX23" fmla="*/ 0 w 2978590"/>
                <a:gd name="connsiteY23" fmla="*/ 325925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8590" h="679010">
                  <a:moveTo>
                    <a:pt x="0" y="325925"/>
                  </a:moveTo>
                  <a:lnTo>
                    <a:pt x="235390" y="0"/>
                  </a:lnTo>
                  <a:lnTo>
                    <a:pt x="280657" y="117695"/>
                  </a:lnTo>
                  <a:lnTo>
                    <a:pt x="461727" y="208230"/>
                  </a:lnTo>
                  <a:lnTo>
                    <a:pt x="878186" y="307818"/>
                  </a:lnTo>
                  <a:lnTo>
                    <a:pt x="1403287" y="344032"/>
                  </a:lnTo>
                  <a:lnTo>
                    <a:pt x="1946495" y="307818"/>
                  </a:lnTo>
                  <a:lnTo>
                    <a:pt x="2362954" y="244444"/>
                  </a:lnTo>
                  <a:lnTo>
                    <a:pt x="2589291" y="162963"/>
                  </a:lnTo>
                  <a:lnTo>
                    <a:pt x="2679826" y="81482"/>
                  </a:lnTo>
                  <a:lnTo>
                    <a:pt x="2697933" y="9054"/>
                  </a:lnTo>
                  <a:lnTo>
                    <a:pt x="2978590" y="344032"/>
                  </a:lnTo>
                  <a:lnTo>
                    <a:pt x="2942376" y="470781"/>
                  </a:lnTo>
                  <a:lnTo>
                    <a:pt x="2697933" y="552262"/>
                  </a:lnTo>
                  <a:lnTo>
                    <a:pt x="2417275" y="615636"/>
                  </a:lnTo>
                  <a:lnTo>
                    <a:pt x="2127564" y="651850"/>
                  </a:lnTo>
                  <a:lnTo>
                    <a:pt x="1801640" y="679010"/>
                  </a:lnTo>
                  <a:lnTo>
                    <a:pt x="1439501" y="660903"/>
                  </a:lnTo>
                  <a:lnTo>
                    <a:pt x="977774" y="642796"/>
                  </a:lnTo>
                  <a:lnTo>
                    <a:pt x="588475" y="606583"/>
                  </a:lnTo>
                  <a:lnTo>
                    <a:pt x="298764" y="534155"/>
                  </a:lnTo>
                  <a:lnTo>
                    <a:pt x="90535" y="461727"/>
                  </a:lnTo>
                  <a:lnTo>
                    <a:pt x="27160" y="389299"/>
                  </a:lnTo>
                  <a:lnTo>
                    <a:pt x="0" y="325925"/>
                  </a:lnTo>
                  <a:close/>
                </a:path>
              </a:pathLst>
            </a:cu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40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88889E-6 -2.59259E-6 L -0.07275 -0.12083 L 0.06927 -0.43356 L 0.27569 0.2132 L 0.43264 -0.43101 L 0.58698 -0.03726 L 0.4309 0.20926 L -0.06997 -0.26157 L 0.02708 -0.43588 " pathEditMode="relative" ptsTypes="AAAAAAAAA">
                                      <p:cBhvr>
                                        <p:cTn id="6" dur="5000" fill="hold"/>
                                        <p:tgtEl>
                                          <p:spTgt spid="1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38889E-6 -7.40741E-7 L -0.17569 -0.07246 L 0.47101 -0.26551 L -0.16927 -0.38264 L 0.47292 -0.51852 L 0.18212 -0.58449 " pathEditMode="relative" ptsTypes="AAAAAA">
                                      <p:cBhvr>
                                        <p:cTn id="8" dur="2000" fill="hold"/>
                                        <p:tgtEl>
                                          <p:spTgt spid="14"/>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1.38889E-6 -1.48148E-6 L -0.22136 -0.14583 L 0.44218 -0.34768 L 0.21961 -0.40602 L -0.22049 -0.01736 L -0.02431 0.2419 L 0.44114 -0.05486 L 0.02343 -0.40602 L -0.22049 -0.1919 L 0.2243 0.2419 L 0.44027 -0.0074 " pathEditMode="relative" ptsTypes="AAAAAAAAAAA">
                                      <p:cBhvr>
                                        <p:cTn id="10" dur="2000" fill="hold"/>
                                        <p:tgtEl>
                                          <p:spTgt spid="6"/>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88889E-6 -0.00093 L 0.00277 -0.26389 L 0.00277 0.38426 L 3.88889E-6 -0.00093 Z " pathEditMode="relative" ptsTypes="AAAA">
                                      <p:cBhvr>
                                        <p:cTn id="12" dur="2000" fill="hold"/>
                                        <p:tgtEl>
                                          <p:spTgt spid="9"/>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8.33333E-7 7.40741E-7 L 0.39445 -0.0074 L -0.26632 -0.00625 L -8.33333E-7 7.40741E-7 Z " pathEditMode="relative" ptsTypes="AAAA">
                                      <p:cBhvr>
                                        <p:cTn id="14" dur="2000" fill="hold"/>
                                        <p:tgtEl>
                                          <p:spTgt spid="15"/>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1.66667E-6 -1.48148E-6 L 0.0691 -0.21296 L 0.20365 0.43125 L 0.25885 0.10857 L 0.18767 -0.21412 L 0.07934 0.43612 L -0.03455 -0.21041 L -0.18594 0.43612 L -0.3309 -0.21412 L -0.39896 0.10232 L -0.33733 0.4375 L -0.22517 -0.21412 L -0.10851 0.43612 L 0.07847 -0.2118 L 0.25503 0.32408 L 0.14757 0.43357 " pathEditMode="relative" ptsTypes="AAAAAAAAAAAAAAAA">
                                      <p:cBhvr>
                                        <p:cTn id="16" dur="2000" fill="hold"/>
                                        <p:tgtEl>
                                          <p:spTgt spid="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6 -3.7037E-7 L 0.18507 0.10209 L -0.06631 0.17824 L -0.47656 0.09954 L 0.18803 -0.04606 " pathEditMode="relative" ptsTypes="AAAAA">
                                      <p:cBhvr>
                                        <p:cTn id="18" dur="2000" fill="hold"/>
                                        <p:tgtEl>
                                          <p:spTgt spid="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8.05556E-6 -3.7037E-7 L -0.19445 0.50718 L -0.37014 -0.14329 L -0.56355 0.19676 L -0.27848 0.50579 L 0.09913 0.12454 L -0.08421 -0.13727 " pathEditMode="relative" ptsTypes="AAAAAAA">
                                      <p:cBhvr>
                                        <p:cTn id="20" dur="2000" fill="hold"/>
                                        <p:tgtEl>
                                          <p:spTgt spid="1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 0 L -0.05329 0.30162 L -0.1309 -0.35 L -0.22621 0.30417 L -0.33003 -0.3537 L -0.43472 0.29908 L -0.52812 -0.34629 L -0.57951 0.11227 L -0.53559 0.29792 L -0.2842 -0.34768 L -0.08229 0.29537 L 0 0 Z " pathEditMode="relative" ptsTypes="AAAAAAAAAAAA">
                                      <p:cBhvr>
                                        <p:cTn id="22" dur="2000" fill="hold"/>
                                        <p:tgtEl>
                                          <p:spTgt spid="1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2.22222E-6 -3.7037E-7 L 0.04687 0.0412 L 0.09548 -0.025 L -0.22795 -0.60787 L -0.56424 -0.15694 L -0.2224 0.0412 L -0.0092 -0.00625 " pathEditMode="relative" ptsTypes="AAAAAAA">
                                      <p:cBhvr>
                                        <p:cTn id="24" dur="2000" fill="hold"/>
                                        <p:tgtEl>
                                          <p:spTgt spid="1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 0 L 0.0757 -0.1706 L 0.24289 0.4787 L 0.41025 -0.1706 L 0.54671 0.16829 L 0.38125 0.47616 L -0.00746 -0.00231 L -0.11302 -0.13079 L -0.07847 -0.17176 L 0.19532 0.4787 L 0.42987 -0.1706 L 0.54671 0.12338 L 0.13264 0.47107 L -0.11215 0.28912 L 0 0 Z " pathEditMode="relative" ptsTypes="AAAAAAAAAAAAAAA">
                                      <p:cBhvr>
                                        <p:cTn id="26" dur="5000" fill="hold"/>
                                        <p:tgtEl>
                                          <p:spTgt spid="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20" grpId="0" animBg="1"/>
      <p:bldP spid="22" grpId="0"/>
      <p:bldP spid="25"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3894588" y="1265309"/>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72932" y="5711227"/>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1269541">
            <a:off x="4231430" y="878057"/>
            <a:ext cx="914400" cy="914400"/>
          </a:xfrm>
          <a:prstGeom prst="arc">
            <a:avLst>
              <a:gd name="adj1" fmla="val 1795427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880149" y="1327232"/>
            <a:ext cx="372218" cy="523220"/>
          </a:xfrm>
          <a:prstGeom prst="rect">
            <a:avLst/>
          </a:prstGeom>
          <a:noFill/>
        </p:spPr>
        <p:txBody>
          <a:bodyPr wrap="none" rtlCol="0">
            <a:spAutoFit/>
          </a:bodyPr>
          <a:lstStyle/>
          <a:p>
            <a:r>
              <a:rPr lang="en-US" sz="2800" i="1" dirty="0" smtClean="0">
                <a:sym typeface="Symbol" panose="05050102010706020507" pitchFamily="18" charset="2"/>
              </a:rPr>
              <a:t></a:t>
            </a:r>
            <a:endParaRPr lang="en-US" sz="2800" i="1" dirty="0"/>
          </a:p>
        </p:txBody>
      </p:sp>
      <p:cxnSp>
        <p:nvCxnSpPr>
          <p:cNvPr id="11" name="Straight Connector 10"/>
          <p:cNvCxnSpPr/>
          <p:nvPr/>
        </p:nvCxnSpPr>
        <p:spPr>
          <a:xfrm flipH="1">
            <a:off x="3872932" y="1988135"/>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051646">
            <a:off x="4244252" y="6015399"/>
            <a:ext cx="595035" cy="461665"/>
          </a:xfrm>
          <a:prstGeom prst="rect">
            <a:avLst/>
          </a:prstGeom>
          <a:noFill/>
        </p:spPr>
        <p:txBody>
          <a:bodyPr wrap="none" rtlCol="0">
            <a:spAutoFit/>
          </a:bodyPr>
          <a:lstStyle/>
          <a:p>
            <a:r>
              <a:rPr lang="en-US" sz="2400" i="1" dirty="0" err="1" smtClean="0"/>
              <a:t>vdt</a:t>
            </a:r>
            <a:endParaRPr lang="en-US" sz="2400" i="1" dirty="0"/>
          </a:p>
        </p:txBody>
      </p:sp>
      <p:cxnSp>
        <p:nvCxnSpPr>
          <p:cNvPr id="13" name="Straight Connector 12"/>
          <p:cNvCxnSpPr/>
          <p:nvPr/>
        </p:nvCxnSpPr>
        <p:spPr>
          <a:xfrm flipV="1">
            <a:off x="3903733" y="947807"/>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72931" y="5393725"/>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68464" y="228600"/>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05400" y="228600"/>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37664" y="4680786"/>
            <a:ext cx="1210812" cy="722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22765" y="4660454"/>
            <a:ext cx="873693" cy="1040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91131" y="239716"/>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768464" y="957694"/>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26381" y="2809945"/>
            <a:ext cx="458780" cy="584775"/>
          </a:xfrm>
          <a:prstGeom prst="rect">
            <a:avLst/>
          </a:prstGeom>
          <a:noFill/>
        </p:spPr>
        <p:txBody>
          <a:bodyPr wrap="none" rtlCol="0">
            <a:spAutoFit/>
          </a:bodyPr>
          <a:lstStyle/>
          <a:p>
            <a:r>
              <a:rPr lang="en-US" sz="3200" dirty="0" smtClean="0"/>
              <a:t>A</a:t>
            </a:r>
            <a:endParaRPr lang="en-US" sz="3200" dirty="0"/>
          </a:p>
        </p:txBody>
      </p:sp>
      <p:cxnSp>
        <p:nvCxnSpPr>
          <p:cNvPr id="23" name="Straight Connector 22"/>
          <p:cNvCxnSpPr/>
          <p:nvPr/>
        </p:nvCxnSpPr>
        <p:spPr>
          <a:xfrm flipV="1">
            <a:off x="3352800" y="1265309"/>
            <a:ext cx="1769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22765" y="1254864"/>
            <a:ext cx="0" cy="4445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477000" y="3480086"/>
                <a:ext cx="1686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𝑑𝑉</m:t>
                      </m:r>
                      <m:r>
                        <a:rPr lang="en-US" b="0" i="1" smtClean="0">
                          <a:latin typeface="Cambria Math" panose="02040503050406030204" pitchFamily="18" charset="0"/>
                        </a:rPr>
                        <m:t>=</m:t>
                      </m:r>
                      <m:r>
                        <a:rPr lang="en-US" b="0" i="1" smtClean="0">
                          <a:latin typeface="Cambria Math" panose="02040503050406030204" pitchFamily="18" charset="0"/>
                        </a:rPr>
                        <m:t>𝐴𝑣𝑑𝑡</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477000" y="3480086"/>
                <a:ext cx="1686808" cy="276999"/>
              </a:xfrm>
              <a:prstGeom prst="rect">
                <a:avLst/>
              </a:prstGeom>
              <a:blipFill rotWithShape="0">
                <a:blip r:embed="rId2"/>
                <a:stretch>
                  <a:fillRect l="-2899" r="-2174" b="-11111"/>
                </a:stretch>
              </a:blipFill>
            </p:spPr>
            <p:txBody>
              <a:bodyPr/>
              <a:lstStyle/>
              <a:p>
                <a:r>
                  <a:rPr lang="en-US">
                    <a:noFill/>
                  </a:rPr>
                  <a:t> </a:t>
                </a:r>
              </a:p>
            </p:txBody>
          </p:sp>
        </mc:Fallback>
      </mc:AlternateContent>
    </p:spTree>
    <p:extLst>
      <p:ext uri="{BB962C8B-B14F-4D97-AF65-F5344CB8AC3E}">
        <p14:creationId xmlns:p14="http://schemas.microsoft.com/office/powerpoint/2010/main" val="3315024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57200" y="3048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u="sng"/>
              <a:t>Ideal gas equation of state</a:t>
            </a:r>
          </a:p>
        </p:txBody>
      </p:sp>
      <p:sp>
        <p:nvSpPr>
          <p:cNvPr id="6147" name="Text Box 6"/>
          <p:cNvSpPr txBox="1">
            <a:spLocks noChangeArrowheads="1"/>
          </p:cNvSpPr>
          <p:nvPr/>
        </p:nvSpPr>
        <p:spPr bwMode="auto">
          <a:xfrm>
            <a:off x="3048000" y="25146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Robert Boyle (1627 – 1691)</a:t>
            </a:r>
          </a:p>
        </p:txBody>
      </p:sp>
      <p:graphicFrame>
        <p:nvGraphicFramePr>
          <p:cNvPr id="6148" name="Object 7"/>
          <p:cNvGraphicFramePr>
            <a:graphicFrameLocks noChangeAspect="1"/>
          </p:cNvGraphicFramePr>
          <p:nvPr/>
        </p:nvGraphicFramePr>
        <p:xfrm>
          <a:off x="3810000" y="1219200"/>
          <a:ext cx="1055688" cy="1219200"/>
        </p:xfrm>
        <a:graphic>
          <a:graphicData uri="http://schemas.openxmlformats.org/presentationml/2006/ole">
            <mc:AlternateContent xmlns:mc="http://schemas.openxmlformats.org/markup-compatibility/2006">
              <mc:Choice xmlns:v="urn:schemas-microsoft-com:vml" Requires="v">
                <p:oleObj spid="_x0000_s6206" name="Paint Shop Pro Image" r:id="rId3" imgW="1014909" imgH="1171049" progId="PaintShopPro">
                  <p:embed/>
                </p:oleObj>
              </mc:Choice>
              <mc:Fallback>
                <p:oleObj name="Paint Shop Pro Image" r:id="rId3" imgW="1014909" imgH="1171049" progId="PaintShopPro">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9200"/>
                        <a:ext cx="10556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8"/>
          <p:cNvSpPr txBox="1">
            <a:spLocks noChangeArrowheads="1"/>
          </p:cNvSpPr>
          <p:nvPr/>
        </p:nvSpPr>
        <p:spPr bwMode="auto">
          <a:xfrm>
            <a:off x="457200" y="12192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Boyle’s law</a:t>
            </a:r>
          </a:p>
        </p:txBody>
      </p:sp>
      <p:sp>
        <p:nvSpPr>
          <p:cNvPr id="6150" name="Text Box 9"/>
          <p:cNvSpPr txBox="1">
            <a:spLocks noChangeArrowheads="1"/>
          </p:cNvSpPr>
          <p:nvPr/>
        </p:nvSpPr>
        <p:spPr bwMode="auto">
          <a:xfrm>
            <a:off x="1371600" y="17526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t>p </a:t>
            </a:r>
            <a:r>
              <a:rPr lang="en-US" altLang="en-US" sz="3200">
                <a:sym typeface="Symbol" panose="05050102010706020507" pitchFamily="18" charset="2"/>
              </a:rPr>
              <a:t> 1/V</a:t>
            </a:r>
          </a:p>
        </p:txBody>
      </p:sp>
      <p:sp>
        <p:nvSpPr>
          <p:cNvPr id="6151" name="Text Box 14"/>
          <p:cNvSpPr txBox="1">
            <a:spLocks noChangeArrowheads="1"/>
          </p:cNvSpPr>
          <p:nvPr/>
        </p:nvSpPr>
        <p:spPr bwMode="auto">
          <a:xfrm>
            <a:off x="2895600" y="415925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Jacques Charles (1746 – 1823)</a:t>
            </a:r>
          </a:p>
        </p:txBody>
      </p:sp>
      <p:sp>
        <p:nvSpPr>
          <p:cNvPr id="6152" name="Text Box 16"/>
          <p:cNvSpPr txBox="1">
            <a:spLocks noChangeArrowheads="1"/>
          </p:cNvSpPr>
          <p:nvPr/>
        </p:nvSpPr>
        <p:spPr bwMode="auto">
          <a:xfrm>
            <a:off x="457200" y="28638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Charles’ law</a:t>
            </a:r>
          </a:p>
        </p:txBody>
      </p:sp>
      <p:sp>
        <p:nvSpPr>
          <p:cNvPr id="6153" name="Text Box 17"/>
          <p:cNvSpPr txBox="1">
            <a:spLocks noChangeArrowheads="1"/>
          </p:cNvSpPr>
          <p:nvPr/>
        </p:nvSpPr>
        <p:spPr bwMode="auto">
          <a:xfrm>
            <a:off x="1371600" y="33972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t>V </a:t>
            </a:r>
            <a:r>
              <a:rPr lang="en-US" altLang="en-US" sz="3200">
                <a:sym typeface="Symbol" panose="05050102010706020507" pitchFamily="18" charset="2"/>
              </a:rPr>
              <a:t> T</a:t>
            </a:r>
          </a:p>
        </p:txBody>
      </p:sp>
      <p:graphicFrame>
        <p:nvGraphicFramePr>
          <p:cNvPr id="6154" name="Object 19"/>
          <p:cNvGraphicFramePr>
            <a:graphicFrameLocks noChangeAspect="1"/>
          </p:cNvGraphicFramePr>
          <p:nvPr/>
        </p:nvGraphicFramePr>
        <p:xfrm>
          <a:off x="3810000" y="2971800"/>
          <a:ext cx="1082675" cy="1143000"/>
        </p:xfrm>
        <a:graphic>
          <a:graphicData uri="http://schemas.openxmlformats.org/presentationml/2006/ole">
            <mc:AlternateContent xmlns:mc="http://schemas.openxmlformats.org/markup-compatibility/2006">
              <mc:Choice xmlns:v="urn:schemas-microsoft-com:vml" Requires="v">
                <p:oleObj spid="_x0000_s6207" name="Paint Shop Pro Image" r:id="rId5" imgW="1395500" imgH="1473570" progId="PaintShopPro">
                  <p:embed/>
                </p:oleObj>
              </mc:Choice>
              <mc:Fallback>
                <p:oleObj name="Paint Shop Pro Image" r:id="rId5" imgW="1395500" imgH="1473570" progId="PaintShopPro">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971800"/>
                        <a:ext cx="1082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5" name="Text Box 20"/>
          <p:cNvSpPr txBox="1">
            <a:spLocks noChangeArrowheads="1"/>
          </p:cNvSpPr>
          <p:nvPr/>
        </p:nvSpPr>
        <p:spPr bwMode="auto">
          <a:xfrm>
            <a:off x="2438400" y="6019800"/>
            <a:ext cx="426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Joseph Louis Gay-Lussac (1778 - 1850)</a:t>
            </a:r>
          </a:p>
        </p:txBody>
      </p:sp>
      <p:sp>
        <p:nvSpPr>
          <p:cNvPr id="6156" name="Text Box 21"/>
          <p:cNvSpPr txBox="1">
            <a:spLocks noChangeArrowheads="1"/>
          </p:cNvSpPr>
          <p:nvPr/>
        </p:nvSpPr>
        <p:spPr bwMode="auto">
          <a:xfrm>
            <a:off x="457200" y="469265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Gay-Lussac’ law</a:t>
            </a:r>
          </a:p>
        </p:txBody>
      </p:sp>
      <p:sp>
        <p:nvSpPr>
          <p:cNvPr id="6157" name="Text Box 22"/>
          <p:cNvSpPr txBox="1">
            <a:spLocks noChangeArrowheads="1"/>
          </p:cNvSpPr>
          <p:nvPr/>
        </p:nvSpPr>
        <p:spPr bwMode="auto">
          <a:xfrm>
            <a:off x="1371600" y="52260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t>p </a:t>
            </a:r>
            <a:r>
              <a:rPr lang="en-US" altLang="en-US" sz="3200">
                <a:sym typeface="Symbol" panose="05050102010706020507" pitchFamily="18" charset="2"/>
              </a:rPr>
              <a:t> T</a:t>
            </a:r>
          </a:p>
        </p:txBody>
      </p:sp>
      <p:graphicFrame>
        <p:nvGraphicFramePr>
          <p:cNvPr id="6158" name="Object 25"/>
          <p:cNvGraphicFramePr>
            <a:graphicFrameLocks noChangeAspect="1"/>
          </p:cNvGraphicFramePr>
          <p:nvPr/>
        </p:nvGraphicFramePr>
        <p:xfrm>
          <a:off x="3810000" y="4572000"/>
          <a:ext cx="1181100" cy="1371600"/>
        </p:xfrm>
        <a:graphic>
          <a:graphicData uri="http://schemas.openxmlformats.org/presentationml/2006/ole">
            <mc:AlternateContent xmlns:mc="http://schemas.openxmlformats.org/markup-compatibility/2006">
              <mc:Choice xmlns:v="urn:schemas-microsoft-com:vml" Requires="v">
                <p:oleObj spid="_x0000_s6208" name="Paint Shop Pro Image" r:id="rId7" imgW="1268636" imgH="1473570" progId="PaintShopPro">
                  <p:embed/>
                </p:oleObj>
              </mc:Choice>
              <mc:Fallback>
                <p:oleObj name="Paint Shop Pro Image" r:id="rId7" imgW="1268636" imgH="1473570" progId="PaintShopPro">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572000"/>
                        <a:ext cx="1181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Freeform 27"/>
          <p:cNvSpPr>
            <a:spLocks/>
          </p:cNvSpPr>
          <p:nvPr/>
        </p:nvSpPr>
        <p:spPr bwMode="auto">
          <a:xfrm>
            <a:off x="5486400" y="1130300"/>
            <a:ext cx="838200" cy="2374900"/>
          </a:xfrm>
          <a:custGeom>
            <a:avLst/>
            <a:gdLst>
              <a:gd name="T0" fmla="*/ 0 w 528"/>
              <a:gd name="T1" fmla="*/ 12700 h 1496"/>
              <a:gd name="T2" fmla="*/ 304800 w 528"/>
              <a:gd name="T3" fmla="*/ 165100 h 1496"/>
              <a:gd name="T4" fmla="*/ 533400 w 528"/>
              <a:gd name="T5" fmla="*/ 1003300 h 1496"/>
              <a:gd name="T6" fmla="*/ 457200 w 528"/>
              <a:gd name="T7" fmla="*/ 2146300 h 1496"/>
              <a:gd name="T8" fmla="*/ 838200 w 528"/>
              <a:gd name="T9" fmla="*/ 237490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1496">
                <a:moveTo>
                  <a:pt x="0" y="8"/>
                </a:moveTo>
                <a:cubicBezTo>
                  <a:pt x="68" y="4"/>
                  <a:pt x="136" y="0"/>
                  <a:pt x="192" y="104"/>
                </a:cubicBezTo>
                <a:cubicBezTo>
                  <a:pt x="248" y="208"/>
                  <a:pt x="320" y="424"/>
                  <a:pt x="336" y="632"/>
                </a:cubicBezTo>
                <a:cubicBezTo>
                  <a:pt x="352" y="840"/>
                  <a:pt x="256" y="1208"/>
                  <a:pt x="288" y="1352"/>
                </a:cubicBezTo>
                <a:cubicBezTo>
                  <a:pt x="320" y="1496"/>
                  <a:pt x="424" y="1496"/>
                  <a:pt x="528" y="149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Freeform 28"/>
          <p:cNvSpPr>
            <a:spLocks/>
          </p:cNvSpPr>
          <p:nvPr/>
        </p:nvSpPr>
        <p:spPr bwMode="auto">
          <a:xfrm flipV="1">
            <a:off x="5486400" y="3517900"/>
            <a:ext cx="838200" cy="2349500"/>
          </a:xfrm>
          <a:custGeom>
            <a:avLst/>
            <a:gdLst>
              <a:gd name="T0" fmla="*/ 0 w 528"/>
              <a:gd name="T1" fmla="*/ 12564 h 1496"/>
              <a:gd name="T2" fmla="*/ 304800 w 528"/>
              <a:gd name="T3" fmla="*/ 163334 h 1496"/>
              <a:gd name="T4" fmla="*/ 533400 w 528"/>
              <a:gd name="T5" fmla="*/ 992570 h 1496"/>
              <a:gd name="T6" fmla="*/ 457200 w 528"/>
              <a:gd name="T7" fmla="*/ 2123345 h 1496"/>
              <a:gd name="T8" fmla="*/ 838200 w 528"/>
              <a:gd name="T9" fmla="*/ 234950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1496">
                <a:moveTo>
                  <a:pt x="0" y="8"/>
                </a:moveTo>
                <a:cubicBezTo>
                  <a:pt x="68" y="4"/>
                  <a:pt x="136" y="0"/>
                  <a:pt x="192" y="104"/>
                </a:cubicBezTo>
                <a:cubicBezTo>
                  <a:pt x="248" y="208"/>
                  <a:pt x="320" y="424"/>
                  <a:pt x="336" y="632"/>
                </a:cubicBezTo>
                <a:cubicBezTo>
                  <a:pt x="352" y="840"/>
                  <a:pt x="256" y="1208"/>
                  <a:pt x="288" y="1352"/>
                </a:cubicBezTo>
                <a:cubicBezTo>
                  <a:pt x="320" y="1496"/>
                  <a:pt x="424" y="1496"/>
                  <a:pt x="528" y="149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29"/>
          <p:cNvSpPr txBox="1">
            <a:spLocks noChangeArrowheads="1"/>
          </p:cNvSpPr>
          <p:nvPr/>
        </p:nvSpPr>
        <p:spPr bwMode="auto">
          <a:xfrm>
            <a:off x="6400800" y="32004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t>pV = Nk</a:t>
            </a:r>
            <a:r>
              <a:rPr lang="en-US" altLang="en-US" sz="3600" baseline="-25000"/>
              <a:t>B </a:t>
            </a:r>
            <a:r>
              <a:rPr lang="en-US" altLang="en-US" sz="3600"/>
              <a:t>T</a:t>
            </a:r>
          </a:p>
        </p:txBody>
      </p:sp>
      <p:sp>
        <p:nvSpPr>
          <p:cNvPr id="6162" name="Text Box 30"/>
          <p:cNvSpPr txBox="1">
            <a:spLocks noChangeArrowheads="1"/>
          </p:cNvSpPr>
          <p:nvPr/>
        </p:nvSpPr>
        <p:spPr bwMode="auto">
          <a:xfrm>
            <a:off x="6096000" y="4343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k</a:t>
            </a:r>
            <a:r>
              <a:rPr lang="en-US" altLang="en-US" sz="2400" baseline="-25000"/>
              <a:t>B</a:t>
            </a:r>
            <a:r>
              <a:rPr lang="en-US" altLang="en-US" sz="2400"/>
              <a:t> = 1.38 </a:t>
            </a:r>
            <a:r>
              <a:rPr lang="en-US" altLang="en-US" sz="2400">
                <a:sym typeface="Symbol" panose="05050102010706020507" pitchFamily="18" charset="2"/>
              </a:rPr>
              <a:t> 10</a:t>
            </a:r>
            <a:r>
              <a:rPr lang="en-US" altLang="en-US" sz="2400" baseline="30000">
                <a:sym typeface="Symbol" panose="05050102010706020507" pitchFamily="18" charset="2"/>
              </a:rPr>
              <a:t>-23</a:t>
            </a:r>
            <a:r>
              <a:rPr lang="en-US" altLang="en-US" sz="2400">
                <a:sym typeface="Symbol" panose="05050102010706020507" pitchFamily="18" charset="2"/>
              </a:rPr>
              <a:t> J/K</a:t>
            </a:r>
          </a:p>
        </p:txBody>
      </p:sp>
      <p:sp>
        <p:nvSpPr>
          <p:cNvPr id="18463" name="Rectangle 31"/>
          <p:cNvSpPr>
            <a:spLocks noChangeArrowheads="1"/>
          </p:cNvSpPr>
          <p:nvPr/>
        </p:nvSpPr>
        <p:spPr bwMode="auto">
          <a:xfrm>
            <a:off x="6248400" y="2971800"/>
            <a:ext cx="2667000" cy="1143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p:cNvSpPr txBox="1"/>
              <p:nvPr/>
            </p:nvSpPr>
            <p:spPr>
              <a:xfrm>
                <a:off x="152400" y="228600"/>
                <a:ext cx="8686800" cy="646331"/>
              </a:xfrm>
              <a:prstGeom prst="rect">
                <a:avLst/>
              </a:prstGeom>
              <a:noFill/>
            </p:spPr>
            <p:txBody>
              <a:bodyPr wrap="square" rtlCol="0">
                <a:spAutoFit/>
              </a:bodyPr>
              <a:lstStyle/>
              <a:p>
                <a:r>
                  <a:rPr lang="en-US" dirty="0" smtClean="0"/>
                  <a:t>The </a:t>
                </a:r>
                <a:r>
                  <a:rPr lang="en-US" dirty="0"/>
                  <a:t>number </a:t>
                </a:r>
                <a:r>
                  <a:rPr lang="en-US" dirty="0" smtClean="0"/>
                  <a:t>of particles </a:t>
                </a:r>
                <a:r>
                  <a:rPr lang="en-US" dirty="0"/>
                  <a:t>which have speeds between </a:t>
                </a:r>
                <a14:m>
                  <m:oMath xmlns:m="http://schemas.openxmlformats.org/officeDocument/2006/math">
                    <m:r>
                      <a:rPr lang="en-US" i="1">
                        <a:latin typeface="Cambria Math" panose="02040503050406030204" pitchFamily="18" charset="0"/>
                      </a:rPr>
                      <m:t>𝑣</m:t>
                    </m:r>
                  </m:oMath>
                </a14:m>
                <a:r>
                  <a:rPr lang="en-US" dirty="0"/>
                  <a:t> and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𝑑𝑣</m:t>
                    </m:r>
                  </m:oMath>
                </a14:m>
                <a:r>
                  <a:rPr lang="en-US" dirty="0" smtClean="0"/>
                  <a:t> and travelling at polar angles </a:t>
                </a:r>
                <a:r>
                  <a:rPr lang="en-US" dirty="0"/>
                  <a:t>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and hitting the wall of area </a:t>
                </a:r>
                <a14:m>
                  <m:oMath xmlns:m="http://schemas.openxmlformats.org/officeDocument/2006/math">
                    <m:r>
                      <a:rPr lang="en-US" b="0" i="1" smtClean="0">
                        <a:latin typeface="Cambria Math" panose="02040503050406030204" pitchFamily="18" charset="0"/>
                      </a:rPr>
                      <m:t>𝐴</m:t>
                    </m:r>
                  </m:oMath>
                </a14:m>
                <a:r>
                  <a:rPr lang="en-US" dirty="0" smtClean="0"/>
                  <a:t> in time </a:t>
                </a:r>
                <a14:m>
                  <m:oMath xmlns:m="http://schemas.openxmlformats.org/officeDocument/2006/math">
                    <m:r>
                      <a:rPr lang="en-US" b="0" i="1" smtClean="0">
                        <a:latin typeface="Cambria Math" panose="02040503050406030204" pitchFamily="18" charset="0"/>
                      </a:rPr>
                      <m:t>𝑑𝑡</m:t>
                    </m:r>
                  </m:oMath>
                </a14:m>
                <a:r>
                  <a:rPr lang="en-US" dirty="0" smtClean="0"/>
                  <a:t>:</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52400" y="228600"/>
                <a:ext cx="8686800" cy="646331"/>
              </a:xfrm>
              <a:prstGeom prst="rect">
                <a:avLst/>
              </a:prstGeom>
              <a:blipFill rotWithShape="0">
                <a:blip r:embed="rId2"/>
                <a:stretch>
                  <a:fillRect l="-561" t="-566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133600" y="1371600"/>
                <a:ext cx="44241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r>
                        <a:rPr lang="en-US" b="0" i="1" smtClean="0">
                          <a:latin typeface="Cambria Math" panose="02040503050406030204" pitchFamily="18" charset="0"/>
                        </a:rPr>
                        <m:t>𝑑𝑉</m:t>
                      </m:r>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𝐴𝑣𝑑𝑡</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e>
                      </m:func>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133600" y="1371600"/>
                <a:ext cx="4424160" cy="518604"/>
              </a:xfrm>
              <a:prstGeom prst="rect">
                <a:avLst/>
              </a:prstGeom>
              <a:blipFill rotWithShape="0">
                <a:blip r:embed="rId3"/>
                <a:stretch>
                  <a:fillRect/>
                </a:stretch>
              </a:blipFill>
            </p:spPr>
            <p:txBody>
              <a:bodyPr/>
              <a:lstStyle/>
              <a:p>
                <a:r>
                  <a:rPr lang="en-US">
                    <a:noFill/>
                  </a:rPr>
                  <a:t> </a:t>
                </a:r>
              </a:p>
            </p:txBody>
          </p:sp>
        </mc:Fallback>
      </mc:AlternateContent>
      <p:cxnSp>
        <p:nvCxnSpPr>
          <p:cNvPr id="3" name="Straight Connector 2"/>
          <p:cNvCxnSpPr/>
          <p:nvPr/>
        </p:nvCxnSpPr>
        <p:spPr>
          <a:xfrm>
            <a:off x="6096000" y="3124200"/>
            <a:ext cx="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527487" y="6019800"/>
            <a:ext cx="179387" cy="169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4267200" y="4648200"/>
            <a:ext cx="2438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309215" flipH="1" flipV="1">
            <a:off x="5589341" y="4373720"/>
            <a:ext cx="703326" cy="627062"/>
          </a:xfrm>
          <a:prstGeom prst="arc">
            <a:avLst>
              <a:gd name="adj1" fmla="val 1761362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5405292" y="4754104"/>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405292" y="4754104"/>
                <a:ext cx="200696" cy="276999"/>
              </a:xfrm>
              <a:prstGeom prst="rect">
                <a:avLst/>
              </a:prstGeom>
              <a:blipFill rotWithShape="0">
                <a:blip r:embed="rId4"/>
                <a:stretch>
                  <a:fillRect l="-27273" r="-1818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47174" y="4754104"/>
                <a:ext cx="3162878" cy="646331"/>
              </a:xfrm>
              <a:prstGeom prst="rect">
                <a:avLst/>
              </a:prstGeom>
              <a:noFill/>
            </p:spPr>
            <p:txBody>
              <a:bodyPr wrap="square" rtlCol="0">
                <a:spAutoFit/>
              </a:bodyPr>
              <a:lstStyle/>
              <a:p>
                <a:r>
                  <a:rPr lang="en-US" dirty="0" smtClean="0"/>
                  <a:t>Change in momentum of each particle =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𝑚𝑣</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47174" y="4754104"/>
                <a:ext cx="3162878" cy="646331"/>
              </a:xfrm>
              <a:prstGeom prst="rect">
                <a:avLst/>
              </a:prstGeom>
              <a:blipFill rotWithShape="0">
                <a:blip r:embed="rId5"/>
                <a:stretch>
                  <a:fillRect l="-1737" t="-5660" b="-14151"/>
                </a:stretch>
              </a:blipFill>
            </p:spPr>
            <p:txBody>
              <a:bodyPr/>
              <a:lstStyle/>
              <a:p>
                <a:r>
                  <a:rPr lang="en-US">
                    <a:noFill/>
                  </a:rPr>
                  <a:t> </a:t>
                </a:r>
              </a:p>
            </p:txBody>
          </p:sp>
        </mc:Fallback>
      </mc:AlternateContent>
      <p:sp>
        <p:nvSpPr>
          <p:cNvPr id="2" name="Freeform 1"/>
          <p:cNvSpPr/>
          <p:nvPr/>
        </p:nvSpPr>
        <p:spPr>
          <a:xfrm>
            <a:off x="4698749" y="3376943"/>
            <a:ext cx="1394233" cy="2643611"/>
          </a:xfrm>
          <a:custGeom>
            <a:avLst/>
            <a:gdLst>
              <a:gd name="connsiteX0" fmla="*/ 0 w 1394233"/>
              <a:gd name="connsiteY0" fmla="*/ 2643611 h 2643611"/>
              <a:gd name="connsiteX1" fmla="*/ 1394233 w 1394233"/>
              <a:gd name="connsiteY1" fmla="*/ 1276538 h 2643611"/>
              <a:gd name="connsiteX2" fmla="*/ 54320 w 1394233"/>
              <a:gd name="connsiteY2" fmla="*/ 0 h 2643611"/>
            </a:gdLst>
            <a:ahLst/>
            <a:cxnLst>
              <a:cxn ang="0">
                <a:pos x="connsiteX0" y="connsiteY0"/>
              </a:cxn>
              <a:cxn ang="0">
                <a:pos x="connsiteX1" y="connsiteY1"/>
              </a:cxn>
              <a:cxn ang="0">
                <a:pos x="connsiteX2" y="connsiteY2"/>
              </a:cxn>
            </a:cxnLst>
            <a:rect l="l" t="t" r="r" b="b"/>
            <a:pathLst>
              <a:path w="1394233" h="2643611">
                <a:moveTo>
                  <a:pt x="0" y="2643611"/>
                </a:moveTo>
                <a:lnTo>
                  <a:pt x="1394233" y="1276538"/>
                </a:lnTo>
                <a:lnTo>
                  <a:pt x="54320" y="0"/>
                </a:ln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5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0 0 L 0.16337 -0.21134 L 0.01077 -0.40116 L 0.01077 -0.40116 " pathEditMode="relative" ptsTypes="AAAA">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228600"/>
                <a:ext cx="8686800" cy="923330"/>
              </a:xfrm>
              <a:prstGeom prst="rect">
                <a:avLst/>
              </a:prstGeom>
              <a:noFill/>
            </p:spPr>
            <p:txBody>
              <a:bodyPr wrap="square" rtlCol="0">
                <a:spAutoFit/>
              </a:bodyPr>
              <a:lstStyle/>
              <a:p>
                <a:r>
                  <a:rPr lang="en-US" dirty="0" smtClean="0"/>
                  <a:t>The total change in momentum of all the </a:t>
                </a:r>
                <a:r>
                  <a:rPr lang="en-US" dirty="0"/>
                  <a:t>number </a:t>
                </a:r>
                <a:r>
                  <a:rPr lang="en-US" dirty="0" smtClean="0"/>
                  <a:t>of particles </a:t>
                </a:r>
                <a:r>
                  <a:rPr lang="en-US" dirty="0"/>
                  <a:t>which have speeds between </a:t>
                </a:r>
                <a14:m>
                  <m:oMath xmlns:m="http://schemas.openxmlformats.org/officeDocument/2006/math">
                    <m:r>
                      <a:rPr lang="en-US" i="1">
                        <a:latin typeface="Cambria Math" panose="02040503050406030204" pitchFamily="18" charset="0"/>
                      </a:rPr>
                      <m:t>𝑣</m:t>
                    </m:r>
                  </m:oMath>
                </a14:m>
                <a:r>
                  <a:rPr lang="en-US" dirty="0"/>
                  <a:t> and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𝑑𝑣</m:t>
                    </m:r>
                  </m:oMath>
                </a14:m>
                <a:r>
                  <a:rPr lang="en-US" dirty="0" smtClean="0"/>
                  <a:t> and travelling at polar angles </a:t>
                </a:r>
                <a:r>
                  <a:rPr lang="en-US" dirty="0"/>
                  <a:t>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and hitting the wall of area </a:t>
                </a:r>
                <a14:m>
                  <m:oMath xmlns:m="http://schemas.openxmlformats.org/officeDocument/2006/math">
                    <m:r>
                      <a:rPr lang="en-US" b="0" i="1" smtClean="0">
                        <a:latin typeface="Cambria Math" panose="02040503050406030204" pitchFamily="18" charset="0"/>
                      </a:rPr>
                      <m:t>𝐴</m:t>
                    </m:r>
                  </m:oMath>
                </a14:m>
                <a:r>
                  <a:rPr lang="en-US" dirty="0" smtClean="0"/>
                  <a:t> in time </a:t>
                </a:r>
                <a14:m>
                  <m:oMath xmlns:m="http://schemas.openxmlformats.org/officeDocument/2006/math">
                    <m:r>
                      <a:rPr lang="en-US" b="0" i="1" smtClean="0">
                        <a:latin typeface="Cambria Math" panose="02040503050406030204" pitchFamily="18" charset="0"/>
                      </a:rPr>
                      <m:t>𝑑𝑡</m:t>
                    </m:r>
                  </m:oMath>
                </a14:m>
                <a:r>
                  <a:rPr lang="en-US" dirty="0" smtClean="0"/>
                  <a:t> is: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228600"/>
                <a:ext cx="8686800" cy="923330"/>
              </a:xfrm>
              <a:prstGeom prst="rect">
                <a:avLst/>
              </a:prstGeom>
              <a:blipFill rotWithShape="0">
                <a:blip r:embed="rId2"/>
                <a:stretch>
                  <a:fillRect l="-561" t="-3974" b="-9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90600" y="1524000"/>
                <a:ext cx="6566669"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𝑑𝑁</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𝑚𝑣</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𝐴𝑣𝑑𝑡</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e>
                      </m:func>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𝑚𝑣</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90600" y="1524000"/>
                <a:ext cx="6566669" cy="51860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2414674"/>
                <a:ext cx="8686800" cy="923330"/>
              </a:xfrm>
              <a:prstGeom prst="rect">
                <a:avLst/>
              </a:prstGeom>
              <a:noFill/>
            </p:spPr>
            <p:txBody>
              <a:bodyPr wrap="square" rtlCol="0">
                <a:spAutoFit/>
              </a:bodyPr>
              <a:lstStyle/>
              <a:p>
                <a:r>
                  <a:rPr lang="en-US" dirty="0" smtClean="0"/>
                  <a:t>The total force on the wall due to all the particles </a:t>
                </a:r>
                <a:r>
                  <a:rPr lang="en-US" dirty="0"/>
                  <a:t>which have speeds between </a:t>
                </a:r>
                <a14:m>
                  <m:oMath xmlns:m="http://schemas.openxmlformats.org/officeDocument/2006/math">
                    <m:r>
                      <a:rPr lang="en-US" i="1">
                        <a:latin typeface="Cambria Math" panose="02040503050406030204" pitchFamily="18" charset="0"/>
                      </a:rPr>
                      <m:t>𝑣</m:t>
                    </m:r>
                  </m:oMath>
                </a14:m>
                <a:r>
                  <a:rPr lang="en-US" dirty="0"/>
                  <a:t> and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𝑑𝑣</m:t>
                    </m:r>
                  </m:oMath>
                </a14:m>
                <a:r>
                  <a:rPr lang="en-US" dirty="0" smtClean="0"/>
                  <a:t> and travelling at polar angles </a:t>
                </a:r>
                <a:r>
                  <a:rPr lang="en-US" dirty="0"/>
                  <a:t>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and hitting the wall of area </a:t>
                </a:r>
                <a14:m>
                  <m:oMath xmlns:m="http://schemas.openxmlformats.org/officeDocument/2006/math">
                    <m:r>
                      <a:rPr lang="en-US" b="0" i="1" smtClean="0">
                        <a:latin typeface="Cambria Math" panose="02040503050406030204" pitchFamily="18" charset="0"/>
                      </a:rPr>
                      <m:t>𝐴</m:t>
                    </m:r>
                  </m:oMath>
                </a14:m>
                <a:r>
                  <a:rPr lang="en-US" dirty="0" smtClean="0"/>
                  <a:t> in time </a:t>
                </a:r>
                <a14:m>
                  <m:oMath xmlns:m="http://schemas.openxmlformats.org/officeDocument/2006/math">
                    <m:r>
                      <a:rPr lang="en-US" b="0" i="1" smtClean="0">
                        <a:latin typeface="Cambria Math" panose="02040503050406030204" pitchFamily="18" charset="0"/>
                      </a:rPr>
                      <m:t>𝑑𝑡</m:t>
                    </m:r>
                  </m:oMath>
                </a14:m>
                <a:r>
                  <a:rPr lang="en-US" dirty="0" smtClean="0"/>
                  <a:t> is:</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2414674"/>
                <a:ext cx="8686800" cy="923330"/>
              </a:xfrm>
              <a:prstGeom prst="rect">
                <a:avLst/>
              </a:prstGeom>
              <a:blipFill rotWithShape="0">
                <a:blip r:embed="rId4"/>
                <a:stretch>
                  <a:fillRect l="-632" t="-3289" r="-912"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00200" y="3710074"/>
                <a:ext cx="5062090"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num>
                        <m:den>
                          <m:r>
                            <a:rPr lang="en-US" b="0" i="1" smtClean="0">
                              <a:latin typeface="Cambria Math" panose="02040503050406030204" pitchFamily="18" charset="0"/>
                            </a:rPr>
                            <m:t>𝑑𝑡</m:t>
                          </m:r>
                        </m:den>
                      </m:f>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𝐴𝑣</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e>
                      </m:func>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𝑚𝑣</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00200" y="3710074"/>
                <a:ext cx="5062090" cy="52591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 y="4495800"/>
                <a:ext cx="8686800" cy="923330"/>
              </a:xfrm>
              <a:prstGeom prst="rect">
                <a:avLst/>
              </a:prstGeom>
              <a:noFill/>
            </p:spPr>
            <p:txBody>
              <a:bodyPr wrap="square" rtlCol="0">
                <a:spAutoFit/>
              </a:bodyPr>
              <a:lstStyle/>
              <a:p>
                <a:r>
                  <a:rPr lang="en-US" dirty="0" smtClean="0"/>
                  <a:t>The pressure on the wall due to all the particles </a:t>
                </a:r>
                <a:r>
                  <a:rPr lang="en-US" dirty="0"/>
                  <a:t>which have speeds between </a:t>
                </a:r>
                <a14:m>
                  <m:oMath xmlns:m="http://schemas.openxmlformats.org/officeDocument/2006/math">
                    <m:r>
                      <a:rPr lang="en-US" i="1">
                        <a:latin typeface="Cambria Math" panose="02040503050406030204" pitchFamily="18" charset="0"/>
                      </a:rPr>
                      <m:t>𝑣</m:t>
                    </m:r>
                  </m:oMath>
                </a14:m>
                <a:r>
                  <a:rPr lang="en-US" dirty="0"/>
                  <a:t> and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𝑑𝑣</m:t>
                    </m:r>
                  </m:oMath>
                </a14:m>
                <a:r>
                  <a:rPr lang="en-US" dirty="0" smtClean="0"/>
                  <a:t> and travelling at polar angles </a:t>
                </a:r>
                <a:r>
                  <a:rPr lang="en-US" dirty="0"/>
                  <a:t>between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smtClean="0"/>
                  <a:t> and hitting the wall of area </a:t>
                </a:r>
                <a14:m>
                  <m:oMath xmlns:m="http://schemas.openxmlformats.org/officeDocument/2006/math">
                    <m:r>
                      <a:rPr lang="en-US" b="0" i="1" smtClean="0">
                        <a:latin typeface="Cambria Math" panose="02040503050406030204" pitchFamily="18" charset="0"/>
                      </a:rPr>
                      <m:t>𝐴</m:t>
                    </m:r>
                  </m:oMath>
                </a14:m>
                <a:r>
                  <a:rPr lang="en-US" dirty="0" smtClean="0"/>
                  <a:t> in time </a:t>
                </a:r>
                <a14:m>
                  <m:oMath xmlns:m="http://schemas.openxmlformats.org/officeDocument/2006/math">
                    <m:r>
                      <a:rPr lang="en-US" b="0" i="1" smtClean="0">
                        <a:latin typeface="Cambria Math" panose="02040503050406030204" pitchFamily="18" charset="0"/>
                      </a:rPr>
                      <m:t>𝑑𝑡</m:t>
                    </m:r>
                  </m:oMath>
                </a14:m>
                <a:r>
                  <a:rPr lang="en-US" dirty="0" smtClean="0"/>
                  <a:t> is:</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 y="4495800"/>
                <a:ext cx="8686800" cy="923330"/>
              </a:xfrm>
              <a:prstGeom prst="rect">
                <a:avLst/>
              </a:prstGeom>
              <a:blipFill rotWithShape="0">
                <a:blip r:embed="rId6"/>
                <a:stretch>
                  <a:fillRect l="-561" t="-3974" b="-9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28800" y="5791200"/>
                <a:ext cx="5054782"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num>
                        <m:den>
                          <m:r>
                            <a:rPr lang="en-US" b="0" i="1" smtClean="0">
                              <a:latin typeface="Cambria Math" panose="02040503050406030204" pitchFamily="18" charset="0"/>
                            </a:rPr>
                            <m:t>𝐴</m:t>
                          </m:r>
                        </m:den>
                      </m:f>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rPr>
                            <m:t>𝑣</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e>
                      </m:func>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𝑚𝑣</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828800" y="5791200"/>
                <a:ext cx="5054782" cy="525913"/>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3223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38400" y="914400"/>
                <a:ext cx="36561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𝑚𝑣</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𝑑𝑣</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func>
                        <m:funcPr>
                          <m:ctrlPr>
                            <a:rPr lang="en-US" i="1">
                              <a:latin typeface="Cambria Math" panose="02040503050406030204" pitchFamily="18" charset="0"/>
                              <a:ea typeface="Cambria Math" panose="02040503050406030204" pitchFamily="18" charset="0"/>
                            </a:rPr>
                          </m:ctrlPr>
                        </m:funcPr>
                        <m:fName>
                          <m:func>
                            <m:funcPr>
                              <m:ctrlPr>
                                <a:rPr lang="en-US" i="1" smtClean="0">
                                  <a:latin typeface="Cambria Math" panose="02040503050406030204" pitchFamily="18" charset="0"/>
                                  <a:ea typeface="Cambria Math" panose="02040503050406030204" pitchFamily="18" charset="0"/>
                                </a:rPr>
                              </m:ctrlPr>
                            </m:funcPr>
                            <m:fName>
                              <m:sSup>
                                <m:sSupPr>
                                  <m:ctrlPr>
                                    <a:rPr lang="en-US" i="1" smtClean="0">
                                      <a:latin typeface="Cambria Math" panose="02040503050406030204" pitchFamily="18" charset="0"/>
                                      <a:ea typeface="Cambria Math" panose="02040503050406030204" pitchFamily="18" charset="0"/>
                                    </a:rPr>
                                  </m:ctrlPr>
                                </m:sSupPr>
                                <m:e>
                                  <m:r>
                                    <m:rPr>
                                      <m:sty m:val="p"/>
                                    </m:rPr>
                                    <a:rPr lang="en-US"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2</m:t>
                                  </m:r>
                                </m:sup>
                              </m:sSup>
                            </m:fName>
                            <m:e>
                              <m:r>
                                <a:rPr lang="en-US" i="1" smtClean="0">
                                  <a:latin typeface="Cambria Math" panose="02040503050406030204" pitchFamily="18" charset="0"/>
                                  <a:ea typeface="Cambria Math" panose="02040503050406030204" pitchFamily="18" charset="0"/>
                                </a:rPr>
                                <m:t>𝜃</m:t>
                              </m:r>
                            </m:e>
                          </m:func>
                        </m:fName>
                        <m:e>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438400" y="914400"/>
                <a:ext cx="3656194" cy="276999"/>
              </a:xfrm>
              <a:prstGeom prst="rect">
                <a:avLst/>
              </a:prstGeom>
              <a:blipFill rotWithShape="0">
                <a:blip r:embed="rId2"/>
                <a:stretch>
                  <a:fillRect l="-500" t="-2222" r="-667" b="-37778"/>
                </a:stretch>
              </a:blipFill>
            </p:spPr>
            <p:txBody>
              <a:bodyPr/>
              <a:lstStyle/>
              <a:p>
                <a:r>
                  <a:rPr lang="en-US">
                    <a:noFill/>
                  </a:rPr>
                  <a:t> </a:t>
                </a:r>
              </a:p>
            </p:txBody>
          </p:sp>
        </mc:Fallback>
      </mc:AlternateContent>
      <p:sp>
        <p:nvSpPr>
          <p:cNvPr id="5" name="TextBox 4"/>
          <p:cNvSpPr txBox="1"/>
          <p:nvPr/>
        </p:nvSpPr>
        <p:spPr>
          <a:xfrm>
            <a:off x="1295400" y="1600200"/>
            <a:ext cx="6324600" cy="369332"/>
          </a:xfrm>
          <a:prstGeom prst="rect">
            <a:avLst/>
          </a:prstGeom>
          <a:noFill/>
        </p:spPr>
        <p:txBody>
          <a:bodyPr wrap="square" rtlCol="0">
            <a:spAutoFit/>
          </a:bodyPr>
          <a:lstStyle/>
          <a:p>
            <a:r>
              <a:rPr lang="en-US" dirty="0" smtClean="0"/>
              <a:t>The pressure on the wall due to all the particles in the gas is: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418030" y="2342874"/>
                <a:ext cx="4159600" cy="633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𝑛𝑚</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ea typeface="Cambria Math" panose="02040503050406030204" pitchFamily="18" charset="0"/>
                        </a:rPr>
                        <m:t>𝑑𝑣</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/2</m:t>
                          </m:r>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func>
                            <m:funcPr>
                              <m:ctrlPr>
                                <a:rPr lang="en-US" i="1">
                                  <a:latin typeface="Cambria Math" panose="02040503050406030204" pitchFamily="18" charset="0"/>
                                  <a:ea typeface="Cambria Math" panose="02040503050406030204" pitchFamily="18" charset="0"/>
                                </a:rPr>
                              </m:ctrlPr>
                            </m:funcPr>
                            <m:fName>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2</m:t>
                                      </m:r>
                                    </m:sup>
                                  </m:sSup>
                                </m:fName>
                                <m:e>
                                  <m:r>
                                    <a:rPr lang="en-US" i="1">
                                      <a:latin typeface="Cambria Math" panose="02040503050406030204" pitchFamily="18" charset="0"/>
                                      <a:ea typeface="Cambria Math" panose="02040503050406030204" pitchFamily="18" charset="0"/>
                                    </a:rPr>
                                    <m:t>𝜃</m:t>
                                  </m:r>
                                </m:e>
                              </m:func>
                            </m:fName>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func>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418030" y="2342874"/>
                <a:ext cx="4159600" cy="63395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67000" y="3350172"/>
                <a:ext cx="121084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𝑛𝑚</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d>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0" y="3350172"/>
                <a:ext cx="1210844" cy="52039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67000" y="4114800"/>
                <a:ext cx="1363194"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𝑛𝑚</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𝑚</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67000" y="4114800"/>
                <a:ext cx="1363194" cy="52591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67000" y="4884942"/>
                <a:ext cx="174701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𝑉</m:t>
                          </m:r>
                        </m:den>
                      </m:f>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ea typeface="Cambria Math" panose="02040503050406030204" pitchFamily="18" charset="0"/>
                        </a:rPr>
                        <m:t>𝑇</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667000" y="4884942"/>
                <a:ext cx="1747017" cy="51860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40508" y="5778683"/>
                <a:ext cx="2304990" cy="430887"/>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𝑁</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𝑇</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540508" y="5778683"/>
                <a:ext cx="2304990" cy="430887"/>
              </a:xfrm>
              <a:prstGeom prst="rect">
                <a:avLst/>
              </a:prstGeom>
              <a:blipFill rotWithShape="0">
                <a:blip r:embed="rId7"/>
                <a:stretch>
                  <a:fillRect/>
                </a:stretch>
              </a:blipFill>
              <a:ln>
                <a:solidFill>
                  <a:srgbClr val="FF0000"/>
                </a:solidFill>
              </a:ln>
            </p:spPr>
            <p:txBody>
              <a:bodyPr/>
              <a:lstStyle/>
              <a:p>
                <a:r>
                  <a:rPr lang="en-US">
                    <a:noFill/>
                  </a:rPr>
                  <a:t> </a:t>
                </a:r>
              </a:p>
            </p:txBody>
          </p:sp>
        </mc:Fallback>
      </mc:AlternateContent>
      <p:pic>
        <p:nvPicPr>
          <p:cNvPr id="11" name="Picture 10"/>
          <p:cNvPicPr>
            <a:picLocks noChangeAspect="1"/>
          </p:cNvPicPr>
          <p:nvPr/>
        </p:nvPicPr>
        <p:blipFill>
          <a:blip r:embed="rId8"/>
          <a:stretch>
            <a:fillRect/>
          </a:stretch>
        </p:blipFill>
        <p:spPr>
          <a:xfrm>
            <a:off x="6477000" y="3471028"/>
            <a:ext cx="2459942" cy="1816475"/>
          </a:xfrm>
          <a:prstGeom prst="rect">
            <a:avLst/>
          </a:prstGeom>
        </p:spPr>
      </p:pic>
      <p:sp>
        <p:nvSpPr>
          <p:cNvPr id="12" name="Oval 11"/>
          <p:cNvSpPr/>
          <p:nvPr/>
        </p:nvSpPr>
        <p:spPr>
          <a:xfrm>
            <a:off x="4572000" y="2140460"/>
            <a:ext cx="2209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7315200" y="2157100"/>
            <a:ext cx="1524000" cy="933906"/>
          </a:xfrm>
          <a:prstGeom prst="wedgeRoundRectCallout">
            <a:avLst>
              <a:gd name="adj1" fmla="val -85180"/>
              <a:gd name="adj2" fmla="val 166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315200" y="2199736"/>
                <a:ext cx="1620570" cy="891270"/>
              </a:xfrm>
              <a:prstGeom prst="rect">
                <a:avLst/>
              </a:prstGeom>
              <a:noFill/>
            </p:spPr>
            <p:txBody>
              <a:bodyPr wrap="square" rtlCol="0">
                <a:spAutoFit/>
              </a:bodyPr>
              <a:lstStyle/>
              <a:p>
                <a:r>
                  <a:rPr lang="en-US" sz="1200" dirty="0" smtClean="0"/>
                  <a:t>Only till </a:t>
                </a:r>
                <a14:m>
                  <m:oMath xmlns:m="http://schemas.openxmlformats.org/officeDocument/2006/math">
                    <m:f>
                      <m:fPr>
                        <m:ctrlPr>
                          <a:rPr lang="en-US" sz="1200" b="0" i="1" smtClean="0">
                            <a:latin typeface="Cambria Math" panose="02040503050406030204" pitchFamily="18" charset="0"/>
                            <a:ea typeface="Cambria Math" panose="02040503050406030204" pitchFamily="18" charset="0"/>
                          </a:rPr>
                        </m:ctrlPr>
                      </m:fPr>
                      <m:num>
                        <m:r>
                          <a:rPr lang="en-US" sz="1200" i="1" smtClean="0">
                            <a:latin typeface="Cambria Math" panose="02040503050406030204" pitchFamily="18" charset="0"/>
                            <a:ea typeface="Cambria Math" panose="02040503050406030204" pitchFamily="18" charset="0"/>
                          </a:rPr>
                          <m:t>𝜋</m:t>
                        </m:r>
                      </m:num>
                      <m:den>
                        <m:r>
                          <a:rPr lang="en-US" sz="1200" b="0" i="1" smtClean="0">
                            <a:latin typeface="Cambria Math" panose="02040503050406030204" pitchFamily="18" charset="0"/>
                            <a:ea typeface="Cambria Math" panose="02040503050406030204" pitchFamily="18" charset="0"/>
                          </a:rPr>
                          <m:t>2</m:t>
                        </m:r>
                      </m:den>
                    </m:f>
                  </m:oMath>
                </a14:m>
                <a:r>
                  <a:rPr lang="en-US" sz="1200" dirty="0" smtClean="0"/>
                  <a:t> to include only those particles hitting the wall from the left</a:t>
                </a:r>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315200" y="2199736"/>
                <a:ext cx="1620570" cy="891270"/>
              </a:xfrm>
              <a:prstGeom prst="rect">
                <a:avLst/>
              </a:prstGeom>
              <a:blipFill rotWithShape="0">
                <a:blip r:embed="rId9"/>
                <a:stretch>
                  <a:fillRect b="-4110"/>
                </a:stretch>
              </a:blipFill>
            </p:spPr>
            <p:txBody>
              <a:bodyPr/>
              <a:lstStyle/>
              <a:p>
                <a:r>
                  <a:rPr lang="en-US">
                    <a:noFill/>
                  </a:rPr>
                  <a:t> </a:t>
                </a:r>
              </a:p>
            </p:txBody>
          </p:sp>
        </mc:Fallback>
      </mc:AlternateContent>
      <p:cxnSp>
        <p:nvCxnSpPr>
          <p:cNvPr id="16" name="Straight Arrow Connector 15"/>
          <p:cNvCxnSpPr>
            <a:stCxn id="13" idx="2"/>
          </p:cNvCxnSpPr>
          <p:nvPr/>
        </p:nvCxnSpPr>
        <p:spPr>
          <a:xfrm flipH="1">
            <a:off x="7620000" y="3091006"/>
            <a:ext cx="457200" cy="642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72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220143" y="1519941"/>
            <a:ext cx="609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29743" y="1519941"/>
            <a:ext cx="685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0143" y="3043941"/>
            <a:ext cx="685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05943" y="2297756"/>
            <a:ext cx="609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53743" y="208726"/>
            <a:ext cx="609600" cy="15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63343" y="208726"/>
            <a:ext cx="685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53743" y="1732726"/>
            <a:ext cx="685800" cy="76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39543" y="986541"/>
            <a:ext cx="609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515543" y="986541"/>
            <a:ext cx="2133600" cy="131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29743" y="208726"/>
            <a:ext cx="2133600" cy="131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05943" y="2494726"/>
            <a:ext cx="2133600" cy="131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0143" y="1732726"/>
            <a:ext cx="2133600" cy="1311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5543" y="2205741"/>
            <a:ext cx="762000" cy="92015"/>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974181" y="2027462"/>
            <a:ext cx="35901" cy="215660"/>
          </a:xfrm>
          <a:custGeom>
            <a:avLst/>
            <a:gdLst>
              <a:gd name="connsiteX0" fmla="*/ 0 w 35901"/>
              <a:gd name="connsiteY0" fmla="*/ 0 h 215660"/>
              <a:gd name="connsiteX1" fmla="*/ 34505 w 35901"/>
              <a:gd name="connsiteY1" fmla="*/ 120770 h 215660"/>
              <a:gd name="connsiteX2" fmla="*/ 25879 w 35901"/>
              <a:gd name="connsiteY2" fmla="*/ 215660 h 215660"/>
            </a:gdLst>
            <a:ahLst/>
            <a:cxnLst>
              <a:cxn ang="0">
                <a:pos x="connsiteX0" y="connsiteY0"/>
              </a:cxn>
              <a:cxn ang="0">
                <a:pos x="connsiteX1" y="connsiteY1"/>
              </a:cxn>
              <a:cxn ang="0">
                <a:pos x="connsiteX2" y="connsiteY2"/>
              </a:cxn>
            </a:cxnLst>
            <a:rect l="l" t="t" r="r" b="b"/>
            <a:pathLst>
              <a:path w="35901" h="215660">
                <a:moveTo>
                  <a:pt x="0" y="0"/>
                </a:moveTo>
                <a:cubicBezTo>
                  <a:pt x="15096" y="42413"/>
                  <a:pt x="30192" y="84827"/>
                  <a:pt x="34505" y="120770"/>
                </a:cubicBezTo>
                <a:cubicBezTo>
                  <a:pt x="38818" y="156713"/>
                  <a:pt x="32348" y="186186"/>
                  <a:pt x="25879" y="2156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TextBox 33"/>
              <p:cNvSpPr txBox="1"/>
              <p:nvPr/>
            </p:nvSpPr>
            <p:spPr>
              <a:xfrm>
                <a:off x="1997142" y="1934735"/>
                <a:ext cx="20069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1997142" y="1934735"/>
                <a:ext cx="200696" cy="276999"/>
              </a:xfrm>
              <a:prstGeom prst="rect">
                <a:avLst/>
              </a:prstGeom>
              <a:blipFill rotWithShape="0">
                <a:blip r:embed="rId3"/>
                <a:stretch>
                  <a:fillRect l="-27273" r="-18182" b="-8696"/>
                </a:stretch>
              </a:blipFill>
            </p:spPr>
            <p:txBody>
              <a:bodyPr/>
              <a:lstStyle/>
              <a:p>
                <a:r>
                  <a:rPr lang="en-US">
                    <a:noFill/>
                  </a:rPr>
                  <a:t> </a:t>
                </a:r>
              </a:p>
            </p:txBody>
          </p:sp>
        </mc:Fallback>
      </mc:AlternateContent>
      <p:cxnSp>
        <p:nvCxnSpPr>
          <p:cNvPr id="35" name="Straight Connector 34"/>
          <p:cNvCxnSpPr/>
          <p:nvPr/>
        </p:nvCxnSpPr>
        <p:spPr>
          <a:xfrm flipV="1">
            <a:off x="4689919" y="970726"/>
            <a:ext cx="889958"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453247" y="970726"/>
            <a:ext cx="889958"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689919" y="2494726"/>
            <a:ext cx="2763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579877" y="970726"/>
            <a:ext cx="2763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99983" y="2494726"/>
            <a:ext cx="675736" cy="457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132742" y="2494726"/>
            <a:ext cx="116778" cy="293298"/>
          </a:xfrm>
          <a:custGeom>
            <a:avLst/>
            <a:gdLst>
              <a:gd name="connsiteX0" fmla="*/ 0 w 116778"/>
              <a:gd name="connsiteY0" fmla="*/ 293298 h 293298"/>
              <a:gd name="connsiteX1" fmla="*/ 103517 w 116778"/>
              <a:gd name="connsiteY1" fmla="*/ 163902 h 293298"/>
              <a:gd name="connsiteX2" fmla="*/ 112143 w 116778"/>
              <a:gd name="connsiteY2" fmla="*/ 0 h 293298"/>
            </a:gdLst>
            <a:ahLst/>
            <a:cxnLst>
              <a:cxn ang="0">
                <a:pos x="connsiteX0" y="connsiteY0"/>
              </a:cxn>
              <a:cxn ang="0">
                <a:pos x="connsiteX1" y="connsiteY1"/>
              </a:cxn>
              <a:cxn ang="0">
                <a:pos x="connsiteX2" y="connsiteY2"/>
              </a:cxn>
            </a:cxnLst>
            <a:rect l="l" t="t" r="r" b="b"/>
            <a:pathLst>
              <a:path w="116778" h="293298">
                <a:moveTo>
                  <a:pt x="0" y="293298"/>
                </a:moveTo>
                <a:cubicBezTo>
                  <a:pt x="42413" y="253041"/>
                  <a:pt x="84827" y="212785"/>
                  <a:pt x="103517" y="163902"/>
                </a:cubicBezTo>
                <a:cubicBezTo>
                  <a:pt x="122207" y="115019"/>
                  <a:pt x="117175" y="57509"/>
                  <a:pt x="11214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7" name="TextBox 46"/>
              <p:cNvSpPr txBox="1"/>
              <p:nvPr/>
            </p:nvSpPr>
            <p:spPr>
              <a:xfrm>
                <a:off x="5249520" y="2584826"/>
                <a:ext cx="20069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5249520" y="2584826"/>
                <a:ext cx="200696" cy="276999"/>
              </a:xfrm>
              <a:prstGeom prst="rect">
                <a:avLst/>
              </a:prstGeom>
              <a:blipFill rotWithShape="0">
                <a:blip r:embed="rId4"/>
                <a:stretch>
                  <a:fillRect l="-24242" r="-21212" b="-11111"/>
                </a:stretch>
              </a:blipFill>
            </p:spPr>
            <p:txBody>
              <a:bodyPr/>
              <a:lstStyle/>
              <a:p>
                <a:r>
                  <a:rPr lang="en-US">
                    <a:noFill/>
                  </a:rPr>
                  <a:t> </a:t>
                </a:r>
              </a:p>
            </p:txBody>
          </p:sp>
        </mc:Fallback>
      </mc:AlternateContent>
      <p:cxnSp>
        <p:nvCxnSpPr>
          <p:cNvPr id="49" name="Straight Connector 48"/>
          <p:cNvCxnSpPr/>
          <p:nvPr/>
        </p:nvCxnSpPr>
        <p:spPr>
          <a:xfrm>
            <a:off x="5579877" y="970726"/>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48933" y="970726"/>
            <a:ext cx="0" cy="15240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TextBox 50"/>
              <p:cNvSpPr txBox="1"/>
              <p:nvPr/>
            </p:nvSpPr>
            <p:spPr>
              <a:xfrm>
                <a:off x="326940" y="3355937"/>
                <a:ext cx="19800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p:sp>
            <p:nvSpPr>
              <p:cNvPr id="51" name="TextBox 50"/>
              <p:cNvSpPr txBox="1">
                <a:spLocks noRot="1" noChangeAspect="1" noMove="1" noResize="1" noEditPoints="1" noAdjustHandles="1" noChangeArrowheads="1" noChangeShapeType="1" noTextEdit="1"/>
              </p:cNvSpPr>
              <p:nvPr/>
            </p:nvSpPr>
            <p:spPr>
              <a:xfrm>
                <a:off x="326940" y="3355937"/>
                <a:ext cx="198003" cy="276999"/>
              </a:xfrm>
              <a:prstGeom prst="rect">
                <a:avLst/>
              </a:prstGeom>
              <a:blipFill rotWithShape="0">
                <a:blip r:embed="rId5"/>
                <a:stretch>
                  <a:fillRect l="-15625" r="-12500" b="-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982143" y="2979727"/>
                <a:ext cx="19421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982143" y="2979727"/>
                <a:ext cx="194219" cy="276999"/>
              </a:xfrm>
              <a:prstGeom prst="rect">
                <a:avLst/>
              </a:prstGeom>
              <a:blipFill rotWithShape="0">
                <a:blip r:embed="rId6"/>
                <a:stretch>
                  <a:fillRect l="-28125" r="-21875"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2208477" y="2967741"/>
                <a:ext cx="17722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p:sp>
            <p:nvSpPr>
              <p:cNvPr id="53" name="TextBox 52"/>
              <p:cNvSpPr txBox="1">
                <a:spLocks noRot="1" noChangeAspect="1" noMove="1" noResize="1" noEditPoints="1" noAdjustHandles="1" noChangeArrowheads="1" noChangeShapeType="1" noTextEdit="1"/>
              </p:cNvSpPr>
              <p:nvPr/>
            </p:nvSpPr>
            <p:spPr>
              <a:xfrm>
                <a:off x="2208477" y="2967741"/>
                <a:ext cx="177228" cy="276999"/>
              </a:xfrm>
              <a:prstGeom prst="rect">
                <a:avLst/>
              </a:prstGeom>
              <a:blipFill rotWithShape="0">
                <a:blip r:embed="rId7"/>
                <a:stretch>
                  <a:fillRect l="-17241" r="-10345" b="-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p:cNvSpPr txBox="1"/>
              <p:nvPr/>
            </p:nvSpPr>
            <p:spPr>
              <a:xfrm>
                <a:off x="4955055" y="1412111"/>
                <a:ext cx="19421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4955055" y="1412111"/>
                <a:ext cx="194219" cy="276999"/>
              </a:xfrm>
              <a:prstGeom prst="rect">
                <a:avLst/>
              </a:prstGeom>
              <a:blipFill rotWithShape="0">
                <a:blip r:embed="rId8"/>
                <a:stretch>
                  <a:fillRect l="-28125" r="-21875"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594919" y="677429"/>
                <a:ext cx="17722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6594919" y="677429"/>
                <a:ext cx="177228" cy="276999"/>
              </a:xfrm>
              <a:prstGeom prst="rect">
                <a:avLst/>
              </a:prstGeom>
              <a:blipFill rotWithShape="0">
                <a:blip r:embed="rId9"/>
                <a:stretch>
                  <a:fillRect l="-17241" r="-10345"/>
                </a:stretch>
              </a:blipFill>
            </p:spPr>
            <p:txBody>
              <a:bodyPr/>
              <a:lstStyle/>
              <a:p>
                <a:r>
                  <a:rPr lang="en-US">
                    <a:noFill/>
                  </a:rPr>
                  <a:t> </a:t>
                </a:r>
              </a:p>
            </p:txBody>
          </p:sp>
        </mc:Fallback>
      </mc:AlternateContent>
      <p:sp>
        <p:nvSpPr>
          <p:cNvPr id="56" name="Freeform 55"/>
          <p:cNvSpPr/>
          <p:nvPr/>
        </p:nvSpPr>
        <p:spPr>
          <a:xfrm>
            <a:off x="4912768" y="2102224"/>
            <a:ext cx="181154" cy="414068"/>
          </a:xfrm>
          <a:custGeom>
            <a:avLst/>
            <a:gdLst>
              <a:gd name="connsiteX0" fmla="*/ 0 w 181154"/>
              <a:gd name="connsiteY0" fmla="*/ 0 h 414068"/>
              <a:gd name="connsiteX1" fmla="*/ 146649 w 181154"/>
              <a:gd name="connsiteY1" fmla="*/ 181155 h 414068"/>
              <a:gd name="connsiteX2" fmla="*/ 181154 w 181154"/>
              <a:gd name="connsiteY2" fmla="*/ 414068 h 414068"/>
            </a:gdLst>
            <a:ahLst/>
            <a:cxnLst>
              <a:cxn ang="0">
                <a:pos x="connsiteX0" y="connsiteY0"/>
              </a:cxn>
              <a:cxn ang="0">
                <a:pos x="connsiteX1" y="connsiteY1"/>
              </a:cxn>
              <a:cxn ang="0">
                <a:pos x="connsiteX2" y="connsiteY2"/>
              </a:cxn>
            </a:cxnLst>
            <a:rect l="l" t="t" r="r" b="b"/>
            <a:pathLst>
              <a:path w="181154" h="414068">
                <a:moveTo>
                  <a:pt x="0" y="0"/>
                </a:moveTo>
                <a:cubicBezTo>
                  <a:pt x="58228" y="56072"/>
                  <a:pt x="116457" y="112144"/>
                  <a:pt x="146649" y="181155"/>
                </a:cubicBezTo>
                <a:cubicBezTo>
                  <a:pt x="176841" y="250166"/>
                  <a:pt x="178997" y="332117"/>
                  <a:pt x="181154" y="4140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7" name="TextBox 56"/>
              <p:cNvSpPr txBox="1"/>
              <p:nvPr/>
            </p:nvSpPr>
            <p:spPr>
              <a:xfrm>
                <a:off x="5041065" y="1905220"/>
                <a:ext cx="617605" cy="47064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5041065" y="1905220"/>
                <a:ext cx="617605" cy="470642"/>
              </a:xfrm>
              <a:prstGeom prst="rect">
                <a:avLst/>
              </a:prstGeom>
              <a:blipFill rotWithShape="0">
                <a:blip r:embed="rId10"/>
                <a:stretch>
                  <a:fillRect/>
                </a:stretch>
              </a:blipFill>
            </p:spPr>
            <p:txBody>
              <a:bodyPr/>
              <a:lstStyle/>
              <a:p>
                <a:r>
                  <a:rPr lang="en-US">
                    <a:noFill/>
                  </a:rPr>
                  <a:t> </a:t>
                </a:r>
              </a:p>
            </p:txBody>
          </p:sp>
        </mc:Fallback>
      </mc:AlternateContent>
      <p:sp>
        <p:nvSpPr>
          <p:cNvPr id="59" name="Rectangle 58"/>
          <p:cNvSpPr/>
          <p:nvPr/>
        </p:nvSpPr>
        <p:spPr>
          <a:xfrm>
            <a:off x="5579877" y="970726"/>
            <a:ext cx="1869056" cy="1524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0" name="TextBox 59"/>
              <p:cNvSpPr txBox="1"/>
              <p:nvPr/>
            </p:nvSpPr>
            <p:spPr>
              <a:xfrm>
                <a:off x="6241794" y="1511321"/>
                <a:ext cx="31200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m:oMathPara>
                </a14:m>
                <a:endParaRPr lang="en-US" dirty="0"/>
              </a:p>
            </p:txBody>
          </p:sp>
        </mc:Choice>
        <mc:Fallback>
          <p:sp>
            <p:nvSpPr>
              <p:cNvPr id="60" name="TextBox 59"/>
              <p:cNvSpPr txBox="1">
                <a:spLocks noRot="1" noChangeAspect="1" noMove="1" noResize="1" noEditPoints="1" noAdjustHandles="1" noChangeArrowheads="1" noChangeShapeType="1" noTextEdit="1"/>
              </p:cNvSpPr>
              <p:nvPr/>
            </p:nvSpPr>
            <p:spPr>
              <a:xfrm>
                <a:off x="6241794" y="1511321"/>
                <a:ext cx="312008" cy="276999"/>
              </a:xfrm>
              <a:prstGeom prst="rect">
                <a:avLst/>
              </a:prstGeom>
              <a:blipFill rotWithShape="0">
                <a:blip r:embed="rId11"/>
                <a:stretch>
                  <a:fillRect l="-17647" r="-3922" b="-1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5284831" y="1441826"/>
                <a:ext cx="31733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m:oMathPara>
                </a14:m>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5284831" y="1441826"/>
                <a:ext cx="317330" cy="276999"/>
              </a:xfrm>
              <a:prstGeom prst="rect">
                <a:avLst/>
              </a:prstGeom>
              <a:blipFill rotWithShape="0">
                <a:blip r:embed="rId12"/>
                <a:stretch>
                  <a:fillRect l="-17308" r="-3846" b="-1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p:cNvSpPr txBox="1"/>
              <p:nvPr/>
            </p:nvSpPr>
            <p:spPr>
              <a:xfrm>
                <a:off x="7580896" y="1199326"/>
                <a:ext cx="31733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7580896" y="1199326"/>
                <a:ext cx="317330" cy="276999"/>
              </a:xfrm>
              <a:prstGeom prst="rect">
                <a:avLst/>
              </a:prstGeom>
              <a:blipFill rotWithShape="0">
                <a:blip r:embed="rId13"/>
                <a:stretch>
                  <a:fillRect l="-17308" r="-3846" b="-1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p:cNvSpPr txBox="1"/>
              <p:nvPr/>
            </p:nvSpPr>
            <p:spPr>
              <a:xfrm>
                <a:off x="1648483" y="3562453"/>
                <a:ext cx="7272696"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)+2∙</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e>
                              </m:func>
                            </m:e>
                          </m:func>
                        </m:e>
                      </m:func>
                      <m:r>
                        <a:rPr lang="en-US" b="0" i="1" smtClean="0">
                          <a:latin typeface="Cambria Math" panose="02040503050406030204" pitchFamily="18" charset="0"/>
                        </a:rPr>
                        <m:t>=</m:t>
                      </m:r>
                      <m:r>
                        <a:rPr lang="en-US" b="0" i="1" smtClean="0">
                          <a:latin typeface="Cambria Math" panose="02040503050406030204" pitchFamily="18" charset="0"/>
                        </a:rPr>
                        <m:t>𝑏𝑐</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1648483" y="3562453"/>
                <a:ext cx="7272696" cy="518604"/>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Rectangle 64"/>
              <p:cNvSpPr/>
              <p:nvPr/>
            </p:nvSpPr>
            <p:spPr>
              <a:xfrm>
                <a:off x="2959263" y="1424461"/>
                <a:ext cx="46128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m:oMathPara>
                </a14:m>
                <a:endParaRPr lang="en-US" dirty="0"/>
              </a:p>
            </p:txBody>
          </p:sp>
        </mc:Choice>
        <mc:Fallback>
          <p:sp>
            <p:nvSpPr>
              <p:cNvPr id="65" name="Rectangle 64"/>
              <p:cNvSpPr>
                <a:spLocks noRot="1" noChangeAspect="1" noMove="1" noResize="1" noEditPoints="1" noAdjustHandles="1" noChangeArrowheads="1" noChangeShapeType="1" noTextEdit="1"/>
              </p:cNvSpPr>
              <p:nvPr/>
            </p:nvSpPr>
            <p:spPr>
              <a:xfrm>
                <a:off x="2959263" y="1424461"/>
                <a:ext cx="461280"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Rectangle 65"/>
              <p:cNvSpPr/>
              <p:nvPr/>
            </p:nvSpPr>
            <p:spPr>
              <a:xfrm>
                <a:off x="643341" y="2013009"/>
                <a:ext cx="39690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p:sp>
            <p:nvSpPr>
              <p:cNvPr id="66" name="Rectangle 65"/>
              <p:cNvSpPr>
                <a:spLocks noRot="1" noChangeAspect="1" noMove="1" noResize="1" noEditPoints="1" noAdjustHandles="1" noChangeArrowheads="1" noChangeShapeType="1" noTextEdit="1"/>
              </p:cNvSpPr>
              <p:nvPr/>
            </p:nvSpPr>
            <p:spPr>
              <a:xfrm>
                <a:off x="643341" y="2013009"/>
                <a:ext cx="396904"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TextBox 66"/>
              <p:cNvSpPr txBox="1"/>
              <p:nvPr/>
            </p:nvSpPr>
            <p:spPr>
              <a:xfrm>
                <a:off x="3326217" y="4234836"/>
                <a:ext cx="340631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𝑎𝑏𝑐</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m:t>
                      </m:r>
                      <m:r>
                        <a:rPr lang="en-US" b="0" i="1" smtClean="0">
                          <a:latin typeface="Cambria Math" panose="02040503050406030204" pitchFamily="18" charset="0"/>
                        </a:rPr>
                        <m:t>𝐴𝑐</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p:sp>
            <p:nvSpPr>
              <p:cNvPr id="67" name="TextBox 66"/>
              <p:cNvSpPr txBox="1">
                <a:spLocks noRot="1" noChangeAspect="1" noMove="1" noResize="1" noEditPoints="1" noAdjustHandles="1" noChangeArrowheads="1" noChangeShapeType="1" noTextEdit="1"/>
              </p:cNvSpPr>
              <p:nvPr/>
            </p:nvSpPr>
            <p:spPr>
              <a:xfrm>
                <a:off x="3326217" y="4234836"/>
                <a:ext cx="3406317" cy="276999"/>
              </a:xfrm>
              <a:prstGeom prst="rect">
                <a:avLst/>
              </a:prstGeom>
              <a:blipFill rotWithShape="0">
                <a:blip r:embed="rId17"/>
                <a:stretch>
                  <a:fillRect b="-11111"/>
                </a:stretch>
              </a:blipFill>
            </p:spPr>
            <p:txBody>
              <a:bodyPr/>
              <a:lstStyle/>
              <a:p>
                <a:r>
                  <a:rPr lang="en-US">
                    <a:noFill/>
                  </a:rPr>
                  <a:t> </a:t>
                </a:r>
              </a:p>
            </p:txBody>
          </p:sp>
        </mc:Fallback>
      </mc:AlternateContent>
      <p:sp>
        <p:nvSpPr>
          <p:cNvPr id="68" name="Freeform 67"/>
          <p:cNvSpPr/>
          <p:nvPr/>
        </p:nvSpPr>
        <p:spPr>
          <a:xfrm>
            <a:off x="762000" y="1621766"/>
            <a:ext cx="189781" cy="207034"/>
          </a:xfrm>
          <a:custGeom>
            <a:avLst/>
            <a:gdLst>
              <a:gd name="connsiteX0" fmla="*/ 0 w 189781"/>
              <a:gd name="connsiteY0" fmla="*/ 60385 h 207034"/>
              <a:gd name="connsiteX1" fmla="*/ 112144 w 189781"/>
              <a:gd name="connsiteY1" fmla="*/ 207034 h 207034"/>
              <a:gd name="connsiteX2" fmla="*/ 189781 w 189781"/>
              <a:gd name="connsiteY2" fmla="*/ 0 h 207034"/>
            </a:gdLst>
            <a:ahLst/>
            <a:cxnLst>
              <a:cxn ang="0">
                <a:pos x="connsiteX0" y="connsiteY0"/>
              </a:cxn>
              <a:cxn ang="0">
                <a:pos x="connsiteX1" y="connsiteY1"/>
              </a:cxn>
              <a:cxn ang="0">
                <a:pos x="connsiteX2" y="connsiteY2"/>
              </a:cxn>
            </a:cxnLst>
            <a:rect l="l" t="t" r="r" b="b"/>
            <a:pathLst>
              <a:path w="189781" h="207034">
                <a:moveTo>
                  <a:pt x="0" y="60385"/>
                </a:moveTo>
                <a:lnTo>
                  <a:pt x="112144" y="207034"/>
                </a:lnTo>
                <a:lnTo>
                  <a:pt x="18978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563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2362200" y="2149415"/>
            <a:ext cx="609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971800" y="2149415"/>
            <a:ext cx="537820" cy="114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900020" y="3294329"/>
            <a:ext cx="609600" cy="15240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09620" y="1987435"/>
            <a:ext cx="2133600" cy="131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71800" y="838200"/>
            <a:ext cx="2133600" cy="131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895203" y="3499933"/>
            <a:ext cx="2133600" cy="1311215"/>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62200" y="2362200"/>
            <a:ext cx="2133600" cy="1311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2392797" y="3985411"/>
                <a:ext cx="19800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2392797" y="3985411"/>
                <a:ext cx="198003" cy="276999"/>
              </a:xfrm>
              <a:prstGeom prst="rect">
                <a:avLst/>
              </a:prstGeom>
              <a:blipFill rotWithShape="0">
                <a:blip r:embed="rId2"/>
                <a:stretch>
                  <a:fillRect l="-15625" r="-12500" b="-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124200" y="3609201"/>
                <a:ext cx="19421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3124200" y="3609201"/>
                <a:ext cx="194219" cy="276999"/>
              </a:xfrm>
              <a:prstGeom prst="rect">
                <a:avLst/>
              </a:prstGeom>
              <a:blipFill rotWithShape="0">
                <a:blip r:embed="rId3"/>
                <a:stretch>
                  <a:fillRect l="-29032" r="-22581"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350534" y="3597215"/>
                <a:ext cx="17722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4350534" y="3597215"/>
                <a:ext cx="177228" cy="276999"/>
              </a:xfrm>
              <a:prstGeom prst="rect">
                <a:avLst/>
              </a:prstGeom>
              <a:blipFill rotWithShape="0">
                <a:blip r:embed="rId4"/>
                <a:stretch>
                  <a:fillRect l="-17241" r="-10345"/>
                </a:stretch>
              </a:blipFill>
            </p:spPr>
            <p:txBody>
              <a:bodyPr/>
              <a:lstStyle/>
              <a:p>
                <a:r>
                  <a:rPr lang="en-US">
                    <a:noFill/>
                  </a:rPr>
                  <a:t> </a:t>
                </a:r>
              </a:p>
            </p:txBody>
          </p:sp>
        </mc:Fallback>
      </mc:AlternateContent>
      <p:cxnSp>
        <p:nvCxnSpPr>
          <p:cNvPr id="27" name="Straight Connector 26"/>
          <p:cNvCxnSpPr/>
          <p:nvPr/>
        </p:nvCxnSpPr>
        <p:spPr>
          <a:xfrm>
            <a:off x="2367017" y="3670539"/>
            <a:ext cx="537820" cy="1147790"/>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508601" y="833895"/>
            <a:ext cx="609600" cy="15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18201" y="833895"/>
            <a:ext cx="537820" cy="114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046421" y="1978809"/>
            <a:ext cx="609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13418" y="2355019"/>
            <a:ext cx="537820" cy="11477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Box 31"/>
              <p:cNvSpPr txBox="1"/>
              <p:nvPr/>
            </p:nvSpPr>
            <p:spPr>
              <a:xfrm>
                <a:off x="5381221" y="3926462"/>
                <a:ext cx="1330171" cy="3179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𝑏</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𝑐</m:t>
                          </m:r>
                        </m:e>
                      </m:acc>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5381221" y="3926462"/>
                <a:ext cx="1330171" cy="317972"/>
              </a:xfrm>
              <a:prstGeom prst="rect">
                <a:avLst/>
              </a:prstGeom>
              <a:blipFill rotWithShape="0">
                <a:blip r:embed="rId5"/>
                <a:stretch>
                  <a:fillRect l="-3670" t="-25000" r="-26147" b="-11538"/>
                </a:stretch>
              </a:blipFill>
            </p:spPr>
            <p:txBody>
              <a:bodyPr/>
              <a:lstStyle/>
              <a:p>
                <a:r>
                  <a:rPr lang="en-US">
                    <a:noFill/>
                  </a:rPr>
                  <a:t> </a:t>
                </a:r>
              </a:p>
            </p:txBody>
          </p:sp>
        </mc:Fallback>
      </mc:AlternateContent>
    </p:spTree>
    <p:extLst>
      <p:ext uri="{BB962C8B-B14F-4D97-AF65-F5344CB8AC3E}">
        <p14:creationId xmlns:p14="http://schemas.microsoft.com/office/powerpoint/2010/main" val="268691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6781800" y="2057400"/>
            <a:ext cx="2209800" cy="1216025"/>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400" b="1">
                <a:solidFill>
                  <a:srgbClr val="000066"/>
                </a:solidFill>
                <a:effectLst>
                  <a:outerShdw blurRad="38100" dist="38100" dir="2700000" algn="tl">
                    <a:srgbClr val="C0C0C0"/>
                  </a:outerShdw>
                </a:effectLst>
                <a:latin typeface="Times New Roman" panose="02020603050405020304" pitchFamily="18" charset="0"/>
              </a:rPr>
              <a:t>Universe (system + surroundings)</a:t>
            </a:r>
          </a:p>
        </p:txBody>
      </p:sp>
      <p:sp>
        <p:nvSpPr>
          <p:cNvPr id="7171" name="Oval 6"/>
          <p:cNvSpPr>
            <a:spLocks noChangeArrowheads="1"/>
          </p:cNvSpPr>
          <p:nvPr/>
        </p:nvSpPr>
        <p:spPr bwMode="auto">
          <a:xfrm>
            <a:off x="1905000" y="2286000"/>
            <a:ext cx="5029200" cy="3657600"/>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28679" name="Rectangle 7"/>
          <p:cNvSpPr>
            <a:spLocks noChangeArrowheads="1"/>
          </p:cNvSpPr>
          <p:nvPr/>
        </p:nvSpPr>
        <p:spPr bwMode="auto">
          <a:xfrm>
            <a:off x="3657600" y="32766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3200" b="1">
                <a:effectLst>
                  <a:outerShdw blurRad="38100" dist="38100" dir="2700000" algn="tl">
                    <a:srgbClr val="FFFFFF"/>
                  </a:outerShdw>
                </a:effectLst>
                <a:latin typeface="Times New Roman" panose="02020603050405020304" pitchFamily="18" charset="0"/>
              </a:rPr>
              <a:t>System</a:t>
            </a:r>
          </a:p>
        </p:txBody>
      </p:sp>
      <p:sp>
        <p:nvSpPr>
          <p:cNvPr id="28680" name="Text Box 8"/>
          <p:cNvSpPr txBox="1">
            <a:spLocks noChangeArrowheads="1"/>
          </p:cNvSpPr>
          <p:nvPr/>
        </p:nvSpPr>
        <p:spPr bwMode="auto">
          <a:xfrm>
            <a:off x="3124200" y="2438400"/>
            <a:ext cx="2576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200" b="1">
                <a:effectLst>
                  <a:outerShdw blurRad="38100" dist="38100" dir="2700000" algn="tl">
                    <a:srgbClr val="C0C0C0"/>
                  </a:outerShdw>
                </a:effectLst>
                <a:latin typeface="Times New Roman" panose="02020603050405020304" pitchFamily="18" charset="0"/>
              </a:rPr>
              <a:t>Surroundings</a:t>
            </a:r>
          </a:p>
        </p:txBody>
      </p:sp>
      <p:sp>
        <p:nvSpPr>
          <p:cNvPr id="7174" name="Line 9"/>
          <p:cNvSpPr>
            <a:spLocks noChangeShapeType="1"/>
          </p:cNvSpPr>
          <p:nvPr/>
        </p:nvSpPr>
        <p:spPr bwMode="auto">
          <a:xfrm flipV="1">
            <a:off x="5181600" y="3505200"/>
            <a:ext cx="990600" cy="45720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Text Box 10"/>
          <p:cNvSpPr txBox="1">
            <a:spLocks noChangeArrowheads="1"/>
          </p:cNvSpPr>
          <p:nvPr/>
        </p:nvSpPr>
        <p:spPr bwMode="auto">
          <a:xfrm rot="-1380532">
            <a:off x="5305425" y="3687763"/>
            <a:ext cx="1019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200" b="1">
                <a:solidFill>
                  <a:srgbClr val="CC0000"/>
                </a:solidFill>
                <a:effectLst>
                  <a:outerShdw blurRad="38100" dist="38100" dir="2700000" algn="tl">
                    <a:srgbClr val="C0C0C0"/>
                  </a:outerShdw>
                </a:effectLst>
                <a:latin typeface="Times New Roman" panose="02020603050405020304" pitchFamily="18" charset="0"/>
              </a:rPr>
              <a:t>Heat</a:t>
            </a:r>
          </a:p>
        </p:txBody>
      </p:sp>
      <p:sp>
        <p:nvSpPr>
          <p:cNvPr id="28686" name="Text Box 14"/>
          <p:cNvSpPr txBox="1">
            <a:spLocks noChangeArrowheads="1"/>
          </p:cNvSpPr>
          <p:nvPr/>
        </p:nvSpPr>
        <p:spPr bwMode="auto">
          <a:xfrm>
            <a:off x="4403725" y="4876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altLang="en-US" sz="3200" b="1">
              <a:effectLst>
                <a:outerShdw blurRad="38100" dist="38100" dir="2700000" algn="tl">
                  <a:srgbClr val="C0C0C0"/>
                </a:outerShdw>
              </a:effectLst>
              <a:latin typeface="Times New Roman" panose="02020603050405020304" pitchFamily="18" charset="0"/>
            </a:endParaRPr>
          </a:p>
        </p:txBody>
      </p:sp>
      <p:sp>
        <p:nvSpPr>
          <p:cNvPr id="7177" name="Text Box 15"/>
          <p:cNvSpPr txBox="1">
            <a:spLocks noChangeArrowheads="1"/>
          </p:cNvSpPr>
          <p:nvPr/>
        </p:nvSpPr>
        <p:spPr bwMode="auto">
          <a:xfrm>
            <a:off x="2133600" y="9144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Heat is energy in transit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533400" y="2362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rPr>
              <a:t>Temperature is what you measure with a thermometer</a:t>
            </a:r>
          </a:p>
        </p:txBody>
      </p:sp>
      <p:sp>
        <p:nvSpPr>
          <p:cNvPr id="9219" name="Text Box 5"/>
          <p:cNvSpPr txBox="1">
            <a:spLocks noChangeArrowheads="1"/>
          </p:cNvSpPr>
          <p:nvPr/>
        </p:nvSpPr>
        <p:spPr bwMode="auto">
          <a:xfrm>
            <a:off x="533400" y="29718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2"/>
                </a:solidFill>
              </a:rPr>
              <a:t>Temperature is the thing that’s the same for two objects, after they’ve been in contact </a:t>
            </a:r>
            <a:r>
              <a:rPr lang="en-US" altLang="en-US" sz="2400" b="1" u="sng">
                <a:solidFill>
                  <a:schemeClr val="accent2"/>
                </a:solidFill>
              </a:rPr>
              <a:t>long enough.</a:t>
            </a:r>
          </a:p>
        </p:txBody>
      </p:sp>
      <p:sp>
        <p:nvSpPr>
          <p:cNvPr id="9220" name="Text Box 6"/>
          <p:cNvSpPr txBox="1">
            <a:spLocks noChangeArrowheads="1"/>
          </p:cNvSpPr>
          <p:nvPr/>
        </p:nvSpPr>
        <p:spPr bwMode="auto">
          <a:xfrm>
            <a:off x="533400" y="39624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3300"/>
                </a:solidFill>
              </a:rPr>
              <a:t>Long enough </a:t>
            </a:r>
            <a:r>
              <a:rPr lang="en-US" altLang="en-US" sz="2400">
                <a:solidFill>
                  <a:srgbClr val="FF3300"/>
                </a:solidFill>
              </a:rPr>
              <a:t>so that the two objects are in thermal equilibrium.</a:t>
            </a:r>
            <a:endParaRPr lang="en-US" altLang="en-US" sz="2400" b="1" u="sng">
              <a:solidFill>
                <a:srgbClr val="FF3300"/>
              </a:solidFill>
            </a:endParaRPr>
          </a:p>
        </p:txBody>
      </p:sp>
      <p:sp>
        <p:nvSpPr>
          <p:cNvPr id="9221" name="Text Box 7"/>
          <p:cNvSpPr txBox="1">
            <a:spLocks noChangeArrowheads="1"/>
          </p:cNvSpPr>
          <p:nvPr/>
        </p:nvSpPr>
        <p:spPr bwMode="auto">
          <a:xfrm>
            <a:off x="609600" y="48768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2"/>
                </a:solidFill>
              </a:rPr>
              <a:t>Time required to reach thermal equilibrium is the </a:t>
            </a:r>
            <a:r>
              <a:rPr lang="en-US" altLang="en-US" sz="2400" b="1" i="1" u="sng">
                <a:solidFill>
                  <a:schemeClr val="accent2"/>
                </a:solidFill>
              </a:rPr>
              <a:t>relaxation time</a:t>
            </a:r>
            <a:r>
              <a:rPr lang="en-US" altLang="en-US" sz="2400" b="1" u="sng">
                <a:solidFill>
                  <a:schemeClr val="accent2"/>
                </a:solidFill>
              </a:rPr>
              <a:t>.</a:t>
            </a:r>
          </a:p>
        </p:txBody>
      </p:sp>
      <p:sp>
        <p:nvSpPr>
          <p:cNvPr id="9222" name="Text Box 8"/>
          <p:cNvSpPr txBox="1">
            <a:spLocks noChangeArrowheads="1"/>
          </p:cNvSpPr>
          <p:nvPr/>
        </p:nvSpPr>
        <p:spPr bwMode="auto">
          <a:xfrm>
            <a:off x="2209800" y="13716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t>What is temperature?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90600" y="914400"/>
            <a:ext cx="3200400" cy="1600200"/>
          </a:xfrm>
          <a:prstGeom prst="rect">
            <a:avLst/>
          </a:prstGeom>
          <a:noFill/>
          <a:ln w="1968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7" name="Line 3"/>
          <p:cNvSpPr>
            <a:spLocks noChangeShapeType="1"/>
          </p:cNvSpPr>
          <p:nvPr/>
        </p:nvSpPr>
        <p:spPr bwMode="auto">
          <a:xfrm>
            <a:off x="2667000" y="9906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Rectangle 4"/>
          <p:cNvSpPr>
            <a:spLocks noChangeArrowheads="1"/>
          </p:cNvSpPr>
          <p:nvPr/>
        </p:nvSpPr>
        <p:spPr bwMode="auto">
          <a:xfrm>
            <a:off x="990600" y="4038600"/>
            <a:ext cx="3200400" cy="1600200"/>
          </a:xfrm>
          <a:prstGeom prst="rect">
            <a:avLst/>
          </a:prstGeom>
          <a:noFill/>
          <a:ln w="1968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9" name="Line 5"/>
          <p:cNvSpPr>
            <a:spLocks noChangeShapeType="1"/>
          </p:cNvSpPr>
          <p:nvPr/>
        </p:nvSpPr>
        <p:spPr bwMode="auto">
          <a:xfrm>
            <a:off x="2667000" y="4114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Text Box 6"/>
          <p:cNvSpPr txBox="1">
            <a:spLocks noChangeArrowheads="1"/>
          </p:cNvSpPr>
          <p:nvPr/>
        </p:nvSpPr>
        <p:spPr bwMode="auto">
          <a:xfrm>
            <a:off x="1752600" y="1447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A</a:t>
            </a:r>
          </a:p>
        </p:txBody>
      </p:sp>
      <p:sp>
        <p:nvSpPr>
          <p:cNvPr id="11271" name="Text Box 7"/>
          <p:cNvSpPr txBox="1">
            <a:spLocks noChangeArrowheads="1"/>
          </p:cNvSpPr>
          <p:nvPr/>
        </p:nvSpPr>
        <p:spPr bwMode="auto">
          <a:xfrm>
            <a:off x="3200400" y="1447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C</a:t>
            </a:r>
          </a:p>
        </p:txBody>
      </p:sp>
      <p:sp>
        <p:nvSpPr>
          <p:cNvPr id="11272" name="Text Box 8"/>
          <p:cNvSpPr txBox="1">
            <a:spLocks noChangeArrowheads="1"/>
          </p:cNvSpPr>
          <p:nvPr/>
        </p:nvSpPr>
        <p:spPr bwMode="auto">
          <a:xfrm>
            <a:off x="1676400" y="4648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B</a:t>
            </a:r>
          </a:p>
        </p:txBody>
      </p:sp>
      <p:sp>
        <p:nvSpPr>
          <p:cNvPr id="11273" name="Text Box 9"/>
          <p:cNvSpPr txBox="1">
            <a:spLocks noChangeArrowheads="1"/>
          </p:cNvSpPr>
          <p:nvPr/>
        </p:nvSpPr>
        <p:spPr bwMode="auto">
          <a:xfrm>
            <a:off x="3200400" y="4648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C</a:t>
            </a:r>
          </a:p>
        </p:txBody>
      </p:sp>
      <p:sp>
        <p:nvSpPr>
          <p:cNvPr id="11274" name="Line 10"/>
          <p:cNvSpPr>
            <a:spLocks noChangeShapeType="1"/>
          </p:cNvSpPr>
          <p:nvPr/>
        </p:nvSpPr>
        <p:spPr bwMode="auto">
          <a:xfrm flipV="1">
            <a:off x="1447800" y="2057400"/>
            <a:ext cx="12192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11"/>
          <p:cNvSpPr>
            <a:spLocks noChangeShapeType="1"/>
          </p:cNvSpPr>
          <p:nvPr/>
        </p:nvSpPr>
        <p:spPr bwMode="auto">
          <a:xfrm>
            <a:off x="1447800" y="3429000"/>
            <a:ext cx="1219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2"/>
          <p:cNvSpPr txBox="1">
            <a:spLocks noChangeArrowheads="1"/>
          </p:cNvSpPr>
          <p:nvPr/>
        </p:nvSpPr>
        <p:spPr bwMode="auto">
          <a:xfrm>
            <a:off x="152400" y="30480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Diathermal wall</a:t>
            </a:r>
          </a:p>
        </p:txBody>
      </p:sp>
      <p:sp>
        <p:nvSpPr>
          <p:cNvPr id="11277" name="Text Box 13"/>
          <p:cNvSpPr txBox="1">
            <a:spLocks noChangeArrowheads="1"/>
          </p:cNvSpPr>
          <p:nvPr/>
        </p:nvSpPr>
        <p:spPr bwMode="auto">
          <a:xfrm>
            <a:off x="1981200" y="1524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Zeroth law of thermodynamics</a:t>
            </a:r>
          </a:p>
        </p:txBody>
      </p:sp>
      <p:sp>
        <p:nvSpPr>
          <p:cNvPr id="11278" name="Text Box 14"/>
          <p:cNvSpPr txBox="1">
            <a:spLocks noChangeArrowheads="1"/>
          </p:cNvSpPr>
          <p:nvPr/>
        </p:nvSpPr>
        <p:spPr bwMode="auto">
          <a:xfrm>
            <a:off x="5029200" y="1066800"/>
            <a:ext cx="358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If two systems are separately in thermal equilibrium with a third system, they are in thermal equilibrium with each other.</a:t>
            </a:r>
          </a:p>
        </p:txBody>
      </p:sp>
      <p:sp>
        <p:nvSpPr>
          <p:cNvPr id="11279" name="Text Box 15"/>
          <p:cNvSpPr txBox="1">
            <a:spLocks noChangeArrowheads="1"/>
          </p:cNvSpPr>
          <p:nvPr/>
        </p:nvSpPr>
        <p:spPr bwMode="auto">
          <a:xfrm>
            <a:off x="5181600" y="3733800"/>
            <a:ext cx="3352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C can be considered the thermometer. If C is at a certain temperature then A and B are also at the same temperature.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905000"/>
            <a:ext cx="8077200" cy="1754326"/>
          </a:xfrm>
          <a:prstGeom prst="rect">
            <a:avLst/>
          </a:prstGeom>
          <a:noFill/>
        </p:spPr>
        <p:txBody>
          <a:bodyPr wrap="square" rtlCol="0">
            <a:spAutoFit/>
          </a:bodyPr>
          <a:lstStyle/>
          <a:p>
            <a:r>
              <a:rPr lang="en-US" sz="3600" dirty="0" smtClean="0"/>
              <a:t>How can we define temperature using the microscopic properties of a system?</a:t>
            </a:r>
            <a:endParaRPr lang="en-US" sz="3600" dirty="0"/>
          </a:p>
        </p:txBody>
      </p:sp>
    </p:spTree>
    <p:extLst>
      <p:ext uri="{BB962C8B-B14F-4D97-AF65-F5344CB8AC3E}">
        <p14:creationId xmlns:p14="http://schemas.microsoft.com/office/powerpoint/2010/main" val="235391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4572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Most likely </a:t>
            </a:r>
            <a:r>
              <a:rPr lang="en-US" altLang="en-US" b="1"/>
              <a:t>macrostate</a:t>
            </a:r>
            <a:r>
              <a:rPr lang="en-US" altLang="en-US"/>
              <a:t> the system will find itself in is the one with the maximum number of </a:t>
            </a:r>
            <a:r>
              <a:rPr lang="en-US" altLang="en-US" b="1"/>
              <a:t>microstates</a:t>
            </a:r>
            <a:r>
              <a:rPr lang="en-US" altLang="en-US"/>
              <a:t>.</a:t>
            </a:r>
          </a:p>
        </p:txBody>
      </p:sp>
      <p:pic>
        <p:nvPicPr>
          <p:cNvPr id="921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393950"/>
            <a:ext cx="72390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8"/>
          <p:cNvSpPr txBox="1">
            <a:spLocks noChangeArrowheads="1"/>
          </p:cNvSpPr>
          <p:nvPr/>
        </p:nvSpPr>
        <p:spPr bwMode="auto">
          <a:xfrm>
            <a:off x="4114800" y="6172200"/>
            <a:ext cx="2362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Macrostate</a:t>
            </a:r>
          </a:p>
        </p:txBody>
      </p:sp>
      <p:sp>
        <p:nvSpPr>
          <p:cNvPr id="9221" name="Text Box 9"/>
          <p:cNvSpPr txBox="1">
            <a:spLocks noChangeArrowheads="1"/>
          </p:cNvSpPr>
          <p:nvPr/>
        </p:nvSpPr>
        <p:spPr bwMode="auto">
          <a:xfrm rot="-5400000">
            <a:off x="-564356" y="3855244"/>
            <a:ext cx="30480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Number of Microstates (</a:t>
            </a:r>
            <a:r>
              <a:rPr lang="en-US" altLang="en-US" sz="1800">
                <a:sym typeface="Symbol" panose="05050102010706020507" pitchFamily="18" charset="2"/>
              </a:rPr>
              <a:t>)</a:t>
            </a:r>
          </a:p>
        </p:txBody>
      </p:sp>
    </p:spTree>
    <p:extLst>
      <p:ext uri="{BB962C8B-B14F-4D97-AF65-F5344CB8AC3E}">
        <p14:creationId xmlns:p14="http://schemas.microsoft.com/office/powerpoint/2010/main" val="28202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1262</Words>
  <Application>Microsoft Office PowerPoint</Application>
  <PresentationFormat>On-screen Show (4:3)</PresentationFormat>
  <Paragraphs>255</Paragraphs>
  <Slides>44</Slides>
  <Notes>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2" baseType="lpstr">
      <vt:lpstr>Arial</vt:lpstr>
      <vt:lpstr>Calibri</vt:lpstr>
      <vt:lpstr>Cambria Math</vt:lpstr>
      <vt:lpstr>Symbol</vt:lpstr>
      <vt:lpstr>Times New Roman</vt:lpstr>
      <vt:lpstr>Default Design</vt:lpstr>
      <vt:lpstr>Paint Shop Pro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Amlan Biswas</dc:creator>
  <cp:lastModifiedBy>Biswas,Amlan</cp:lastModifiedBy>
  <cp:revision>46</cp:revision>
  <dcterms:created xsi:type="dcterms:W3CDTF">2008-01-02T04:12:39Z</dcterms:created>
  <dcterms:modified xsi:type="dcterms:W3CDTF">2015-09-16T17:37:50Z</dcterms:modified>
</cp:coreProperties>
</file>