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1" r:id="rId2"/>
    <p:sldId id="272" r:id="rId3"/>
    <p:sldId id="273" r:id="rId4"/>
    <p:sldId id="274" r:id="rId5"/>
    <p:sldId id="275" r:id="rId6"/>
    <p:sldId id="276" r:id="rId7"/>
    <p:sldId id="277" r:id="rId8"/>
    <p:sldId id="285" r:id="rId9"/>
    <p:sldId id="286" r:id="rId10"/>
    <p:sldId id="257" r:id="rId11"/>
    <p:sldId id="258" r:id="rId12"/>
    <p:sldId id="259" r:id="rId13"/>
    <p:sldId id="260" r:id="rId14"/>
    <p:sldId id="256" r:id="rId15"/>
    <p:sldId id="278"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1" d="100"/>
          <a:sy n="101" d="100"/>
        </p:scale>
        <p:origin x="150"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Sheet1!$A$1:$A$23</c:f>
              <c:numCache>
                <c:formatCode>General</c:formatCode>
                <c:ptCount val="23"/>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pt idx="21">
                  <c:v>1.0500000000000003</c:v>
                </c:pt>
                <c:pt idx="22">
                  <c:v>1.1000000000000003</c:v>
                </c:pt>
              </c:numCache>
            </c:numRef>
          </c:cat>
          <c:val>
            <c:numRef>
              <c:f>Sheet1!$B$1:$B$30</c:f>
              <c:numCache>
                <c:formatCode>General</c:formatCode>
                <c:ptCount val="30"/>
                <c:pt idx="0">
                  <c:v>0</c:v>
                </c:pt>
                <c:pt idx="1">
                  <c:v>2.3750000000000004E-3</c:v>
                </c:pt>
                <c:pt idx="2">
                  <c:v>9.0000000000000011E-3</c:v>
                </c:pt>
                <c:pt idx="3">
                  <c:v>1.9125000000000003E-2</c:v>
                </c:pt>
                <c:pt idx="4">
                  <c:v>3.2000000000000008E-2</c:v>
                </c:pt>
                <c:pt idx="5">
                  <c:v>4.6875E-2</c:v>
                </c:pt>
                <c:pt idx="6">
                  <c:v>6.3E-2</c:v>
                </c:pt>
                <c:pt idx="7">
                  <c:v>7.9625000000000001E-2</c:v>
                </c:pt>
                <c:pt idx="8">
                  <c:v>9.5999999999999988E-2</c:v>
                </c:pt>
                <c:pt idx="9">
                  <c:v>0.11137499999999999</c:v>
                </c:pt>
                <c:pt idx="10">
                  <c:v>0.12499999999999999</c:v>
                </c:pt>
                <c:pt idx="11">
                  <c:v>0.136125</c:v>
                </c:pt>
                <c:pt idx="12">
                  <c:v>0.14399999999999999</c:v>
                </c:pt>
                <c:pt idx="13">
                  <c:v>0.14787499999999998</c:v>
                </c:pt>
                <c:pt idx="14">
                  <c:v>0.14700000000000002</c:v>
                </c:pt>
                <c:pt idx="15">
                  <c:v>0.140625</c:v>
                </c:pt>
                <c:pt idx="16">
                  <c:v>0.128</c:v>
                </c:pt>
                <c:pt idx="17">
                  <c:v>0.10837499999999989</c:v>
                </c:pt>
                <c:pt idx="18">
                  <c:v>8.099999999999985E-2</c:v>
                </c:pt>
                <c:pt idx="19">
                  <c:v>4.5124999999999749E-2</c:v>
                </c:pt>
                <c:pt idx="20">
                  <c:v>0</c:v>
                </c:pt>
                <c:pt idx="21">
                  <c:v>-5.5125000000000313E-2</c:v>
                </c:pt>
                <c:pt idx="22">
                  <c:v>-0.12100000000000044</c:v>
                </c:pt>
              </c:numCache>
            </c:numRef>
          </c:val>
          <c:smooth val="0"/>
          <c:extLst xmlns:c16r2="http://schemas.microsoft.com/office/drawing/2015/06/chart">
            <c:ext xmlns:c16="http://schemas.microsoft.com/office/drawing/2014/chart" uri="{C3380CC4-5D6E-409C-BE32-E72D297353CC}">
              <c16:uniqueId val="{00000000-ACF1-4FD5-909F-397779DB71FB}"/>
            </c:ext>
          </c:extLst>
        </c:ser>
        <c:dLbls>
          <c:showLegendKey val="0"/>
          <c:showVal val="0"/>
          <c:showCatName val="0"/>
          <c:showSerName val="0"/>
          <c:showPercent val="0"/>
          <c:showBubbleSize val="0"/>
        </c:dLbls>
        <c:smooth val="0"/>
        <c:axId val="212418072"/>
        <c:axId val="212415000"/>
      </c:lineChart>
      <c:catAx>
        <c:axId val="2124180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12415000"/>
        <c:crosses val="autoZero"/>
        <c:auto val="1"/>
        <c:lblAlgn val="ctr"/>
        <c:lblOffset val="100"/>
        <c:noMultiLvlLbl val="0"/>
      </c:catAx>
      <c:valAx>
        <c:axId val="212415000"/>
        <c:scaling>
          <c:orientation val="minMax"/>
        </c:scaling>
        <c:delete val="0"/>
        <c:axPos val="l"/>
        <c:majorGridlines>
          <c:spPr>
            <a:ln w="9525" cap="flat" cmpd="sng" algn="ctr">
              <a:solidFill>
                <a:schemeClr val="bg1"/>
              </a:solid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12418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2A5E5-30D6-4CAD-BCC4-D26B2E0C1814}" type="datetimeFigureOut">
              <a:rPr lang="en-US" smtClean="0"/>
              <a:t>12/5/2016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2F05D-B59D-4CE9-9DE6-5AF9FD2AB90C}" type="slidenum">
              <a:rPr lang="en-US" smtClean="0"/>
              <a:t>‹#›</a:t>
            </a:fld>
            <a:endParaRPr lang="en-US"/>
          </a:p>
        </p:txBody>
      </p:sp>
    </p:spTree>
    <p:extLst>
      <p:ext uri="{BB962C8B-B14F-4D97-AF65-F5344CB8AC3E}">
        <p14:creationId xmlns:p14="http://schemas.microsoft.com/office/powerpoint/2010/main" val="161171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944F313-1E5B-4576-ADFC-AE5B8C0FA31C}" type="slidenum">
              <a:rPr lang="en-US" smtClean="0"/>
              <a:pPr/>
              <a:t>13</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lIns="91431" tIns="45716" rIns="91431" bIns="45716"/>
          <a:lstStyle/>
          <a:p>
            <a:pPr eaLnBrk="1" hangingPunct="1"/>
            <a:r>
              <a:rPr lang="en-US" altLang="ko-KR" smtClean="0">
                <a:ea typeface="굴림" pitchFamily="50" charset="-127"/>
              </a:rPr>
              <a:t>One of the interesting pheonomena in manganites is </a:t>
            </a:r>
            <a:r>
              <a:rPr lang="en-US" altLang="ko-KR" b="1" smtClean="0">
                <a:ea typeface="굴림" pitchFamily="50" charset="-127"/>
              </a:rPr>
              <a:t>the larger scale phase separation</a:t>
            </a:r>
            <a:r>
              <a:rPr lang="en-US" altLang="ko-KR" smtClean="0">
                <a:ea typeface="굴림" pitchFamily="50" charset="-127"/>
              </a:rPr>
              <a:t>. One way is to mix ferromagnetic and metallic LCMO and antiferromagnetic and insulating PCMO. We mixed this two, while we keep carrier concentration. This material is called </a:t>
            </a:r>
            <a:r>
              <a:rPr lang="en-US" altLang="ko-KR" b="1" smtClean="0">
                <a:ea typeface="굴림" pitchFamily="50" charset="-127"/>
              </a:rPr>
              <a:t>LPCMO, which I will discuss on today</a:t>
            </a:r>
            <a:r>
              <a:rPr lang="en-US" altLang="ko-KR" smtClean="0">
                <a:ea typeface="굴림" pitchFamily="50" charset="-127"/>
              </a:rPr>
              <a:t>. </a:t>
            </a:r>
          </a:p>
          <a:p>
            <a:pPr eaLnBrk="1" hangingPunct="1"/>
            <a:endParaRPr lang="en-US" altLang="ko-KR" smtClean="0">
              <a:ea typeface="굴림" pitchFamily="50" charset="-127"/>
            </a:endParaRPr>
          </a:p>
          <a:p>
            <a:pPr eaLnBrk="1" hangingPunct="1"/>
            <a:endParaRPr lang="en-US" altLang="ko-KR" smtClean="0">
              <a:ea typeface="굴림" pitchFamily="50" charset="-127"/>
            </a:endParaRPr>
          </a:p>
          <a:p>
            <a:pPr eaLnBrk="1" hangingPunct="1"/>
            <a:endParaRPr lang="en-US" altLang="ko-KR" b="1" smtClean="0">
              <a:ea typeface="굴림" pitchFamily="50" charset="-127"/>
            </a:endParaRPr>
          </a:p>
          <a:p>
            <a:pPr eaLnBrk="1" hangingPunct="1"/>
            <a:endParaRPr lang="en-US" altLang="ko-KR" b="1" smtClean="0">
              <a:ea typeface="굴림" pitchFamily="50" charset="-127"/>
            </a:endParaRPr>
          </a:p>
          <a:p>
            <a:pPr eaLnBrk="1" hangingPunct="1"/>
            <a:r>
              <a:rPr lang="en-US" altLang="ko-KR" smtClean="0">
                <a:ea typeface="굴림" pitchFamily="50" charset="-127"/>
              </a:rPr>
              <a:t>When you mixed those, you expect there is internal strains and disorders are created. This causes unusual micrometer scale phase separation. Unlike LCMO, this system has AFM phase and FM phase. Each phase are coupled to different electronic phases. It creates first order like transition in transport measurements. </a:t>
            </a:r>
          </a:p>
          <a:p>
            <a:pPr eaLnBrk="1" hangingPunct="1"/>
            <a:endParaRPr lang="en-US" altLang="ko-KR" smtClean="0">
              <a:ea typeface="굴림" pitchFamily="50" charset="-127"/>
            </a:endParaRPr>
          </a:p>
          <a:p>
            <a:pPr eaLnBrk="1" hangingPunct="1"/>
            <a:endParaRPr lang="en-US" altLang="ko-KR" smtClean="0">
              <a:ea typeface="굴림" pitchFamily="50" charset="-127"/>
            </a:endParaRPr>
          </a:p>
          <a:p>
            <a:pPr eaLnBrk="1" hangingPunct="1"/>
            <a:endParaRPr lang="en-US" altLang="ko-KR" smtClean="0">
              <a:ea typeface="굴림" pitchFamily="50" charset="-127"/>
            </a:endParaRPr>
          </a:p>
          <a:p>
            <a:pPr eaLnBrk="1" hangingPunct="1"/>
            <a:r>
              <a:rPr lang="en-US" altLang="ko-KR" smtClean="0">
                <a:ea typeface="굴림" pitchFamily="50" charset="-127"/>
              </a:rPr>
              <a:t>Free energy between AFM and FM phase are similar. </a:t>
            </a:r>
          </a:p>
          <a:p>
            <a:pPr eaLnBrk="1" hangingPunct="1"/>
            <a:endParaRPr lang="en-US" altLang="ko-KR" smtClean="0">
              <a:ea typeface="굴림" pitchFamily="50" charset="-127"/>
            </a:endParaRPr>
          </a:p>
          <a:p>
            <a:pPr eaLnBrk="1" hangingPunct="1"/>
            <a:endParaRPr lang="en-US" altLang="ko-KR" smtClean="0">
              <a:ea typeface="굴림" pitchFamily="50" charset="-127"/>
            </a:endParaRPr>
          </a:p>
          <a:p>
            <a:pPr eaLnBrk="1" hangingPunct="1"/>
            <a:r>
              <a:rPr lang="en-US" altLang="ko-KR" smtClean="0">
                <a:ea typeface="굴림" pitchFamily="50" charset="-127"/>
              </a:rPr>
              <a:t> In cooling, their free energies are similar near insulator-transition temperature. </a:t>
            </a:r>
            <a:endParaRPr lang="en-US" smtClean="0"/>
          </a:p>
        </p:txBody>
      </p:sp>
    </p:spTree>
    <p:extLst>
      <p:ext uri="{BB962C8B-B14F-4D97-AF65-F5344CB8AC3E}">
        <p14:creationId xmlns:p14="http://schemas.microsoft.com/office/powerpoint/2010/main" val="82059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F38A8F-2641-41A9-864D-149E495FA02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E8D34-FA46-4C0B-871C-192DB8D30B16}" type="slidenum">
              <a:rPr lang="en-US" smtClean="0"/>
              <a:t>‹#›</a:t>
            </a:fld>
            <a:endParaRPr lang="en-US"/>
          </a:p>
        </p:txBody>
      </p:sp>
    </p:spTree>
    <p:extLst>
      <p:ext uri="{BB962C8B-B14F-4D97-AF65-F5344CB8AC3E}">
        <p14:creationId xmlns:p14="http://schemas.microsoft.com/office/powerpoint/2010/main" val="388914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38A8F-2641-41A9-864D-149E495FA02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E8D34-FA46-4C0B-871C-192DB8D30B16}" type="slidenum">
              <a:rPr lang="en-US" smtClean="0"/>
              <a:t>‹#›</a:t>
            </a:fld>
            <a:endParaRPr lang="en-US"/>
          </a:p>
        </p:txBody>
      </p:sp>
    </p:spTree>
    <p:extLst>
      <p:ext uri="{BB962C8B-B14F-4D97-AF65-F5344CB8AC3E}">
        <p14:creationId xmlns:p14="http://schemas.microsoft.com/office/powerpoint/2010/main" val="3610217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38A8F-2641-41A9-864D-149E495FA02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E8D34-FA46-4C0B-871C-192DB8D30B16}" type="slidenum">
              <a:rPr lang="en-US" smtClean="0"/>
              <a:t>‹#›</a:t>
            </a:fld>
            <a:endParaRPr lang="en-US"/>
          </a:p>
        </p:txBody>
      </p:sp>
    </p:spTree>
    <p:extLst>
      <p:ext uri="{BB962C8B-B14F-4D97-AF65-F5344CB8AC3E}">
        <p14:creationId xmlns:p14="http://schemas.microsoft.com/office/powerpoint/2010/main" val="205744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38A8F-2641-41A9-864D-149E495FA02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E8D34-FA46-4C0B-871C-192DB8D30B16}" type="slidenum">
              <a:rPr lang="en-US" smtClean="0"/>
              <a:t>‹#›</a:t>
            </a:fld>
            <a:endParaRPr lang="en-US"/>
          </a:p>
        </p:txBody>
      </p:sp>
    </p:spTree>
    <p:extLst>
      <p:ext uri="{BB962C8B-B14F-4D97-AF65-F5344CB8AC3E}">
        <p14:creationId xmlns:p14="http://schemas.microsoft.com/office/powerpoint/2010/main" val="3593805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38A8F-2641-41A9-864D-149E495FA02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E8D34-FA46-4C0B-871C-192DB8D30B16}" type="slidenum">
              <a:rPr lang="en-US" smtClean="0"/>
              <a:t>‹#›</a:t>
            </a:fld>
            <a:endParaRPr lang="en-US"/>
          </a:p>
        </p:txBody>
      </p:sp>
    </p:spTree>
    <p:extLst>
      <p:ext uri="{BB962C8B-B14F-4D97-AF65-F5344CB8AC3E}">
        <p14:creationId xmlns:p14="http://schemas.microsoft.com/office/powerpoint/2010/main" val="962068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F38A8F-2641-41A9-864D-149E495FA026}"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E8D34-FA46-4C0B-871C-192DB8D30B16}" type="slidenum">
              <a:rPr lang="en-US" smtClean="0"/>
              <a:t>‹#›</a:t>
            </a:fld>
            <a:endParaRPr lang="en-US"/>
          </a:p>
        </p:txBody>
      </p:sp>
    </p:spTree>
    <p:extLst>
      <p:ext uri="{BB962C8B-B14F-4D97-AF65-F5344CB8AC3E}">
        <p14:creationId xmlns:p14="http://schemas.microsoft.com/office/powerpoint/2010/main" val="1287381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F38A8F-2641-41A9-864D-149E495FA026}"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3E8D34-FA46-4C0B-871C-192DB8D30B16}" type="slidenum">
              <a:rPr lang="en-US" smtClean="0"/>
              <a:t>‹#›</a:t>
            </a:fld>
            <a:endParaRPr lang="en-US"/>
          </a:p>
        </p:txBody>
      </p:sp>
    </p:spTree>
    <p:extLst>
      <p:ext uri="{BB962C8B-B14F-4D97-AF65-F5344CB8AC3E}">
        <p14:creationId xmlns:p14="http://schemas.microsoft.com/office/powerpoint/2010/main" val="906485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F38A8F-2641-41A9-864D-149E495FA026}"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3E8D34-FA46-4C0B-871C-192DB8D30B16}" type="slidenum">
              <a:rPr lang="en-US" smtClean="0"/>
              <a:t>‹#›</a:t>
            </a:fld>
            <a:endParaRPr lang="en-US"/>
          </a:p>
        </p:txBody>
      </p:sp>
    </p:spTree>
    <p:extLst>
      <p:ext uri="{BB962C8B-B14F-4D97-AF65-F5344CB8AC3E}">
        <p14:creationId xmlns:p14="http://schemas.microsoft.com/office/powerpoint/2010/main" val="663979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38A8F-2641-41A9-864D-149E495FA026}"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3E8D34-FA46-4C0B-871C-192DB8D30B16}" type="slidenum">
              <a:rPr lang="en-US" smtClean="0"/>
              <a:t>‹#›</a:t>
            </a:fld>
            <a:endParaRPr lang="en-US"/>
          </a:p>
        </p:txBody>
      </p:sp>
    </p:spTree>
    <p:extLst>
      <p:ext uri="{BB962C8B-B14F-4D97-AF65-F5344CB8AC3E}">
        <p14:creationId xmlns:p14="http://schemas.microsoft.com/office/powerpoint/2010/main" val="283860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38A8F-2641-41A9-864D-149E495FA026}"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E8D34-FA46-4C0B-871C-192DB8D30B16}" type="slidenum">
              <a:rPr lang="en-US" smtClean="0"/>
              <a:t>‹#›</a:t>
            </a:fld>
            <a:endParaRPr lang="en-US"/>
          </a:p>
        </p:txBody>
      </p:sp>
    </p:spTree>
    <p:extLst>
      <p:ext uri="{BB962C8B-B14F-4D97-AF65-F5344CB8AC3E}">
        <p14:creationId xmlns:p14="http://schemas.microsoft.com/office/powerpoint/2010/main" val="367718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38A8F-2641-41A9-864D-149E495FA026}"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E8D34-FA46-4C0B-871C-192DB8D30B16}" type="slidenum">
              <a:rPr lang="en-US" smtClean="0"/>
              <a:t>‹#›</a:t>
            </a:fld>
            <a:endParaRPr lang="en-US"/>
          </a:p>
        </p:txBody>
      </p:sp>
    </p:spTree>
    <p:extLst>
      <p:ext uri="{BB962C8B-B14F-4D97-AF65-F5344CB8AC3E}">
        <p14:creationId xmlns:p14="http://schemas.microsoft.com/office/powerpoint/2010/main" val="3360249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38A8F-2641-41A9-864D-149E495FA026}" type="datetimeFigureOut">
              <a:rPr lang="en-US" smtClean="0"/>
              <a:t>12/5/2016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E8D34-FA46-4C0B-871C-192DB8D30B16}" type="slidenum">
              <a:rPr lang="en-US" smtClean="0"/>
              <a:t>‹#›</a:t>
            </a:fld>
            <a:endParaRPr lang="en-US"/>
          </a:p>
        </p:txBody>
      </p:sp>
    </p:spTree>
    <p:extLst>
      <p:ext uri="{BB962C8B-B14F-4D97-AF65-F5344CB8AC3E}">
        <p14:creationId xmlns:p14="http://schemas.microsoft.com/office/powerpoint/2010/main" val="145377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clipboard/media/image7.png"/><Relationship Id="rId13" Type="http://schemas.openxmlformats.org/officeDocument/2006/relationships/image" Target="../../clipboard/media/image12.png"/><Relationship Id="rId3" Type="http://schemas.openxmlformats.org/officeDocument/2006/relationships/image" Target="../../clipboard/media/image2.png"/><Relationship Id="rId7" Type="http://schemas.openxmlformats.org/officeDocument/2006/relationships/image" Target="../../clipboard/media/image6.png"/><Relationship Id="rId12" Type="http://schemas.openxmlformats.org/officeDocument/2006/relationships/image" Target="../../clipboard/media/image11.png"/><Relationship Id="rId2" Type="http://schemas.openxmlformats.org/officeDocument/2006/relationships/image" Target="../../clipboard/media/image1.png"/><Relationship Id="rId1" Type="http://schemas.openxmlformats.org/officeDocument/2006/relationships/slideLayout" Target="../slideLayouts/slideLayout1.xml"/><Relationship Id="rId6" Type="http://schemas.openxmlformats.org/officeDocument/2006/relationships/image" Target="../../clipboard/media/image5.png"/><Relationship Id="rId11" Type="http://schemas.openxmlformats.org/officeDocument/2006/relationships/image" Target="../../clipboard/media/image10.png"/><Relationship Id="rId5" Type="http://schemas.openxmlformats.org/officeDocument/2006/relationships/image" Target="../../clipboard/media/image4.png"/><Relationship Id="rId10" Type="http://schemas.openxmlformats.org/officeDocument/2006/relationships/image" Target="../../clipboard/media/image9.png"/><Relationship Id="rId4" Type="http://schemas.openxmlformats.org/officeDocument/2006/relationships/image" Target="../../clipboard/media/image3.png"/><Relationship Id="rId9" Type="http://schemas.openxmlformats.org/officeDocument/2006/relationships/image" Target="../../clipboard/media/image8.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clipboard/media/image17.png"/><Relationship Id="rId2" Type="http://schemas.openxmlformats.org/officeDocument/2006/relationships/image" Target="../../clipboard/media/image13.png"/><Relationship Id="rId1" Type="http://schemas.openxmlformats.org/officeDocument/2006/relationships/slideLayout" Target="../slideLayouts/slideLayout2.xml"/><Relationship Id="rId6" Type="http://schemas.openxmlformats.org/officeDocument/2006/relationships/image" Target="../../clipboard/media/image16.png"/><Relationship Id="rId5" Type="http://schemas.openxmlformats.org/officeDocument/2006/relationships/image" Target="../../clipboard/media/image15.png"/><Relationship Id="rId4" Type="http://schemas.openxmlformats.org/officeDocument/2006/relationships/image" Target="../../clipboard/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Line 2"/>
          <p:cNvSpPr>
            <a:spLocks noChangeShapeType="1"/>
          </p:cNvSpPr>
          <p:nvPr/>
        </p:nvSpPr>
        <p:spPr bwMode="auto">
          <a:xfrm flipV="1">
            <a:off x="6858000" y="1828800"/>
            <a:ext cx="0" cy="2438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1" name="Line 3"/>
          <p:cNvSpPr>
            <a:spLocks noChangeShapeType="1"/>
          </p:cNvSpPr>
          <p:nvPr/>
        </p:nvSpPr>
        <p:spPr bwMode="auto">
          <a:xfrm>
            <a:off x="6858000" y="4267200"/>
            <a:ext cx="220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2" name="Freeform 4"/>
          <p:cNvSpPr>
            <a:spLocks/>
          </p:cNvSpPr>
          <p:nvPr/>
        </p:nvSpPr>
        <p:spPr bwMode="auto">
          <a:xfrm>
            <a:off x="7086600" y="2057400"/>
            <a:ext cx="228600" cy="1371600"/>
          </a:xfrm>
          <a:custGeom>
            <a:avLst/>
            <a:gdLst>
              <a:gd name="T0" fmla="*/ 0 w 144"/>
              <a:gd name="T1" fmla="*/ 0 h 864"/>
              <a:gd name="T2" fmla="*/ 2147483646 w 144"/>
              <a:gd name="T3" fmla="*/ 2147483646 h 864"/>
              <a:gd name="T4" fmla="*/ 2147483646 w 144"/>
              <a:gd name="T5" fmla="*/ 2147483646 h 864"/>
              <a:gd name="T6" fmla="*/ 0 60000 65536"/>
              <a:gd name="T7" fmla="*/ 0 60000 65536"/>
              <a:gd name="T8" fmla="*/ 0 60000 65536"/>
            </a:gdLst>
            <a:ahLst/>
            <a:cxnLst>
              <a:cxn ang="T6">
                <a:pos x="T0" y="T1"/>
              </a:cxn>
              <a:cxn ang="T7">
                <a:pos x="T2" y="T3"/>
              </a:cxn>
              <a:cxn ang="T8">
                <a:pos x="T4" y="T5"/>
              </a:cxn>
            </a:cxnLst>
            <a:rect l="0" t="0" r="r" b="b"/>
            <a:pathLst>
              <a:path w="144" h="864">
                <a:moveTo>
                  <a:pt x="0" y="0"/>
                </a:moveTo>
                <a:cubicBezTo>
                  <a:pt x="12" y="168"/>
                  <a:pt x="24" y="336"/>
                  <a:pt x="48" y="480"/>
                </a:cubicBezTo>
                <a:cubicBezTo>
                  <a:pt x="72" y="624"/>
                  <a:pt x="108" y="744"/>
                  <a:pt x="144" y="86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3" name="Line 5"/>
          <p:cNvSpPr>
            <a:spLocks noChangeShapeType="1"/>
          </p:cNvSpPr>
          <p:nvPr/>
        </p:nvSpPr>
        <p:spPr bwMode="auto">
          <a:xfrm>
            <a:off x="7315200" y="34290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4" name="Freeform 6"/>
          <p:cNvSpPr>
            <a:spLocks/>
          </p:cNvSpPr>
          <p:nvPr/>
        </p:nvSpPr>
        <p:spPr bwMode="auto">
          <a:xfrm>
            <a:off x="8153400" y="3429000"/>
            <a:ext cx="685800" cy="381000"/>
          </a:xfrm>
          <a:custGeom>
            <a:avLst/>
            <a:gdLst>
              <a:gd name="T0" fmla="*/ 0 w 432"/>
              <a:gd name="T1" fmla="*/ 0 h 240"/>
              <a:gd name="T2" fmla="*/ 2147483646 w 432"/>
              <a:gd name="T3" fmla="*/ 2147483646 h 240"/>
              <a:gd name="T4" fmla="*/ 2147483646 w 432"/>
              <a:gd name="T5" fmla="*/ 2147483646 h 240"/>
              <a:gd name="T6" fmla="*/ 0 60000 65536"/>
              <a:gd name="T7" fmla="*/ 0 60000 65536"/>
              <a:gd name="T8" fmla="*/ 0 60000 65536"/>
            </a:gdLst>
            <a:ahLst/>
            <a:cxnLst>
              <a:cxn ang="T6">
                <a:pos x="T0" y="T1"/>
              </a:cxn>
              <a:cxn ang="T7">
                <a:pos x="T2" y="T3"/>
              </a:cxn>
              <a:cxn ang="T8">
                <a:pos x="T4" y="T5"/>
              </a:cxn>
            </a:cxnLst>
            <a:rect l="0" t="0" r="r" b="b"/>
            <a:pathLst>
              <a:path w="432" h="240">
                <a:moveTo>
                  <a:pt x="0" y="0"/>
                </a:moveTo>
                <a:cubicBezTo>
                  <a:pt x="60" y="52"/>
                  <a:pt x="120" y="104"/>
                  <a:pt x="192" y="144"/>
                </a:cubicBezTo>
                <a:cubicBezTo>
                  <a:pt x="264" y="184"/>
                  <a:pt x="348" y="212"/>
                  <a:pt x="432" y="2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Text Box 7"/>
          <p:cNvSpPr txBox="1">
            <a:spLocks noChangeArrowheads="1"/>
          </p:cNvSpPr>
          <p:nvPr/>
        </p:nvSpPr>
        <p:spPr bwMode="auto">
          <a:xfrm>
            <a:off x="6553200" y="18288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P</a:t>
            </a:r>
          </a:p>
        </p:txBody>
      </p:sp>
      <p:sp>
        <p:nvSpPr>
          <p:cNvPr id="22536" name="Text Box 8"/>
          <p:cNvSpPr txBox="1">
            <a:spLocks noChangeArrowheads="1"/>
          </p:cNvSpPr>
          <p:nvPr/>
        </p:nvSpPr>
        <p:spPr bwMode="auto">
          <a:xfrm>
            <a:off x="8686800" y="43434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v</a:t>
            </a:r>
          </a:p>
        </p:txBody>
      </p:sp>
      <p:sp>
        <p:nvSpPr>
          <p:cNvPr id="22537" name="Oval 9"/>
          <p:cNvSpPr>
            <a:spLocks noChangeArrowheads="1"/>
          </p:cNvSpPr>
          <p:nvPr/>
        </p:nvSpPr>
        <p:spPr bwMode="auto">
          <a:xfrm>
            <a:off x="8686800" y="3733800"/>
            <a:ext cx="76200" cy="76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8" name="Line 10"/>
          <p:cNvSpPr>
            <a:spLocks noChangeShapeType="1"/>
          </p:cNvSpPr>
          <p:nvPr/>
        </p:nvSpPr>
        <p:spPr bwMode="auto">
          <a:xfrm>
            <a:off x="2514600" y="2133600"/>
            <a:ext cx="0" cy="2819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Line 11"/>
          <p:cNvSpPr>
            <a:spLocks noChangeShapeType="1"/>
          </p:cNvSpPr>
          <p:nvPr/>
        </p:nvSpPr>
        <p:spPr bwMode="auto">
          <a:xfrm>
            <a:off x="2514600" y="49530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2"/>
          <p:cNvSpPr>
            <a:spLocks noChangeShapeType="1"/>
          </p:cNvSpPr>
          <p:nvPr/>
        </p:nvSpPr>
        <p:spPr bwMode="auto">
          <a:xfrm>
            <a:off x="1905000" y="1828800"/>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Line 13"/>
          <p:cNvSpPr>
            <a:spLocks noChangeShapeType="1"/>
          </p:cNvSpPr>
          <p:nvPr/>
        </p:nvSpPr>
        <p:spPr bwMode="auto">
          <a:xfrm>
            <a:off x="1905000" y="5486400"/>
            <a:ext cx="327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2" name="Line 14"/>
          <p:cNvSpPr>
            <a:spLocks noChangeShapeType="1"/>
          </p:cNvSpPr>
          <p:nvPr/>
        </p:nvSpPr>
        <p:spPr bwMode="auto">
          <a:xfrm>
            <a:off x="4648200" y="2133600"/>
            <a:ext cx="0" cy="2819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3" name="Line 15"/>
          <p:cNvSpPr>
            <a:spLocks noChangeShapeType="1"/>
          </p:cNvSpPr>
          <p:nvPr/>
        </p:nvSpPr>
        <p:spPr bwMode="auto">
          <a:xfrm>
            <a:off x="5181600" y="1828800"/>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4" name="Freeform 16"/>
          <p:cNvSpPr>
            <a:spLocks/>
          </p:cNvSpPr>
          <p:nvPr/>
        </p:nvSpPr>
        <p:spPr bwMode="auto">
          <a:xfrm>
            <a:off x="1905000" y="2590800"/>
            <a:ext cx="3276600" cy="2895600"/>
          </a:xfrm>
          <a:custGeom>
            <a:avLst/>
            <a:gdLst>
              <a:gd name="T0" fmla="*/ 0 w 2064"/>
              <a:gd name="T1" fmla="*/ 0 h 1824"/>
              <a:gd name="T2" fmla="*/ 2147483646 w 2064"/>
              <a:gd name="T3" fmla="*/ 0 h 1824"/>
              <a:gd name="T4" fmla="*/ 2147483646 w 2064"/>
              <a:gd name="T5" fmla="*/ 2147483646 h 1824"/>
              <a:gd name="T6" fmla="*/ 2147483646 w 2064"/>
              <a:gd name="T7" fmla="*/ 2147483646 h 1824"/>
              <a:gd name="T8" fmla="*/ 2147483646 w 2064"/>
              <a:gd name="T9" fmla="*/ 0 h 1824"/>
              <a:gd name="T10" fmla="*/ 2147483646 w 2064"/>
              <a:gd name="T11" fmla="*/ 0 h 1824"/>
              <a:gd name="T12" fmla="*/ 2147483646 w 2064"/>
              <a:gd name="T13" fmla="*/ 2147483646 h 1824"/>
              <a:gd name="T14" fmla="*/ 0 w 2064"/>
              <a:gd name="T15" fmla="*/ 2147483646 h 1824"/>
              <a:gd name="T16" fmla="*/ 0 w 2064"/>
              <a:gd name="T17" fmla="*/ 0 h 18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4" h="1824">
                <a:moveTo>
                  <a:pt x="0" y="0"/>
                </a:moveTo>
                <a:lnTo>
                  <a:pt x="384" y="0"/>
                </a:lnTo>
                <a:lnTo>
                  <a:pt x="384" y="1488"/>
                </a:lnTo>
                <a:lnTo>
                  <a:pt x="1728" y="1488"/>
                </a:lnTo>
                <a:lnTo>
                  <a:pt x="1728" y="0"/>
                </a:lnTo>
                <a:lnTo>
                  <a:pt x="2064" y="0"/>
                </a:lnTo>
                <a:lnTo>
                  <a:pt x="2064" y="1824"/>
                </a:lnTo>
                <a:lnTo>
                  <a:pt x="0" y="1824"/>
                </a:lnTo>
                <a:lnTo>
                  <a:pt x="0" y="0"/>
                </a:lnTo>
                <a:close/>
              </a:path>
            </a:pathLst>
          </a:custGeom>
          <a:solidFill>
            <a:srgbClr val="A4DFF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5" name="Rectangle 17"/>
          <p:cNvSpPr>
            <a:spLocks noChangeArrowheads="1"/>
          </p:cNvSpPr>
          <p:nvPr/>
        </p:nvSpPr>
        <p:spPr bwMode="auto">
          <a:xfrm>
            <a:off x="2514600" y="2895600"/>
            <a:ext cx="2133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46" name="Rectangle 18"/>
          <p:cNvSpPr>
            <a:spLocks noChangeArrowheads="1"/>
          </p:cNvSpPr>
          <p:nvPr/>
        </p:nvSpPr>
        <p:spPr bwMode="auto">
          <a:xfrm>
            <a:off x="3048000" y="2743200"/>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47" name="Oval 19"/>
          <p:cNvSpPr>
            <a:spLocks noChangeArrowheads="1"/>
          </p:cNvSpPr>
          <p:nvPr/>
        </p:nvSpPr>
        <p:spPr bwMode="auto">
          <a:xfrm>
            <a:off x="2819400" y="3810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48" name="Text Box 20"/>
          <p:cNvSpPr txBox="1">
            <a:spLocks noChangeArrowheads="1"/>
          </p:cNvSpPr>
          <p:nvPr/>
        </p:nvSpPr>
        <p:spPr bwMode="auto">
          <a:xfrm>
            <a:off x="1981200" y="495300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T</a:t>
            </a:r>
          </a:p>
        </p:txBody>
      </p:sp>
      <p:sp>
        <p:nvSpPr>
          <p:cNvPr id="22549" name="Oval 21"/>
          <p:cNvSpPr>
            <a:spLocks noChangeArrowheads="1"/>
          </p:cNvSpPr>
          <p:nvPr/>
        </p:nvSpPr>
        <p:spPr bwMode="auto">
          <a:xfrm>
            <a:off x="3124200" y="3886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50" name="Oval 22"/>
          <p:cNvSpPr>
            <a:spLocks noChangeArrowheads="1"/>
          </p:cNvSpPr>
          <p:nvPr/>
        </p:nvSpPr>
        <p:spPr bwMode="auto">
          <a:xfrm>
            <a:off x="3810000" y="3962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51" name="Oval 23"/>
          <p:cNvSpPr>
            <a:spLocks noChangeArrowheads="1"/>
          </p:cNvSpPr>
          <p:nvPr/>
        </p:nvSpPr>
        <p:spPr bwMode="auto">
          <a:xfrm>
            <a:off x="3352800" y="4267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52" name="Oval 24"/>
          <p:cNvSpPr>
            <a:spLocks noChangeArrowheads="1"/>
          </p:cNvSpPr>
          <p:nvPr/>
        </p:nvSpPr>
        <p:spPr bwMode="auto">
          <a:xfrm>
            <a:off x="3657600" y="3429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53" name="Oval 25"/>
          <p:cNvSpPr>
            <a:spLocks noChangeArrowheads="1"/>
          </p:cNvSpPr>
          <p:nvPr/>
        </p:nvSpPr>
        <p:spPr bwMode="auto">
          <a:xfrm>
            <a:off x="2971800" y="4648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54" name="Oval 26"/>
          <p:cNvSpPr>
            <a:spLocks noChangeArrowheads="1"/>
          </p:cNvSpPr>
          <p:nvPr/>
        </p:nvSpPr>
        <p:spPr bwMode="auto">
          <a:xfrm>
            <a:off x="4038600" y="4343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55" name="Oval 27"/>
          <p:cNvSpPr>
            <a:spLocks noChangeArrowheads="1"/>
          </p:cNvSpPr>
          <p:nvPr/>
        </p:nvSpPr>
        <p:spPr bwMode="auto">
          <a:xfrm>
            <a:off x="4114800" y="3657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56" name="Text Box 28"/>
          <p:cNvSpPr txBox="1">
            <a:spLocks noChangeArrowheads="1"/>
          </p:cNvSpPr>
          <p:nvPr/>
        </p:nvSpPr>
        <p:spPr bwMode="auto">
          <a:xfrm>
            <a:off x="3733800" y="457201"/>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Liquefying a gas by applying pressure</a:t>
            </a:r>
          </a:p>
        </p:txBody>
      </p:sp>
    </p:spTree>
    <p:extLst>
      <p:ext uri="{BB962C8B-B14F-4D97-AF65-F5344CB8AC3E}">
        <p14:creationId xmlns:p14="http://schemas.microsoft.com/office/powerpoint/2010/main" val="328449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5800" y="1981200"/>
            <a:ext cx="31242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410200" y="2971800"/>
            <a:ext cx="762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62600" y="4191000"/>
            <a:ext cx="762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934200" y="3124200"/>
            <a:ext cx="762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95800" y="1981200"/>
            <a:ext cx="3124200" cy="304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p:cNvSpPr txBox="1">
            <a:spLocks noChangeArrowheads="1"/>
          </p:cNvSpPr>
          <p:nvPr/>
        </p:nvSpPr>
        <p:spPr bwMode="auto">
          <a:xfrm>
            <a:off x="1981200" y="152401"/>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200" b="1" kern="0" dirty="0">
                <a:solidFill>
                  <a:srgbClr val="FFFF00"/>
                </a:solidFill>
                <a:latin typeface="+mj-lt"/>
                <a:ea typeface="굴림" pitchFamily="50" charset="-127"/>
                <a:cs typeface="+mj-cs"/>
              </a:rPr>
              <a:t>Homogeneous nucleation and growth</a:t>
            </a:r>
            <a:endParaRPr lang="en-US" sz="3200" b="1" kern="0" dirty="0">
              <a:solidFill>
                <a:srgbClr val="FFFF00"/>
              </a:solidFill>
              <a:latin typeface="+mj-lt"/>
              <a:ea typeface="+mj-ea"/>
              <a:cs typeface="+mj-cs"/>
            </a:endParaRPr>
          </a:p>
        </p:txBody>
      </p:sp>
      <p:sp>
        <p:nvSpPr>
          <p:cNvPr id="10" name="TextBox 9"/>
          <p:cNvSpPr txBox="1"/>
          <p:nvPr/>
        </p:nvSpPr>
        <p:spPr>
          <a:xfrm>
            <a:off x="3581401" y="5943600"/>
            <a:ext cx="4648901" cy="400110"/>
          </a:xfrm>
          <a:prstGeom prst="rect">
            <a:avLst/>
          </a:prstGeom>
          <a:noFill/>
        </p:spPr>
        <p:txBody>
          <a:bodyPr wrap="none" rtlCol="0">
            <a:spAutoFit/>
          </a:bodyPr>
          <a:lstStyle/>
          <a:p>
            <a:r>
              <a:rPr lang="en-US" sz="2000" dirty="0">
                <a:solidFill>
                  <a:schemeClr val="bg1"/>
                </a:solidFill>
              </a:rPr>
              <a:t>Thermal hysteresis in first order transitions</a:t>
            </a:r>
          </a:p>
        </p:txBody>
      </p:sp>
    </p:spTree>
    <p:extLst>
      <p:ext uri="{BB962C8B-B14F-4D97-AF65-F5344CB8AC3E}">
        <p14:creationId xmlns:p14="http://schemas.microsoft.com/office/powerpoint/2010/main" val="99801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endCondLst>
                                    <p:cond evt="onNext" delay="0">
                                      <p:tgtEl>
                                        <p:sldTgt/>
                                      </p:tgtEl>
                                    </p:cond>
                                  </p:endCondLst>
                                  <p:childTnLst>
                                    <p:animScale>
                                      <p:cBhvr>
                                        <p:cTn id="6" dur="1000" fill="hold"/>
                                        <p:tgtEl>
                                          <p:spTgt spid="4"/>
                                        </p:tgtEl>
                                      </p:cBhvr>
                                      <p:by x="1000000" y="1000000"/>
                                    </p:animScale>
                                  </p:childTnLst>
                                </p:cTn>
                              </p:par>
                              <p:par>
                                <p:cTn id="7" presetID="6" presetClass="emph" presetSubtype="0" repeatCount="indefinite" fill="hold" grpId="0" nodeType="withEffect">
                                  <p:stCondLst>
                                    <p:cond delay="0"/>
                                  </p:stCondLst>
                                  <p:endCondLst>
                                    <p:cond evt="onNext" delay="0">
                                      <p:tgtEl>
                                        <p:sldTgt/>
                                      </p:tgtEl>
                                    </p:cond>
                                  </p:endCondLst>
                                  <p:childTnLst>
                                    <p:animScale>
                                      <p:cBhvr>
                                        <p:cTn id="8" dur="1000" fill="hold"/>
                                        <p:tgtEl>
                                          <p:spTgt spid="7"/>
                                        </p:tgtEl>
                                      </p:cBhvr>
                                      <p:by x="500000" y="500000"/>
                                    </p:animScale>
                                  </p:childTnLst>
                                </p:cTn>
                              </p:par>
                              <p:par>
                                <p:cTn id="9" presetID="6" presetClass="emph" presetSubtype="0" repeatCount="indefinite" fill="hold" grpId="0" nodeType="withEffect">
                                  <p:stCondLst>
                                    <p:cond delay="0"/>
                                  </p:stCondLst>
                                  <p:endCondLst>
                                    <p:cond evt="onNext" delay="0">
                                      <p:tgtEl>
                                        <p:sldTgt/>
                                      </p:tgtEl>
                                    </p:cond>
                                  </p:endCondLst>
                                  <p:childTnLst>
                                    <p:animScale>
                                      <p:cBhvr>
                                        <p:cTn id="10" dur="1000" fill="hold"/>
                                        <p:tgtEl>
                                          <p:spTgt spid="8"/>
                                        </p:tgtEl>
                                      </p:cBhvr>
                                      <p:by x="1500000" y="1500000"/>
                                    </p:animScale>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out)">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6"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5800" y="1981200"/>
            <a:ext cx="31242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410200" y="2971800"/>
            <a:ext cx="762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62600" y="4191000"/>
            <a:ext cx="762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934200" y="3124200"/>
            <a:ext cx="762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7010400" y="2590800"/>
            <a:ext cx="152400" cy="1524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010400" y="2590800"/>
            <a:ext cx="152400" cy="1524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91200" y="4114800"/>
            <a:ext cx="152400" cy="1524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791200" y="4114800"/>
            <a:ext cx="152400" cy="1524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05400" y="2743200"/>
            <a:ext cx="152400" cy="1524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105400" y="2743200"/>
            <a:ext cx="152400" cy="1524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2"/>
          <p:cNvSpPr txBox="1">
            <a:spLocks noChangeArrowheads="1"/>
          </p:cNvSpPr>
          <p:nvPr/>
        </p:nvSpPr>
        <p:spPr bwMode="auto">
          <a:xfrm>
            <a:off x="1524000" y="304801"/>
            <a:ext cx="91440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2800" b="1" kern="0" dirty="0">
                <a:solidFill>
                  <a:srgbClr val="FFFF00"/>
                </a:solidFill>
                <a:latin typeface="+mj-lt"/>
                <a:ea typeface="굴림" pitchFamily="50" charset="-127"/>
                <a:cs typeface="+mj-cs"/>
              </a:rPr>
              <a:t>Nucleation and growth with </a:t>
            </a:r>
            <a:r>
              <a:rPr lang="en-US" sz="2800" b="1" kern="0" dirty="0" smtClean="0">
                <a:solidFill>
                  <a:srgbClr val="FFFF00"/>
                </a:solidFill>
                <a:latin typeface="+mj-lt"/>
                <a:ea typeface="굴림" pitchFamily="50" charset="-127"/>
                <a:cs typeface="+mj-cs"/>
              </a:rPr>
              <a:t>disorder</a:t>
            </a:r>
            <a:endParaRPr lang="en-US" sz="2800" b="1" kern="0" dirty="0">
              <a:solidFill>
                <a:srgbClr val="FFFF00"/>
              </a:solidFill>
              <a:latin typeface="+mj-lt"/>
              <a:ea typeface="+mj-ea"/>
              <a:cs typeface="+mj-cs"/>
            </a:endParaRPr>
          </a:p>
        </p:txBody>
      </p:sp>
    </p:spTree>
    <p:extLst>
      <p:ext uri="{BB962C8B-B14F-4D97-AF65-F5344CB8AC3E}">
        <p14:creationId xmlns:p14="http://schemas.microsoft.com/office/powerpoint/2010/main" val="97879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1000" fill="hold"/>
                                        <p:tgtEl>
                                          <p:spTgt spid="4"/>
                                        </p:tgtEl>
                                      </p:cBhvr>
                                      <p:by x="1000000" y="1000000"/>
                                    </p:animScale>
                                  </p:childTnLst>
                                </p:cTn>
                              </p:par>
                              <p:par>
                                <p:cTn id="7" presetID="6" presetClass="emph" presetSubtype="0" fill="hold" grpId="0" nodeType="withEffect">
                                  <p:stCondLst>
                                    <p:cond delay="0"/>
                                  </p:stCondLst>
                                  <p:childTnLst>
                                    <p:animScale>
                                      <p:cBhvr>
                                        <p:cTn id="8" dur="1000" fill="hold"/>
                                        <p:tgtEl>
                                          <p:spTgt spid="7"/>
                                        </p:tgtEl>
                                      </p:cBhvr>
                                      <p:by x="500000" y="500000"/>
                                    </p:animScale>
                                  </p:childTnLst>
                                </p:cTn>
                              </p:par>
                              <p:par>
                                <p:cTn id="9" presetID="6" presetClass="emph" presetSubtype="0" fill="hold" grpId="0" nodeType="withEffect">
                                  <p:stCondLst>
                                    <p:cond delay="0"/>
                                  </p:stCondLst>
                                  <p:childTnLst>
                                    <p:animScale>
                                      <p:cBhvr>
                                        <p:cTn id="10" dur="1000" fill="hold"/>
                                        <p:tgtEl>
                                          <p:spTgt spid="8"/>
                                        </p:tgtEl>
                                      </p:cBhvr>
                                      <p:by x="1500000" y="15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5800" y="1981200"/>
            <a:ext cx="31242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410200" y="2971800"/>
            <a:ext cx="762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62600" y="4191000"/>
            <a:ext cx="762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934200" y="3124200"/>
            <a:ext cx="76200" cy="76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p:cNvSpPr txBox="1">
            <a:spLocks noChangeArrowheads="1"/>
          </p:cNvSpPr>
          <p:nvPr/>
        </p:nvSpPr>
        <p:spPr bwMode="auto">
          <a:xfrm>
            <a:off x="1981200" y="304801"/>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200" b="1" kern="0" dirty="0">
                <a:solidFill>
                  <a:srgbClr val="FFFF00"/>
                </a:solidFill>
                <a:latin typeface="+mj-lt"/>
                <a:ea typeface="굴림" pitchFamily="50" charset="-127"/>
                <a:cs typeface="+mj-cs"/>
              </a:rPr>
              <a:t>Solid-Solid first order transition</a:t>
            </a:r>
          </a:p>
          <a:p>
            <a:pPr algn="ctr" fontAlgn="base">
              <a:spcBef>
                <a:spcPct val="0"/>
              </a:spcBef>
              <a:spcAft>
                <a:spcPct val="0"/>
              </a:spcAft>
              <a:defRPr/>
            </a:pPr>
            <a:r>
              <a:rPr lang="en-US" sz="3200" b="1" kern="0" dirty="0">
                <a:solidFill>
                  <a:srgbClr val="FFFF00"/>
                </a:solidFill>
                <a:latin typeface="+mj-lt"/>
                <a:ea typeface="굴림" pitchFamily="50" charset="-127"/>
                <a:cs typeface="+mj-cs"/>
              </a:rPr>
              <a:t>Long range strain interactions</a:t>
            </a:r>
            <a:endParaRPr lang="en-US" sz="3200" b="1" kern="0" dirty="0">
              <a:solidFill>
                <a:srgbClr val="FFFF00"/>
              </a:solidFill>
              <a:latin typeface="+mj-lt"/>
              <a:ea typeface="+mj-ea"/>
              <a:cs typeface="+mj-cs"/>
            </a:endParaRPr>
          </a:p>
        </p:txBody>
      </p:sp>
      <p:sp>
        <p:nvSpPr>
          <p:cNvPr id="9" name="Text Box 53"/>
          <p:cNvSpPr txBox="1">
            <a:spLocks noChangeArrowheads="1"/>
          </p:cNvSpPr>
          <p:nvPr/>
        </p:nvSpPr>
        <p:spPr bwMode="auto">
          <a:xfrm>
            <a:off x="4191000" y="5410200"/>
            <a:ext cx="3810000" cy="369332"/>
          </a:xfrm>
          <a:prstGeom prst="rect">
            <a:avLst/>
          </a:prstGeom>
          <a:noFill/>
          <a:ln w="9525">
            <a:noFill/>
            <a:miter lim="800000"/>
            <a:headEnd/>
            <a:tailEnd/>
          </a:ln>
        </p:spPr>
        <p:txBody>
          <a:bodyPr wrap="square">
            <a:spAutoFit/>
          </a:bodyPr>
          <a:lstStyle/>
          <a:p>
            <a:pPr>
              <a:spcBef>
                <a:spcPct val="50000"/>
              </a:spcBef>
            </a:pPr>
            <a:r>
              <a:rPr lang="en-US" dirty="0" err="1">
                <a:solidFill>
                  <a:srgbClr val="FFFF00"/>
                </a:solidFill>
              </a:rPr>
              <a:t>Ahn</a:t>
            </a:r>
            <a:r>
              <a:rPr lang="en-US" dirty="0">
                <a:solidFill>
                  <a:srgbClr val="FFFF00"/>
                </a:solidFill>
              </a:rPr>
              <a:t> et al., Nature 428, 401 (2004)</a:t>
            </a:r>
          </a:p>
        </p:txBody>
      </p:sp>
      <p:sp>
        <p:nvSpPr>
          <p:cNvPr id="10" name="TextBox 9"/>
          <p:cNvSpPr txBox="1"/>
          <p:nvPr/>
        </p:nvSpPr>
        <p:spPr>
          <a:xfrm>
            <a:off x="3440812" y="1230868"/>
            <a:ext cx="4882042" cy="369332"/>
          </a:xfrm>
          <a:prstGeom prst="rect">
            <a:avLst/>
          </a:prstGeom>
          <a:noFill/>
        </p:spPr>
        <p:txBody>
          <a:bodyPr wrap="none" rtlCol="0">
            <a:spAutoFit/>
          </a:bodyPr>
          <a:lstStyle/>
          <a:p>
            <a:r>
              <a:rPr lang="en-US" dirty="0">
                <a:solidFill>
                  <a:schemeClr val="bg1"/>
                </a:solidFill>
              </a:rPr>
              <a:t>(Include elastic energy due to different structures)</a:t>
            </a:r>
          </a:p>
        </p:txBody>
      </p:sp>
      <p:sp>
        <p:nvSpPr>
          <p:cNvPr id="11" name="Oval 10"/>
          <p:cNvSpPr/>
          <p:nvPr/>
        </p:nvSpPr>
        <p:spPr>
          <a:xfrm>
            <a:off x="5433646" y="4062047"/>
            <a:ext cx="345831" cy="3634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400800" y="2590800"/>
            <a:ext cx="1143000" cy="1143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953000" y="2590800"/>
            <a:ext cx="914400" cy="914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70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7000" fill="hold"/>
                                        <p:tgtEl>
                                          <p:spTgt spid="4"/>
                                        </p:tgtEl>
                                      </p:cBhvr>
                                      <p:by x="1000000" y="1000000"/>
                                    </p:animScale>
                                  </p:childTnLst>
                                </p:cTn>
                              </p:par>
                              <p:par>
                                <p:cTn id="7" presetID="6" presetClass="emph" presetSubtype="0" fill="hold" grpId="0" nodeType="withEffect">
                                  <p:stCondLst>
                                    <p:cond delay="0"/>
                                  </p:stCondLst>
                                  <p:childTnLst>
                                    <p:animScale>
                                      <p:cBhvr>
                                        <p:cTn id="8" dur="7000" fill="hold"/>
                                        <p:tgtEl>
                                          <p:spTgt spid="7"/>
                                        </p:tgtEl>
                                      </p:cBhvr>
                                      <p:by x="500000" y="500000"/>
                                    </p:animScale>
                                  </p:childTnLst>
                                </p:cTn>
                              </p:par>
                              <p:par>
                                <p:cTn id="9" presetID="6" presetClass="emph" presetSubtype="0" fill="hold" grpId="0" nodeType="withEffect">
                                  <p:stCondLst>
                                    <p:cond delay="0"/>
                                  </p:stCondLst>
                                  <p:childTnLst>
                                    <p:animScale>
                                      <p:cBhvr>
                                        <p:cTn id="10" dur="7000" fill="hold"/>
                                        <p:tgtEl>
                                          <p:spTgt spid="8"/>
                                        </p:tgtEl>
                                      </p:cBhvr>
                                      <p:by x="1500000" y="1500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idx="4294967295"/>
          </p:nvPr>
        </p:nvSpPr>
        <p:spPr>
          <a:xfrm>
            <a:off x="1981200" y="152401"/>
            <a:ext cx="8229600" cy="639763"/>
          </a:xfrm>
        </p:spPr>
        <p:txBody>
          <a:bodyPr/>
          <a:lstStyle/>
          <a:p>
            <a:pPr eaLnBrk="1" hangingPunct="1"/>
            <a:r>
              <a:rPr lang="en-US" altLang="ko-KR" sz="3200" b="1" dirty="0">
                <a:solidFill>
                  <a:srgbClr val="FFFF00"/>
                </a:solidFill>
                <a:ea typeface="굴림" pitchFamily="50" charset="-127"/>
              </a:rPr>
              <a:t>Micrometer-scale phase separation</a:t>
            </a:r>
            <a:endParaRPr lang="en-US" sz="3200" b="1" dirty="0">
              <a:solidFill>
                <a:srgbClr val="FFFF00"/>
              </a:solidFill>
            </a:endParaRPr>
          </a:p>
        </p:txBody>
      </p:sp>
      <p:sp>
        <p:nvSpPr>
          <p:cNvPr id="1392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 name="Picture 2"/>
          <p:cNvPicPr>
            <a:picLocks noChangeAspect="1" noChangeArrowheads="1"/>
          </p:cNvPicPr>
          <p:nvPr/>
        </p:nvPicPr>
        <p:blipFill>
          <a:blip r:embed="rId3" cstate="print"/>
          <a:srcRect/>
          <a:stretch>
            <a:fillRect/>
          </a:stretch>
        </p:blipFill>
        <p:spPr bwMode="auto">
          <a:xfrm>
            <a:off x="3300414" y="1638300"/>
            <a:ext cx="5591175" cy="3581400"/>
          </a:xfrm>
          <a:prstGeom prst="rect">
            <a:avLst/>
          </a:prstGeom>
          <a:noFill/>
          <a:ln w="9525">
            <a:noFill/>
            <a:miter lim="800000"/>
            <a:headEnd/>
            <a:tailEnd/>
          </a:ln>
        </p:spPr>
      </p:pic>
      <p:sp>
        <p:nvSpPr>
          <p:cNvPr id="6" name="TextBox 5"/>
          <p:cNvSpPr txBox="1"/>
          <p:nvPr/>
        </p:nvSpPr>
        <p:spPr>
          <a:xfrm>
            <a:off x="4038600" y="6096000"/>
            <a:ext cx="3671326" cy="369332"/>
          </a:xfrm>
          <a:prstGeom prst="rect">
            <a:avLst/>
          </a:prstGeom>
          <a:noFill/>
        </p:spPr>
        <p:txBody>
          <a:bodyPr wrap="none" rtlCol="0">
            <a:spAutoFit/>
          </a:bodyPr>
          <a:lstStyle/>
          <a:p>
            <a:r>
              <a:rPr lang="da-DK" dirty="0">
                <a:solidFill>
                  <a:schemeClr val="bg1"/>
                </a:solidFill>
              </a:rPr>
              <a:t>Uehara et al., Nature 399, 560 (1999)</a:t>
            </a:r>
            <a:endParaRPr lang="en-US" dirty="0">
              <a:solidFill>
                <a:schemeClr val="bg1"/>
              </a:solidFill>
            </a:endParaRPr>
          </a:p>
        </p:txBody>
      </p:sp>
      <p:cxnSp>
        <p:nvCxnSpPr>
          <p:cNvPr id="8" name="Straight Arrow Connector 7"/>
          <p:cNvCxnSpPr/>
          <p:nvPr/>
        </p:nvCxnSpPr>
        <p:spPr>
          <a:xfrm>
            <a:off x="2667000" y="2667000"/>
            <a:ext cx="26670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81201" y="2438400"/>
            <a:ext cx="710451" cy="369332"/>
          </a:xfrm>
          <a:prstGeom prst="rect">
            <a:avLst/>
          </a:prstGeom>
          <a:noFill/>
        </p:spPr>
        <p:txBody>
          <a:bodyPr wrap="none" rtlCol="0">
            <a:spAutoFit/>
          </a:bodyPr>
          <a:lstStyle/>
          <a:p>
            <a:r>
              <a:rPr lang="en-US" dirty="0">
                <a:solidFill>
                  <a:schemeClr val="bg1"/>
                </a:solidFill>
              </a:rPr>
              <a:t>FMM</a:t>
            </a:r>
          </a:p>
        </p:txBody>
      </p:sp>
      <p:cxnSp>
        <p:nvCxnSpPr>
          <p:cNvPr id="10" name="Straight Arrow Connector 9"/>
          <p:cNvCxnSpPr/>
          <p:nvPr/>
        </p:nvCxnSpPr>
        <p:spPr>
          <a:xfrm flipH="1" flipV="1">
            <a:off x="8153400" y="4572000"/>
            <a:ext cx="7620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525001" y="5943600"/>
            <a:ext cx="516039" cy="369332"/>
          </a:xfrm>
          <a:prstGeom prst="rect">
            <a:avLst/>
          </a:prstGeom>
          <a:noFill/>
        </p:spPr>
        <p:txBody>
          <a:bodyPr wrap="none" rtlCol="0">
            <a:spAutoFit/>
          </a:bodyPr>
          <a:lstStyle/>
          <a:p>
            <a:r>
              <a:rPr lang="en-US" dirty="0">
                <a:solidFill>
                  <a:schemeClr val="bg1"/>
                </a:solidFill>
              </a:rPr>
              <a:t>COI</a:t>
            </a:r>
          </a:p>
        </p:txBody>
      </p:sp>
      <p:cxnSp>
        <p:nvCxnSpPr>
          <p:cNvPr id="14" name="Straight Connector 13"/>
          <p:cNvCxnSpPr/>
          <p:nvPr/>
        </p:nvCxnSpPr>
        <p:spPr>
          <a:xfrm>
            <a:off x="8880231" y="5158154"/>
            <a:ext cx="762000" cy="6096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129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2/25/Martensite.jpg/1024px-Martens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9340" y="498580"/>
            <a:ext cx="7561069" cy="604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113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aarontan.org/MSE250/Images/Fig9_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575" y="536903"/>
            <a:ext cx="6969125" cy="588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184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erc.carleton.edu/images/research_education/equilibria/h2o_phase_diagram_-_color.v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950" y="1295222"/>
            <a:ext cx="5121275" cy="419117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stack.imgur.com/oB0o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700" y="1358811"/>
            <a:ext cx="5347368"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851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Line 2"/>
          <p:cNvSpPr>
            <a:spLocks noChangeShapeType="1"/>
          </p:cNvSpPr>
          <p:nvPr/>
        </p:nvSpPr>
        <p:spPr bwMode="auto">
          <a:xfrm flipV="1">
            <a:off x="6858000" y="1828800"/>
            <a:ext cx="0" cy="2438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5" name="Line 3"/>
          <p:cNvSpPr>
            <a:spLocks noChangeShapeType="1"/>
          </p:cNvSpPr>
          <p:nvPr/>
        </p:nvSpPr>
        <p:spPr bwMode="auto">
          <a:xfrm>
            <a:off x="6858000" y="4267200"/>
            <a:ext cx="220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6" name="Freeform 4"/>
          <p:cNvSpPr>
            <a:spLocks/>
          </p:cNvSpPr>
          <p:nvPr/>
        </p:nvSpPr>
        <p:spPr bwMode="auto">
          <a:xfrm>
            <a:off x="7086600" y="2057400"/>
            <a:ext cx="228600" cy="1371600"/>
          </a:xfrm>
          <a:custGeom>
            <a:avLst/>
            <a:gdLst>
              <a:gd name="T0" fmla="*/ 0 w 144"/>
              <a:gd name="T1" fmla="*/ 0 h 864"/>
              <a:gd name="T2" fmla="*/ 2147483646 w 144"/>
              <a:gd name="T3" fmla="*/ 2147483646 h 864"/>
              <a:gd name="T4" fmla="*/ 2147483646 w 144"/>
              <a:gd name="T5" fmla="*/ 2147483646 h 864"/>
              <a:gd name="T6" fmla="*/ 0 60000 65536"/>
              <a:gd name="T7" fmla="*/ 0 60000 65536"/>
              <a:gd name="T8" fmla="*/ 0 60000 65536"/>
            </a:gdLst>
            <a:ahLst/>
            <a:cxnLst>
              <a:cxn ang="T6">
                <a:pos x="T0" y="T1"/>
              </a:cxn>
              <a:cxn ang="T7">
                <a:pos x="T2" y="T3"/>
              </a:cxn>
              <a:cxn ang="T8">
                <a:pos x="T4" y="T5"/>
              </a:cxn>
            </a:cxnLst>
            <a:rect l="0" t="0" r="r" b="b"/>
            <a:pathLst>
              <a:path w="144" h="864">
                <a:moveTo>
                  <a:pt x="0" y="0"/>
                </a:moveTo>
                <a:cubicBezTo>
                  <a:pt x="12" y="168"/>
                  <a:pt x="24" y="336"/>
                  <a:pt x="48" y="480"/>
                </a:cubicBezTo>
                <a:cubicBezTo>
                  <a:pt x="72" y="624"/>
                  <a:pt x="108" y="744"/>
                  <a:pt x="144" y="86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7" name="Line 5"/>
          <p:cNvSpPr>
            <a:spLocks noChangeShapeType="1"/>
          </p:cNvSpPr>
          <p:nvPr/>
        </p:nvSpPr>
        <p:spPr bwMode="auto">
          <a:xfrm>
            <a:off x="7315200" y="34290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8" name="Freeform 6"/>
          <p:cNvSpPr>
            <a:spLocks/>
          </p:cNvSpPr>
          <p:nvPr/>
        </p:nvSpPr>
        <p:spPr bwMode="auto">
          <a:xfrm>
            <a:off x="8153400" y="3429000"/>
            <a:ext cx="685800" cy="381000"/>
          </a:xfrm>
          <a:custGeom>
            <a:avLst/>
            <a:gdLst>
              <a:gd name="T0" fmla="*/ 0 w 432"/>
              <a:gd name="T1" fmla="*/ 0 h 240"/>
              <a:gd name="T2" fmla="*/ 2147483646 w 432"/>
              <a:gd name="T3" fmla="*/ 2147483646 h 240"/>
              <a:gd name="T4" fmla="*/ 2147483646 w 432"/>
              <a:gd name="T5" fmla="*/ 2147483646 h 240"/>
              <a:gd name="T6" fmla="*/ 0 60000 65536"/>
              <a:gd name="T7" fmla="*/ 0 60000 65536"/>
              <a:gd name="T8" fmla="*/ 0 60000 65536"/>
            </a:gdLst>
            <a:ahLst/>
            <a:cxnLst>
              <a:cxn ang="T6">
                <a:pos x="T0" y="T1"/>
              </a:cxn>
              <a:cxn ang="T7">
                <a:pos x="T2" y="T3"/>
              </a:cxn>
              <a:cxn ang="T8">
                <a:pos x="T4" y="T5"/>
              </a:cxn>
            </a:cxnLst>
            <a:rect l="0" t="0" r="r" b="b"/>
            <a:pathLst>
              <a:path w="432" h="240">
                <a:moveTo>
                  <a:pt x="0" y="0"/>
                </a:moveTo>
                <a:cubicBezTo>
                  <a:pt x="60" y="52"/>
                  <a:pt x="120" y="104"/>
                  <a:pt x="192" y="144"/>
                </a:cubicBezTo>
                <a:cubicBezTo>
                  <a:pt x="264" y="184"/>
                  <a:pt x="348" y="212"/>
                  <a:pt x="432" y="2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9" name="Text Box 7"/>
          <p:cNvSpPr txBox="1">
            <a:spLocks noChangeArrowheads="1"/>
          </p:cNvSpPr>
          <p:nvPr/>
        </p:nvSpPr>
        <p:spPr bwMode="auto">
          <a:xfrm>
            <a:off x="6553200" y="18288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P</a:t>
            </a:r>
          </a:p>
        </p:txBody>
      </p:sp>
      <p:sp>
        <p:nvSpPr>
          <p:cNvPr id="23560" name="Text Box 8"/>
          <p:cNvSpPr txBox="1">
            <a:spLocks noChangeArrowheads="1"/>
          </p:cNvSpPr>
          <p:nvPr/>
        </p:nvSpPr>
        <p:spPr bwMode="auto">
          <a:xfrm>
            <a:off x="8686800" y="43434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v</a:t>
            </a:r>
          </a:p>
        </p:txBody>
      </p:sp>
      <p:sp>
        <p:nvSpPr>
          <p:cNvPr id="23561" name="Oval 9"/>
          <p:cNvSpPr>
            <a:spLocks noChangeArrowheads="1"/>
          </p:cNvSpPr>
          <p:nvPr/>
        </p:nvSpPr>
        <p:spPr bwMode="auto">
          <a:xfrm>
            <a:off x="8686800" y="37338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2" name="Line 10"/>
          <p:cNvSpPr>
            <a:spLocks noChangeShapeType="1"/>
          </p:cNvSpPr>
          <p:nvPr/>
        </p:nvSpPr>
        <p:spPr bwMode="auto">
          <a:xfrm>
            <a:off x="2514600" y="2133600"/>
            <a:ext cx="0" cy="2819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3" name="Line 11"/>
          <p:cNvSpPr>
            <a:spLocks noChangeShapeType="1"/>
          </p:cNvSpPr>
          <p:nvPr/>
        </p:nvSpPr>
        <p:spPr bwMode="auto">
          <a:xfrm>
            <a:off x="2514600" y="49530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4" name="Line 12"/>
          <p:cNvSpPr>
            <a:spLocks noChangeShapeType="1"/>
          </p:cNvSpPr>
          <p:nvPr/>
        </p:nvSpPr>
        <p:spPr bwMode="auto">
          <a:xfrm>
            <a:off x="1905000" y="1828800"/>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5" name="Line 13"/>
          <p:cNvSpPr>
            <a:spLocks noChangeShapeType="1"/>
          </p:cNvSpPr>
          <p:nvPr/>
        </p:nvSpPr>
        <p:spPr bwMode="auto">
          <a:xfrm>
            <a:off x="1905000" y="5486400"/>
            <a:ext cx="327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6" name="Line 14"/>
          <p:cNvSpPr>
            <a:spLocks noChangeShapeType="1"/>
          </p:cNvSpPr>
          <p:nvPr/>
        </p:nvSpPr>
        <p:spPr bwMode="auto">
          <a:xfrm>
            <a:off x="4648200" y="2133600"/>
            <a:ext cx="0" cy="2819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7" name="Line 15"/>
          <p:cNvSpPr>
            <a:spLocks noChangeShapeType="1"/>
          </p:cNvSpPr>
          <p:nvPr/>
        </p:nvSpPr>
        <p:spPr bwMode="auto">
          <a:xfrm>
            <a:off x="5181600" y="1828800"/>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8" name="Freeform 16"/>
          <p:cNvSpPr>
            <a:spLocks/>
          </p:cNvSpPr>
          <p:nvPr/>
        </p:nvSpPr>
        <p:spPr bwMode="auto">
          <a:xfrm>
            <a:off x="1905000" y="2590800"/>
            <a:ext cx="3276600" cy="2895600"/>
          </a:xfrm>
          <a:custGeom>
            <a:avLst/>
            <a:gdLst>
              <a:gd name="T0" fmla="*/ 0 w 2064"/>
              <a:gd name="T1" fmla="*/ 0 h 1824"/>
              <a:gd name="T2" fmla="*/ 2147483646 w 2064"/>
              <a:gd name="T3" fmla="*/ 0 h 1824"/>
              <a:gd name="T4" fmla="*/ 2147483646 w 2064"/>
              <a:gd name="T5" fmla="*/ 2147483646 h 1824"/>
              <a:gd name="T6" fmla="*/ 2147483646 w 2064"/>
              <a:gd name="T7" fmla="*/ 2147483646 h 1824"/>
              <a:gd name="T8" fmla="*/ 2147483646 w 2064"/>
              <a:gd name="T9" fmla="*/ 0 h 1824"/>
              <a:gd name="T10" fmla="*/ 2147483646 w 2064"/>
              <a:gd name="T11" fmla="*/ 0 h 1824"/>
              <a:gd name="T12" fmla="*/ 2147483646 w 2064"/>
              <a:gd name="T13" fmla="*/ 2147483646 h 1824"/>
              <a:gd name="T14" fmla="*/ 0 w 2064"/>
              <a:gd name="T15" fmla="*/ 2147483646 h 1824"/>
              <a:gd name="T16" fmla="*/ 0 w 2064"/>
              <a:gd name="T17" fmla="*/ 0 h 18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4" h="1824">
                <a:moveTo>
                  <a:pt x="0" y="0"/>
                </a:moveTo>
                <a:lnTo>
                  <a:pt x="384" y="0"/>
                </a:lnTo>
                <a:lnTo>
                  <a:pt x="384" y="1488"/>
                </a:lnTo>
                <a:lnTo>
                  <a:pt x="1728" y="1488"/>
                </a:lnTo>
                <a:lnTo>
                  <a:pt x="1728" y="0"/>
                </a:lnTo>
                <a:lnTo>
                  <a:pt x="2064" y="0"/>
                </a:lnTo>
                <a:lnTo>
                  <a:pt x="2064" y="1824"/>
                </a:lnTo>
                <a:lnTo>
                  <a:pt x="0" y="1824"/>
                </a:lnTo>
                <a:lnTo>
                  <a:pt x="0" y="0"/>
                </a:lnTo>
                <a:close/>
              </a:path>
            </a:pathLst>
          </a:custGeom>
          <a:solidFill>
            <a:srgbClr val="A4DFF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9" name="Rectangle 17"/>
          <p:cNvSpPr>
            <a:spLocks noChangeArrowheads="1"/>
          </p:cNvSpPr>
          <p:nvPr/>
        </p:nvSpPr>
        <p:spPr bwMode="auto">
          <a:xfrm>
            <a:off x="2514600" y="3505200"/>
            <a:ext cx="2133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70" name="Rectangle 18"/>
          <p:cNvSpPr>
            <a:spLocks noChangeArrowheads="1"/>
          </p:cNvSpPr>
          <p:nvPr/>
        </p:nvSpPr>
        <p:spPr bwMode="auto">
          <a:xfrm>
            <a:off x="3048000" y="3352800"/>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71" name="Oval 19"/>
          <p:cNvSpPr>
            <a:spLocks noChangeArrowheads="1"/>
          </p:cNvSpPr>
          <p:nvPr/>
        </p:nvSpPr>
        <p:spPr bwMode="auto">
          <a:xfrm>
            <a:off x="2743200" y="4267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72" name="Text Box 20"/>
          <p:cNvSpPr txBox="1">
            <a:spLocks noChangeArrowheads="1"/>
          </p:cNvSpPr>
          <p:nvPr/>
        </p:nvSpPr>
        <p:spPr bwMode="auto">
          <a:xfrm>
            <a:off x="1981200" y="495300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T</a:t>
            </a:r>
          </a:p>
        </p:txBody>
      </p:sp>
      <p:sp>
        <p:nvSpPr>
          <p:cNvPr id="23573" name="Oval 21"/>
          <p:cNvSpPr>
            <a:spLocks noChangeArrowheads="1"/>
          </p:cNvSpPr>
          <p:nvPr/>
        </p:nvSpPr>
        <p:spPr bwMode="auto">
          <a:xfrm>
            <a:off x="3733800" y="3962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74" name="Oval 22"/>
          <p:cNvSpPr>
            <a:spLocks noChangeArrowheads="1"/>
          </p:cNvSpPr>
          <p:nvPr/>
        </p:nvSpPr>
        <p:spPr bwMode="auto">
          <a:xfrm>
            <a:off x="4114800" y="4572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75" name="Oval 23"/>
          <p:cNvSpPr>
            <a:spLocks noChangeArrowheads="1"/>
          </p:cNvSpPr>
          <p:nvPr/>
        </p:nvSpPr>
        <p:spPr bwMode="auto">
          <a:xfrm>
            <a:off x="3352800" y="4267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76" name="Oval 24"/>
          <p:cNvSpPr>
            <a:spLocks noChangeArrowheads="1"/>
          </p:cNvSpPr>
          <p:nvPr/>
        </p:nvSpPr>
        <p:spPr bwMode="auto">
          <a:xfrm>
            <a:off x="3048000" y="3886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77" name="Oval 25"/>
          <p:cNvSpPr>
            <a:spLocks noChangeArrowheads="1"/>
          </p:cNvSpPr>
          <p:nvPr/>
        </p:nvSpPr>
        <p:spPr bwMode="auto">
          <a:xfrm>
            <a:off x="2971800" y="46482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78" name="Oval 26"/>
          <p:cNvSpPr>
            <a:spLocks noChangeArrowheads="1"/>
          </p:cNvSpPr>
          <p:nvPr/>
        </p:nvSpPr>
        <p:spPr bwMode="auto">
          <a:xfrm>
            <a:off x="4038600" y="4343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79" name="Oval 27"/>
          <p:cNvSpPr>
            <a:spLocks noChangeArrowheads="1"/>
          </p:cNvSpPr>
          <p:nvPr/>
        </p:nvSpPr>
        <p:spPr bwMode="auto">
          <a:xfrm>
            <a:off x="4114800" y="4114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80" name="Oval 28"/>
          <p:cNvSpPr>
            <a:spLocks noChangeArrowheads="1"/>
          </p:cNvSpPr>
          <p:nvPr/>
        </p:nvSpPr>
        <p:spPr bwMode="auto">
          <a:xfrm>
            <a:off x="8382000" y="3590925"/>
            <a:ext cx="76200" cy="76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81" name="Rectangle 29"/>
          <p:cNvSpPr>
            <a:spLocks noChangeArrowheads="1"/>
          </p:cNvSpPr>
          <p:nvPr/>
        </p:nvSpPr>
        <p:spPr bwMode="auto">
          <a:xfrm>
            <a:off x="3124200" y="3200400"/>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82" name="Text Box 30"/>
          <p:cNvSpPr txBox="1">
            <a:spLocks noChangeArrowheads="1"/>
          </p:cNvSpPr>
          <p:nvPr/>
        </p:nvSpPr>
        <p:spPr bwMode="auto">
          <a:xfrm>
            <a:off x="3733800" y="457201"/>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Liquefying a gas by applying pressure</a:t>
            </a:r>
          </a:p>
        </p:txBody>
      </p:sp>
    </p:spTree>
    <p:extLst>
      <p:ext uri="{BB962C8B-B14F-4D97-AF65-F5344CB8AC3E}">
        <p14:creationId xmlns:p14="http://schemas.microsoft.com/office/powerpoint/2010/main" val="4113453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9" name="Line 3"/>
          <p:cNvSpPr>
            <a:spLocks noChangeShapeType="1"/>
          </p:cNvSpPr>
          <p:nvPr/>
        </p:nvSpPr>
        <p:spPr bwMode="auto">
          <a:xfrm flipV="1">
            <a:off x="6858000" y="1828800"/>
            <a:ext cx="0" cy="2438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0" name="Line 4"/>
          <p:cNvSpPr>
            <a:spLocks noChangeShapeType="1"/>
          </p:cNvSpPr>
          <p:nvPr/>
        </p:nvSpPr>
        <p:spPr bwMode="auto">
          <a:xfrm>
            <a:off x="6858000" y="4267200"/>
            <a:ext cx="220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1" name="Freeform 5"/>
          <p:cNvSpPr>
            <a:spLocks/>
          </p:cNvSpPr>
          <p:nvPr/>
        </p:nvSpPr>
        <p:spPr bwMode="auto">
          <a:xfrm>
            <a:off x="7086600" y="2057400"/>
            <a:ext cx="228600" cy="1371600"/>
          </a:xfrm>
          <a:custGeom>
            <a:avLst/>
            <a:gdLst>
              <a:gd name="T0" fmla="*/ 0 w 144"/>
              <a:gd name="T1" fmla="*/ 0 h 864"/>
              <a:gd name="T2" fmla="*/ 2147483646 w 144"/>
              <a:gd name="T3" fmla="*/ 2147483646 h 864"/>
              <a:gd name="T4" fmla="*/ 2147483646 w 144"/>
              <a:gd name="T5" fmla="*/ 2147483646 h 864"/>
              <a:gd name="T6" fmla="*/ 0 60000 65536"/>
              <a:gd name="T7" fmla="*/ 0 60000 65536"/>
              <a:gd name="T8" fmla="*/ 0 60000 65536"/>
            </a:gdLst>
            <a:ahLst/>
            <a:cxnLst>
              <a:cxn ang="T6">
                <a:pos x="T0" y="T1"/>
              </a:cxn>
              <a:cxn ang="T7">
                <a:pos x="T2" y="T3"/>
              </a:cxn>
              <a:cxn ang="T8">
                <a:pos x="T4" y="T5"/>
              </a:cxn>
            </a:cxnLst>
            <a:rect l="0" t="0" r="r" b="b"/>
            <a:pathLst>
              <a:path w="144" h="864">
                <a:moveTo>
                  <a:pt x="0" y="0"/>
                </a:moveTo>
                <a:cubicBezTo>
                  <a:pt x="12" y="168"/>
                  <a:pt x="24" y="336"/>
                  <a:pt x="48" y="480"/>
                </a:cubicBezTo>
                <a:cubicBezTo>
                  <a:pt x="72" y="624"/>
                  <a:pt x="108" y="744"/>
                  <a:pt x="144" y="86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2" name="Line 6"/>
          <p:cNvSpPr>
            <a:spLocks noChangeShapeType="1"/>
          </p:cNvSpPr>
          <p:nvPr/>
        </p:nvSpPr>
        <p:spPr bwMode="auto">
          <a:xfrm>
            <a:off x="7315200" y="34290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Freeform 7"/>
          <p:cNvSpPr>
            <a:spLocks/>
          </p:cNvSpPr>
          <p:nvPr/>
        </p:nvSpPr>
        <p:spPr bwMode="auto">
          <a:xfrm>
            <a:off x="8153400" y="3429000"/>
            <a:ext cx="685800" cy="381000"/>
          </a:xfrm>
          <a:custGeom>
            <a:avLst/>
            <a:gdLst>
              <a:gd name="T0" fmla="*/ 0 w 432"/>
              <a:gd name="T1" fmla="*/ 0 h 240"/>
              <a:gd name="T2" fmla="*/ 2147483646 w 432"/>
              <a:gd name="T3" fmla="*/ 2147483646 h 240"/>
              <a:gd name="T4" fmla="*/ 2147483646 w 432"/>
              <a:gd name="T5" fmla="*/ 2147483646 h 240"/>
              <a:gd name="T6" fmla="*/ 0 60000 65536"/>
              <a:gd name="T7" fmla="*/ 0 60000 65536"/>
              <a:gd name="T8" fmla="*/ 0 60000 65536"/>
            </a:gdLst>
            <a:ahLst/>
            <a:cxnLst>
              <a:cxn ang="T6">
                <a:pos x="T0" y="T1"/>
              </a:cxn>
              <a:cxn ang="T7">
                <a:pos x="T2" y="T3"/>
              </a:cxn>
              <a:cxn ang="T8">
                <a:pos x="T4" y="T5"/>
              </a:cxn>
            </a:cxnLst>
            <a:rect l="0" t="0" r="r" b="b"/>
            <a:pathLst>
              <a:path w="432" h="240">
                <a:moveTo>
                  <a:pt x="0" y="0"/>
                </a:moveTo>
                <a:cubicBezTo>
                  <a:pt x="60" y="52"/>
                  <a:pt x="120" y="104"/>
                  <a:pt x="192" y="144"/>
                </a:cubicBezTo>
                <a:cubicBezTo>
                  <a:pt x="264" y="184"/>
                  <a:pt x="348" y="212"/>
                  <a:pt x="432" y="2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Text Box 8"/>
          <p:cNvSpPr txBox="1">
            <a:spLocks noChangeArrowheads="1"/>
          </p:cNvSpPr>
          <p:nvPr/>
        </p:nvSpPr>
        <p:spPr bwMode="auto">
          <a:xfrm>
            <a:off x="6553200" y="18288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P</a:t>
            </a:r>
          </a:p>
        </p:txBody>
      </p:sp>
      <p:sp>
        <p:nvSpPr>
          <p:cNvPr id="24585" name="Text Box 9"/>
          <p:cNvSpPr txBox="1">
            <a:spLocks noChangeArrowheads="1"/>
          </p:cNvSpPr>
          <p:nvPr/>
        </p:nvSpPr>
        <p:spPr bwMode="auto">
          <a:xfrm>
            <a:off x="8686800" y="43434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v</a:t>
            </a:r>
          </a:p>
        </p:txBody>
      </p:sp>
      <p:sp>
        <p:nvSpPr>
          <p:cNvPr id="24586" name="Oval 10"/>
          <p:cNvSpPr>
            <a:spLocks noChangeArrowheads="1"/>
          </p:cNvSpPr>
          <p:nvPr/>
        </p:nvSpPr>
        <p:spPr bwMode="auto">
          <a:xfrm>
            <a:off x="8686800" y="37338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587" name="Line 11"/>
          <p:cNvSpPr>
            <a:spLocks noChangeShapeType="1"/>
          </p:cNvSpPr>
          <p:nvPr/>
        </p:nvSpPr>
        <p:spPr bwMode="auto">
          <a:xfrm>
            <a:off x="2514600" y="2133600"/>
            <a:ext cx="0" cy="2819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8" name="Line 12"/>
          <p:cNvSpPr>
            <a:spLocks noChangeShapeType="1"/>
          </p:cNvSpPr>
          <p:nvPr/>
        </p:nvSpPr>
        <p:spPr bwMode="auto">
          <a:xfrm>
            <a:off x="2514600" y="49530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9" name="Line 13"/>
          <p:cNvSpPr>
            <a:spLocks noChangeShapeType="1"/>
          </p:cNvSpPr>
          <p:nvPr/>
        </p:nvSpPr>
        <p:spPr bwMode="auto">
          <a:xfrm>
            <a:off x="1905000" y="1828800"/>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0" name="Line 14"/>
          <p:cNvSpPr>
            <a:spLocks noChangeShapeType="1"/>
          </p:cNvSpPr>
          <p:nvPr/>
        </p:nvSpPr>
        <p:spPr bwMode="auto">
          <a:xfrm>
            <a:off x="1905000" y="5486400"/>
            <a:ext cx="327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1" name="Line 15"/>
          <p:cNvSpPr>
            <a:spLocks noChangeShapeType="1"/>
          </p:cNvSpPr>
          <p:nvPr/>
        </p:nvSpPr>
        <p:spPr bwMode="auto">
          <a:xfrm>
            <a:off x="4648200" y="2133600"/>
            <a:ext cx="0" cy="2819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2" name="Line 16"/>
          <p:cNvSpPr>
            <a:spLocks noChangeShapeType="1"/>
          </p:cNvSpPr>
          <p:nvPr/>
        </p:nvSpPr>
        <p:spPr bwMode="auto">
          <a:xfrm>
            <a:off x="5181600" y="1828800"/>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3" name="Freeform 17"/>
          <p:cNvSpPr>
            <a:spLocks/>
          </p:cNvSpPr>
          <p:nvPr/>
        </p:nvSpPr>
        <p:spPr bwMode="auto">
          <a:xfrm>
            <a:off x="1905000" y="2590800"/>
            <a:ext cx="3276600" cy="2895600"/>
          </a:xfrm>
          <a:custGeom>
            <a:avLst/>
            <a:gdLst>
              <a:gd name="T0" fmla="*/ 0 w 2064"/>
              <a:gd name="T1" fmla="*/ 0 h 1824"/>
              <a:gd name="T2" fmla="*/ 2147483646 w 2064"/>
              <a:gd name="T3" fmla="*/ 0 h 1824"/>
              <a:gd name="T4" fmla="*/ 2147483646 w 2064"/>
              <a:gd name="T5" fmla="*/ 2147483646 h 1824"/>
              <a:gd name="T6" fmla="*/ 2147483646 w 2064"/>
              <a:gd name="T7" fmla="*/ 2147483646 h 1824"/>
              <a:gd name="T8" fmla="*/ 2147483646 w 2064"/>
              <a:gd name="T9" fmla="*/ 0 h 1824"/>
              <a:gd name="T10" fmla="*/ 2147483646 w 2064"/>
              <a:gd name="T11" fmla="*/ 0 h 1824"/>
              <a:gd name="T12" fmla="*/ 2147483646 w 2064"/>
              <a:gd name="T13" fmla="*/ 2147483646 h 1824"/>
              <a:gd name="T14" fmla="*/ 0 w 2064"/>
              <a:gd name="T15" fmla="*/ 2147483646 h 1824"/>
              <a:gd name="T16" fmla="*/ 0 w 2064"/>
              <a:gd name="T17" fmla="*/ 0 h 18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4" h="1824">
                <a:moveTo>
                  <a:pt x="0" y="0"/>
                </a:moveTo>
                <a:lnTo>
                  <a:pt x="384" y="0"/>
                </a:lnTo>
                <a:lnTo>
                  <a:pt x="384" y="1488"/>
                </a:lnTo>
                <a:lnTo>
                  <a:pt x="1728" y="1488"/>
                </a:lnTo>
                <a:lnTo>
                  <a:pt x="1728" y="0"/>
                </a:lnTo>
                <a:lnTo>
                  <a:pt x="2064" y="0"/>
                </a:lnTo>
                <a:lnTo>
                  <a:pt x="2064" y="1824"/>
                </a:lnTo>
                <a:lnTo>
                  <a:pt x="0" y="1824"/>
                </a:lnTo>
                <a:lnTo>
                  <a:pt x="0" y="0"/>
                </a:lnTo>
                <a:close/>
              </a:path>
            </a:pathLst>
          </a:custGeom>
          <a:solidFill>
            <a:srgbClr val="A4DFF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4" name="Rectangle 18"/>
          <p:cNvSpPr>
            <a:spLocks noChangeArrowheads="1"/>
          </p:cNvSpPr>
          <p:nvPr/>
        </p:nvSpPr>
        <p:spPr bwMode="auto">
          <a:xfrm>
            <a:off x="2514600" y="4114800"/>
            <a:ext cx="2133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595" name="Rectangle 19"/>
          <p:cNvSpPr>
            <a:spLocks noChangeArrowheads="1"/>
          </p:cNvSpPr>
          <p:nvPr/>
        </p:nvSpPr>
        <p:spPr bwMode="auto">
          <a:xfrm>
            <a:off x="3048000" y="3962400"/>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596" name="Oval 20"/>
          <p:cNvSpPr>
            <a:spLocks noChangeArrowheads="1"/>
          </p:cNvSpPr>
          <p:nvPr/>
        </p:nvSpPr>
        <p:spPr bwMode="auto">
          <a:xfrm>
            <a:off x="2667000" y="4495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597" name="Text Box 21"/>
          <p:cNvSpPr txBox="1">
            <a:spLocks noChangeArrowheads="1"/>
          </p:cNvSpPr>
          <p:nvPr/>
        </p:nvSpPr>
        <p:spPr bwMode="auto">
          <a:xfrm>
            <a:off x="1981200" y="495300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T</a:t>
            </a:r>
          </a:p>
        </p:txBody>
      </p:sp>
      <p:sp>
        <p:nvSpPr>
          <p:cNvPr id="24598" name="Oval 22"/>
          <p:cNvSpPr>
            <a:spLocks noChangeArrowheads="1"/>
          </p:cNvSpPr>
          <p:nvPr/>
        </p:nvSpPr>
        <p:spPr bwMode="auto">
          <a:xfrm>
            <a:off x="3733800" y="3962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599" name="Oval 23"/>
          <p:cNvSpPr>
            <a:spLocks noChangeArrowheads="1"/>
          </p:cNvSpPr>
          <p:nvPr/>
        </p:nvSpPr>
        <p:spPr bwMode="auto">
          <a:xfrm>
            <a:off x="3962400" y="4419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600" name="Oval 24"/>
          <p:cNvSpPr>
            <a:spLocks noChangeArrowheads="1"/>
          </p:cNvSpPr>
          <p:nvPr/>
        </p:nvSpPr>
        <p:spPr bwMode="auto">
          <a:xfrm>
            <a:off x="37338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601" name="Oval 25"/>
          <p:cNvSpPr>
            <a:spLocks noChangeArrowheads="1"/>
          </p:cNvSpPr>
          <p:nvPr/>
        </p:nvSpPr>
        <p:spPr bwMode="auto">
          <a:xfrm>
            <a:off x="3276600" y="4572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602" name="Oval 26"/>
          <p:cNvSpPr>
            <a:spLocks noChangeArrowheads="1"/>
          </p:cNvSpPr>
          <p:nvPr/>
        </p:nvSpPr>
        <p:spPr bwMode="auto">
          <a:xfrm>
            <a:off x="29718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603" name="Oval 27"/>
          <p:cNvSpPr>
            <a:spLocks noChangeArrowheads="1"/>
          </p:cNvSpPr>
          <p:nvPr/>
        </p:nvSpPr>
        <p:spPr bwMode="auto">
          <a:xfrm>
            <a:off x="42672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604" name="Oval 28"/>
          <p:cNvSpPr>
            <a:spLocks noChangeArrowheads="1"/>
          </p:cNvSpPr>
          <p:nvPr/>
        </p:nvSpPr>
        <p:spPr bwMode="auto">
          <a:xfrm>
            <a:off x="4343400" y="45720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605" name="Oval 29"/>
          <p:cNvSpPr>
            <a:spLocks noChangeArrowheads="1"/>
          </p:cNvSpPr>
          <p:nvPr/>
        </p:nvSpPr>
        <p:spPr bwMode="auto">
          <a:xfrm>
            <a:off x="8382000" y="359092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606" name="Rectangle 30"/>
          <p:cNvSpPr>
            <a:spLocks noChangeArrowheads="1"/>
          </p:cNvSpPr>
          <p:nvPr/>
        </p:nvSpPr>
        <p:spPr bwMode="auto">
          <a:xfrm>
            <a:off x="3124200" y="3810000"/>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607" name="Oval 31"/>
          <p:cNvSpPr>
            <a:spLocks noChangeArrowheads="1"/>
          </p:cNvSpPr>
          <p:nvPr/>
        </p:nvSpPr>
        <p:spPr bwMode="auto">
          <a:xfrm>
            <a:off x="8067675" y="3381375"/>
            <a:ext cx="76200" cy="76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608" name="Rectangle 32"/>
          <p:cNvSpPr>
            <a:spLocks noChangeArrowheads="1"/>
          </p:cNvSpPr>
          <p:nvPr/>
        </p:nvSpPr>
        <p:spPr bwMode="auto">
          <a:xfrm>
            <a:off x="3048000" y="3657600"/>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609" name="Text Box 33"/>
          <p:cNvSpPr txBox="1">
            <a:spLocks noChangeArrowheads="1"/>
          </p:cNvSpPr>
          <p:nvPr/>
        </p:nvSpPr>
        <p:spPr bwMode="auto">
          <a:xfrm>
            <a:off x="3733800" y="457201"/>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Liquefying a gas by applying pressure</a:t>
            </a:r>
          </a:p>
        </p:txBody>
      </p:sp>
    </p:spTree>
    <p:extLst>
      <p:ext uri="{BB962C8B-B14F-4D97-AF65-F5344CB8AC3E}">
        <p14:creationId xmlns:p14="http://schemas.microsoft.com/office/powerpoint/2010/main" val="313898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3" name="Line 3"/>
          <p:cNvSpPr>
            <a:spLocks noChangeShapeType="1"/>
          </p:cNvSpPr>
          <p:nvPr/>
        </p:nvSpPr>
        <p:spPr bwMode="auto">
          <a:xfrm flipV="1">
            <a:off x="6858000" y="1828800"/>
            <a:ext cx="0" cy="2438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4" name="Line 4"/>
          <p:cNvSpPr>
            <a:spLocks noChangeShapeType="1"/>
          </p:cNvSpPr>
          <p:nvPr/>
        </p:nvSpPr>
        <p:spPr bwMode="auto">
          <a:xfrm>
            <a:off x="6858000" y="4267200"/>
            <a:ext cx="220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Freeform 5"/>
          <p:cNvSpPr>
            <a:spLocks/>
          </p:cNvSpPr>
          <p:nvPr/>
        </p:nvSpPr>
        <p:spPr bwMode="auto">
          <a:xfrm>
            <a:off x="7086600" y="2057400"/>
            <a:ext cx="228600" cy="1371600"/>
          </a:xfrm>
          <a:custGeom>
            <a:avLst/>
            <a:gdLst>
              <a:gd name="T0" fmla="*/ 0 w 144"/>
              <a:gd name="T1" fmla="*/ 0 h 864"/>
              <a:gd name="T2" fmla="*/ 2147483646 w 144"/>
              <a:gd name="T3" fmla="*/ 2147483646 h 864"/>
              <a:gd name="T4" fmla="*/ 2147483646 w 144"/>
              <a:gd name="T5" fmla="*/ 2147483646 h 864"/>
              <a:gd name="T6" fmla="*/ 0 60000 65536"/>
              <a:gd name="T7" fmla="*/ 0 60000 65536"/>
              <a:gd name="T8" fmla="*/ 0 60000 65536"/>
            </a:gdLst>
            <a:ahLst/>
            <a:cxnLst>
              <a:cxn ang="T6">
                <a:pos x="T0" y="T1"/>
              </a:cxn>
              <a:cxn ang="T7">
                <a:pos x="T2" y="T3"/>
              </a:cxn>
              <a:cxn ang="T8">
                <a:pos x="T4" y="T5"/>
              </a:cxn>
            </a:cxnLst>
            <a:rect l="0" t="0" r="r" b="b"/>
            <a:pathLst>
              <a:path w="144" h="864">
                <a:moveTo>
                  <a:pt x="0" y="0"/>
                </a:moveTo>
                <a:cubicBezTo>
                  <a:pt x="12" y="168"/>
                  <a:pt x="24" y="336"/>
                  <a:pt x="48" y="480"/>
                </a:cubicBezTo>
                <a:cubicBezTo>
                  <a:pt x="72" y="624"/>
                  <a:pt x="108" y="744"/>
                  <a:pt x="144" y="86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6" name="Line 6"/>
          <p:cNvSpPr>
            <a:spLocks noChangeShapeType="1"/>
          </p:cNvSpPr>
          <p:nvPr/>
        </p:nvSpPr>
        <p:spPr bwMode="auto">
          <a:xfrm>
            <a:off x="7315200" y="34290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7" name="Freeform 7"/>
          <p:cNvSpPr>
            <a:spLocks/>
          </p:cNvSpPr>
          <p:nvPr/>
        </p:nvSpPr>
        <p:spPr bwMode="auto">
          <a:xfrm>
            <a:off x="8153400" y="3429000"/>
            <a:ext cx="685800" cy="381000"/>
          </a:xfrm>
          <a:custGeom>
            <a:avLst/>
            <a:gdLst>
              <a:gd name="T0" fmla="*/ 0 w 432"/>
              <a:gd name="T1" fmla="*/ 0 h 240"/>
              <a:gd name="T2" fmla="*/ 2147483646 w 432"/>
              <a:gd name="T3" fmla="*/ 2147483646 h 240"/>
              <a:gd name="T4" fmla="*/ 2147483646 w 432"/>
              <a:gd name="T5" fmla="*/ 2147483646 h 240"/>
              <a:gd name="T6" fmla="*/ 0 60000 65536"/>
              <a:gd name="T7" fmla="*/ 0 60000 65536"/>
              <a:gd name="T8" fmla="*/ 0 60000 65536"/>
            </a:gdLst>
            <a:ahLst/>
            <a:cxnLst>
              <a:cxn ang="T6">
                <a:pos x="T0" y="T1"/>
              </a:cxn>
              <a:cxn ang="T7">
                <a:pos x="T2" y="T3"/>
              </a:cxn>
              <a:cxn ang="T8">
                <a:pos x="T4" y="T5"/>
              </a:cxn>
            </a:cxnLst>
            <a:rect l="0" t="0" r="r" b="b"/>
            <a:pathLst>
              <a:path w="432" h="240">
                <a:moveTo>
                  <a:pt x="0" y="0"/>
                </a:moveTo>
                <a:cubicBezTo>
                  <a:pt x="60" y="52"/>
                  <a:pt x="120" y="104"/>
                  <a:pt x="192" y="144"/>
                </a:cubicBezTo>
                <a:cubicBezTo>
                  <a:pt x="264" y="184"/>
                  <a:pt x="348" y="212"/>
                  <a:pt x="432" y="2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Text Box 8"/>
          <p:cNvSpPr txBox="1">
            <a:spLocks noChangeArrowheads="1"/>
          </p:cNvSpPr>
          <p:nvPr/>
        </p:nvSpPr>
        <p:spPr bwMode="auto">
          <a:xfrm>
            <a:off x="6553200" y="18288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P</a:t>
            </a:r>
          </a:p>
        </p:txBody>
      </p:sp>
      <p:sp>
        <p:nvSpPr>
          <p:cNvPr id="25609" name="Text Box 9"/>
          <p:cNvSpPr txBox="1">
            <a:spLocks noChangeArrowheads="1"/>
          </p:cNvSpPr>
          <p:nvPr/>
        </p:nvSpPr>
        <p:spPr bwMode="auto">
          <a:xfrm>
            <a:off x="8686800" y="43434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v</a:t>
            </a:r>
          </a:p>
        </p:txBody>
      </p:sp>
      <p:sp>
        <p:nvSpPr>
          <p:cNvPr id="25610" name="Oval 10"/>
          <p:cNvSpPr>
            <a:spLocks noChangeArrowheads="1"/>
          </p:cNvSpPr>
          <p:nvPr/>
        </p:nvSpPr>
        <p:spPr bwMode="auto">
          <a:xfrm>
            <a:off x="8686800" y="37338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11" name="Line 11"/>
          <p:cNvSpPr>
            <a:spLocks noChangeShapeType="1"/>
          </p:cNvSpPr>
          <p:nvPr/>
        </p:nvSpPr>
        <p:spPr bwMode="auto">
          <a:xfrm>
            <a:off x="2514600" y="2133600"/>
            <a:ext cx="0" cy="2819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2" name="Line 12"/>
          <p:cNvSpPr>
            <a:spLocks noChangeShapeType="1"/>
          </p:cNvSpPr>
          <p:nvPr/>
        </p:nvSpPr>
        <p:spPr bwMode="auto">
          <a:xfrm>
            <a:off x="2514600" y="49530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Line 13"/>
          <p:cNvSpPr>
            <a:spLocks noChangeShapeType="1"/>
          </p:cNvSpPr>
          <p:nvPr/>
        </p:nvSpPr>
        <p:spPr bwMode="auto">
          <a:xfrm>
            <a:off x="1905000" y="1828800"/>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4" name="Line 14"/>
          <p:cNvSpPr>
            <a:spLocks noChangeShapeType="1"/>
          </p:cNvSpPr>
          <p:nvPr/>
        </p:nvSpPr>
        <p:spPr bwMode="auto">
          <a:xfrm>
            <a:off x="1905000" y="5486400"/>
            <a:ext cx="327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5" name="Line 15"/>
          <p:cNvSpPr>
            <a:spLocks noChangeShapeType="1"/>
          </p:cNvSpPr>
          <p:nvPr/>
        </p:nvSpPr>
        <p:spPr bwMode="auto">
          <a:xfrm>
            <a:off x="4648200" y="2133600"/>
            <a:ext cx="0" cy="2819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6" name="Line 16"/>
          <p:cNvSpPr>
            <a:spLocks noChangeShapeType="1"/>
          </p:cNvSpPr>
          <p:nvPr/>
        </p:nvSpPr>
        <p:spPr bwMode="auto">
          <a:xfrm>
            <a:off x="5181600" y="1828800"/>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7" name="Freeform 17"/>
          <p:cNvSpPr>
            <a:spLocks/>
          </p:cNvSpPr>
          <p:nvPr/>
        </p:nvSpPr>
        <p:spPr bwMode="auto">
          <a:xfrm>
            <a:off x="1905000" y="2590800"/>
            <a:ext cx="3276600" cy="2895600"/>
          </a:xfrm>
          <a:custGeom>
            <a:avLst/>
            <a:gdLst>
              <a:gd name="T0" fmla="*/ 0 w 2064"/>
              <a:gd name="T1" fmla="*/ 0 h 1824"/>
              <a:gd name="T2" fmla="*/ 2147483646 w 2064"/>
              <a:gd name="T3" fmla="*/ 0 h 1824"/>
              <a:gd name="T4" fmla="*/ 2147483646 w 2064"/>
              <a:gd name="T5" fmla="*/ 2147483646 h 1824"/>
              <a:gd name="T6" fmla="*/ 2147483646 w 2064"/>
              <a:gd name="T7" fmla="*/ 2147483646 h 1824"/>
              <a:gd name="T8" fmla="*/ 2147483646 w 2064"/>
              <a:gd name="T9" fmla="*/ 0 h 1824"/>
              <a:gd name="T10" fmla="*/ 2147483646 w 2064"/>
              <a:gd name="T11" fmla="*/ 0 h 1824"/>
              <a:gd name="T12" fmla="*/ 2147483646 w 2064"/>
              <a:gd name="T13" fmla="*/ 2147483646 h 1824"/>
              <a:gd name="T14" fmla="*/ 0 w 2064"/>
              <a:gd name="T15" fmla="*/ 2147483646 h 1824"/>
              <a:gd name="T16" fmla="*/ 0 w 2064"/>
              <a:gd name="T17" fmla="*/ 0 h 18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4" h="1824">
                <a:moveTo>
                  <a:pt x="0" y="0"/>
                </a:moveTo>
                <a:lnTo>
                  <a:pt x="384" y="0"/>
                </a:lnTo>
                <a:lnTo>
                  <a:pt x="384" y="1488"/>
                </a:lnTo>
                <a:lnTo>
                  <a:pt x="1728" y="1488"/>
                </a:lnTo>
                <a:lnTo>
                  <a:pt x="1728" y="0"/>
                </a:lnTo>
                <a:lnTo>
                  <a:pt x="2064" y="0"/>
                </a:lnTo>
                <a:lnTo>
                  <a:pt x="2064" y="1824"/>
                </a:lnTo>
                <a:lnTo>
                  <a:pt x="0" y="1824"/>
                </a:lnTo>
                <a:lnTo>
                  <a:pt x="0" y="0"/>
                </a:lnTo>
                <a:close/>
              </a:path>
            </a:pathLst>
          </a:custGeom>
          <a:solidFill>
            <a:srgbClr val="A4DFF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8" name="Rectangle 18"/>
          <p:cNvSpPr>
            <a:spLocks noChangeArrowheads="1"/>
          </p:cNvSpPr>
          <p:nvPr/>
        </p:nvSpPr>
        <p:spPr bwMode="auto">
          <a:xfrm>
            <a:off x="2514600" y="4495800"/>
            <a:ext cx="2133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19" name="Rectangle 19"/>
          <p:cNvSpPr>
            <a:spLocks noChangeArrowheads="1"/>
          </p:cNvSpPr>
          <p:nvPr/>
        </p:nvSpPr>
        <p:spPr bwMode="auto">
          <a:xfrm>
            <a:off x="3048000" y="4343400"/>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20" name="Oval 20"/>
          <p:cNvSpPr>
            <a:spLocks noChangeArrowheads="1"/>
          </p:cNvSpPr>
          <p:nvPr/>
        </p:nvSpPr>
        <p:spPr bwMode="auto">
          <a:xfrm>
            <a:off x="2743200" y="475297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21" name="Text Box 21"/>
          <p:cNvSpPr txBox="1">
            <a:spLocks noChangeArrowheads="1"/>
          </p:cNvSpPr>
          <p:nvPr/>
        </p:nvSpPr>
        <p:spPr bwMode="auto">
          <a:xfrm>
            <a:off x="1981200" y="495300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T</a:t>
            </a:r>
          </a:p>
        </p:txBody>
      </p:sp>
      <p:sp>
        <p:nvSpPr>
          <p:cNvPr id="25622" name="Oval 22"/>
          <p:cNvSpPr>
            <a:spLocks noChangeArrowheads="1"/>
          </p:cNvSpPr>
          <p:nvPr/>
        </p:nvSpPr>
        <p:spPr bwMode="auto">
          <a:xfrm>
            <a:off x="3733800" y="43434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23" name="Oval 23"/>
          <p:cNvSpPr>
            <a:spLocks noChangeArrowheads="1"/>
          </p:cNvSpPr>
          <p:nvPr/>
        </p:nvSpPr>
        <p:spPr bwMode="auto">
          <a:xfrm>
            <a:off x="39624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24" name="Oval 24"/>
          <p:cNvSpPr>
            <a:spLocks noChangeArrowheads="1"/>
          </p:cNvSpPr>
          <p:nvPr/>
        </p:nvSpPr>
        <p:spPr bwMode="auto">
          <a:xfrm>
            <a:off x="37338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25" name="Oval 25"/>
          <p:cNvSpPr>
            <a:spLocks noChangeArrowheads="1"/>
          </p:cNvSpPr>
          <p:nvPr/>
        </p:nvSpPr>
        <p:spPr bwMode="auto">
          <a:xfrm>
            <a:off x="32766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26" name="Oval 26"/>
          <p:cNvSpPr>
            <a:spLocks noChangeArrowheads="1"/>
          </p:cNvSpPr>
          <p:nvPr/>
        </p:nvSpPr>
        <p:spPr bwMode="auto">
          <a:xfrm>
            <a:off x="29718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27" name="Oval 27"/>
          <p:cNvSpPr>
            <a:spLocks noChangeArrowheads="1"/>
          </p:cNvSpPr>
          <p:nvPr/>
        </p:nvSpPr>
        <p:spPr bwMode="auto">
          <a:xfrm>
            <a:off x="42672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28" name="Oval 28"/>
          <p:cNvSpPr>
            <a:spLocks noChangeArrowheads="1"/>
          </p:cNvSpPr>
          <p:nvPr/>
        </p:nvSpPr>
        <p:spPr bwMode="auto">
          <a:xfrm>
            <a:off x="4343400" y="475297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29" name="Oval 29"/>
          <p:cNvSpPr>
            <a:spLocks noChangeArrowheads="1"/>
          </p:cNvSpPr>
          <p:nvPr/>
        </p:nvSpPr>
        <p:spPr bwMode="auto">
          <a:xfrm>
            <a:off x="8382000" y="359092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30" name="Rectangle 30"/>
          <p:cNvSpPr>
            <a:spLocks noChangeArrowheads="1"/>
          </p:cNvSpPr>
          <p:nvPr/>
        </p:nvSpPr>
        <p:spPr bwMode="auto">
          <a:xfrm>
            <a:off x="3124200" y="4191000"/>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31" name="Oval 31"/>
          <p:cNvSpPr>
            <a:spLocks noChangeArrowheads="1"/>
          </p:cNvSpPr>
          <p:nvPr/>
        </p:nvSpPr>
        <p:spPr bwMode="auto">
          <a:xfrm>
            <a:off x="8067675" y="33813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32" name="Rectangle 32"/>
          <p:cNvSpPr>
            <a:spLocks noChangeArrowheads="1"/>
          </p:cNvSpPr>
          <p:nvPr/>
        </p:nvSpPr>
        <p:spPr bwMode="auto">
          <a:xfrm>
            <a:off x="3048000" y="4038600"/>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33" name="Oval 33"/>
          <p:cNvSpPr>
            <a:spLocks noChangeArrowheads="1"/>
          </p:cNvSpPr>
          <p:nvPr/>
        </p:nvSpPr>
        <p:spPr bwMode="auto">
          <a:xfrm>
            <a:off x="7924568" y="3171826"/>
            <a:ext cx="76200" cy="76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5634" name="Text Box 34"/>
          <p:cNvSpPr txBox="1">
            <a:spLocks noChangeArrowheads="1"/>
          </p:cNvSpPr>
          <p:nvPr/>
        </p:nvSpPr>
        <p:spPr bwMode="auto">
          <a:xfrm>
            <a:off x="3733800" y="457201"/>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Liquefying a gas by applying pressure</a:t>
            </a:r>
          </a:p>
        </p:txBody>
      </p:sp>
      <p:cxnSp>
        <p:nvCxnSpPr>
          <p:cNvPr id="35" name="Straight Connector 34"/>
          <p:cNvCxnSpPr/>
          <p:nvPr/>
        </p:nvCxnSpPr>
        <p:spPr>
          <a:xfrm flipH="1" flipV="1">
            <a:off x="7962900" y="3200400"/>
            <a:ext cx="190500" cy="2286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352800" y="4752975"/>
            <a:ext cx="215590" cy="200025"/>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654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514600" y="4800600"/>
            <a:ext cx="2133600" cy="152400"/>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27" name="Line 3"/>
          <p:cNvSpPr>
            <a:spLocks noChangeShapeType="1"/>
          </p:cNvSpPr>
          <p:nvPr/>
        </p:nvSpPr>
        <p:spPr bwMode="auto">
          <a:xfrm flipV="1">
            <a:off x="6858000" y="1828800"/>
            <a:ext cx="0" cy="2438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8" name="Line 4"/>
          <p:cNvSpPr>
            <a:spLocks noChangeShapeType="1"/>
          </p:cNvSpPr>
          <p:nvPr/>
        </p:nvSpPr>
        <p:spPr bwMode="auto">
          <a:xfrm>
            <a:off x="6858000" y="4267200"/>
            <a:ext cx="220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9" name="Freeform 5"/>
          <p:cNvSpPr>
            <a:spLocks/>
          </p:cNvSpPr>
          <p:nvPr/>
        </p:nvSpPr>
        <p:spPr bwMode="auto">
          <a:xfrm>
            <a:off x="7086600" y="2057400"/>
            <a:ext cx="228600" cy="1371600"/>
          </a:xfrm>
          <a:custGeom>
            <a:avLst/>
            <a:gdLst>
              <a:gd name="T0" fmla="*/ 0 w 144"/>
              <a:gd name="T1" fmla="*/ 0 h 864"/>
              <a:gd name="T2" fmla="*/ 2147483646 w 144"/>
              <a:gd name="T3" fmla="*/ 2147483646 h 864"/>
              <a:gd name="T4" fmla="*/ 2147483646 w 144"/>
              <a:gd name="T5" fmla="*/ 2147483646 h 864"/>
              <a:gd name="T6" fmla="*/ 0 60000 65536"/>
              <a:gd name="T7" fmla="*/ 0 60000 65536"/>
              <a:gd name="T8" fmla="*/ 0 60000 65536"/>
            </a:gdLst>
            <a:ahLst/>
            <a:cxnLst>
              <a:cxn ang="T6">
                <a:pos x="T0" y="T1"/>
              </a:cxn>
              <a:cxn ang="T7">
                <a:pos x="T2" y="T3"/>
              </a:cxn>
              <a:cxn ang="T8">
                <a:pos x="T4" y="T5"/>
              </a:cxn>
            </a:cxnLst>
            <a:rect l="0" t="0" r="r" b="b"/>
            <a:pathLst>
              <a:path w="144" h="864">
                <a:moveTo>
                  <a:pt x="0" y="0"/>
                </a:moveTo>
                <a:cubicBezTo>
                  <a:pt x="12" y="168"/>
                  <a:pt x="24" y="336"/>
                  <a:pt x="48" y="480"/>
                </a:cubicBezTo>
                <a:cubicBezTo>
                  <a:pt x="72" y="624"/>
                  <a:pt x="108" y="744"/>
                  <a:pt x="144" y="86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0" name="Line 6"/>
          <p:cNvSpPr>
            <a:spLocks noChangeShapeType="1"/>
          </p:cNvSpPr>
          <p:nvPr/>
        </p:nvSpPr>
        <p:spPr bwMode="auto">
          <a:xfrm>
            <a:off x="7315200" y="34290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1" name="Freeform 7"/>
          <p:cNvSpPr>
            <a:spLocks/>
          </p:cNvSpPr>
          <p:nvPr/>
        </p:nvSpPr>
        <p:spPr bwMode="auto">
          <a:xfrm>
            <a:off x="8153400" y="3429000"/>
            <a:ext cx="685800" cy="381000"/>
          </a:xfrm>
          <a:custGeom>
            <a:avLst/>
            <a:gdLst>
              <a:gd name="T0" fmla="*/ 0 w 432"/>
              <a:gd name="T1" fmla="*/ 0 h 240"/>
              <a:gd name="T2" fmla="*/ 2147483646 w 432"/>
              <a:gd name="T3" fmla="*/ 2147483646 h 240"/>
              <a:gd name="T4" fmla="*/ 2147483646 w 432"/>
              <a:gd name="T5" fmla="*/ 2147483646 h 240"/>
              <a:gd name="T6" fmla="*/ 0 60000 65536"/>
              <a:gd name="T7" fmla="*/ 0 60000 65536"/>
              <a:gd name="T8" fmla="*/ 0 60000 65536"/>
            </a:gdLst>
            <a:ahLst/>
            <a:cxnLst>
              <a:cxn ang="T6">
                <a:pos x="T0" y="T1"/>
              </a:cxn>
              <a:cxn ang="T7">
                <a:pos x="T2" y="T3"/>
              </a:cxn>
              <a:cxn ang="T8">
                <a:pos x="T4" y="T5"/>
              </a:cxn>
            </a:cxnLst>
            <a:rect l="0" t="0" r="r" b="b"/>
            <a:pathLst>
              <a:path w="432" h="240">
                <a:moveTo>
                  <a:pt x="0" y="0"/>
                </a:moveTo>
                <a:cubicBezTo>
                  <a:pt x="60" y="52"/>
                  <a:pt x="120" y="104"/>
                  <a:pt x="192" y="144"/>
                </a:cubicBezTo>
                <a:cubicBezTo>
                  <a:pt x="264" y="184"/>
                  <a:pt x="348" y="212"/>
                  <a:pt x="432" y="2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2" name="Text Box 8"/>
          <p:cNvSpPr txBox="1">
            <a:spLocks noChangeArrowheads="1"/>
          </p:cNvSpPr>
          <p:nvPr/>
        </p:nvSpPr>
        <p:spPr bwMode="auto">
          <a:xfrm>
            <a:off x="6553200" y="18288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P</a:t>
            </a:r>
          </a:p>
        </p:txBody>
      </p:sp>
      <p:sp>
        <p:nvSpPr>
          <p:cNvPr id="26633" name="Text Box 9"/>
          <p:cNvSpPr txBox="1">
            <a:spLocks noChangeArrowheads="1"/>
          </p:cNvSpPr>
          <p:nvPr/>
        </p:nvSpPr>
        <p:spPr bwMode="auto">
          <a:xfrm>
            <a:off x="8686800" y="43434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v</a:t>
            </a:r>
          </a:p>
        </p:txBody>
      </p:sp>
      <p:sp>
        <p:nvSpPr>
          <p:cNvPr id="26634" name="Oval 10"/>
          <p:cNvSpPr>
            <a:spLocks noChangeArrowheads="1"/>
          </p:cNvSpPr>
          <p:nvPr/>
        </p:nvSpPr>
        <p:spPr bwMode="auto">
          <a:xfrm>
            <a:off x="8686800" y="37338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35" name="Line 11"/>
          <p:cNvSpPr>
            <a:spLocks noChangeShapeType="1"/>
          </p:cNvSpPr>
          <p:nvPr/>
        </p:nvSpPr>
        <p:spPr bwMode="auto">
          <a:xfrm>
            <a:off x="2514600" y="2133600"/>
            <a:ext cx="0" cy="2819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6" name="Line 12"/>
          <p:cNvSpPr>
            <a:spLocks noChangeShapeType="1"/>
          </p:cNvSpPr>
          <p:nvPr/>
        </p:nvSpPr>
        <p:spPr bwMode="auto">
          <a:xfrm>
            <a:off x="2514600" y="49530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7" name="Line 13"/>
          <p:cNvSpPr>
            <a:spLocks noChangeShapeType="1"/>
          </p:cNvSpPr>
          <p:nvPr/>
        </p:nvSpPr>
        <p:spPr bwMode="auto">
          <a:xfrm>
            <a:off x="1905000" y="1828800"/>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8" name="Line 14"/>
          <p:cNvSpPr>
            <a:spLocks noChangeShapeType="1"/>
          </p:cNvSpPr>
          <p:nvPr/>
        </p:nvSpPr>
        <p:spPr bwMode="auto">
          <a:xfrm>
            <a:off x="1905000" y="5486400"/>
            <a:ext cx="327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9" name="Line 15"/>
          <p:cNvSpPr>
            <a:spLocks noChangeShapeType="1"/>
          </p:cNvSpPr>
          <p:nvPr/>
        </p:nvSpPr>
        <p:spPr bwMode="auto">
          <a:xfrm>
            <a:off x="4648200" y="2133600"/>
            <a:ext cx="0" cy="2819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0" name="Line 16"/>
          <p:cNvSpPr>
            <a:spLocks noChangeShapeType="1"/>
          </p:cNvSpPr>
          <p:nvPr/>
        </p:nvSpPr>
        <p:spPr bwMode="auto">
          <a:xfrm>
            <a:off x="5181600" y="1828800"/>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1" name="Freeform 17"/>
          <p:cNvSpPr>
            <a:spLocks/>
          </p:cNvSpPr>
          <p:nvPr/>
        </p:nvSpPr>
        <p:spPr bwMode="auto">
          <a:xfrm>
            <a:off x="1905000" y="2590800"/>
            <a:ext cx="3276600" cy="2895600"/>
          </a:xfrm>
          <a:custGeom>
            <a:avLst/>
            <a:gdLst>
              <a:gd name="T0" fmla="*/ 0 w 2064"/>
              <a:gd name="T1" fmla="*/ 0 h 1824"/>
              <a:gd name="T2" fmla="*/ 2147483646 w 2064"/>
              <a:gd name="T3" fmla="*/ 0 h 1824"/>
              <a:gd name="T4" fmla="*/ 2147483646 w 2064"/>
              <a:gd name="T5" fmla="*/ 2147483646 h 1824"/>
              <a:gd name="T6" fmla="*/ 2147483646 w 2064"/>
              <a:gd name="T7" fmla="*/ 2147483646 h 1824"/>
              <a:gd name="T8" fmla="*/ 2147483646 w 2064"/>
              <a:gd name="T9" fmla="*/ 0 h 1824"/>
              <a:gd name="T10" fmla="*/ 2147483646 w 2064"/>
              <a:gd name="T11" fmla="*/ 0 h 1824"/>
              <a:gd name="T12" fmla="*/ 2147483646 w 2064"/>
              <a:gd name="T13" fmla="*/ 2147483646 h 1824"/>
              <a:gd name="T14" fmla="*/ 0 w 2064"/>
              <a:gd name="T15" fmla="*/ 2147483646 h 1824"/>
              <a:gd name="T16" fmla="*/ 0 w 2064"/>
              <a:gd name="T17" fmla="*/ 0 h 18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4" h="1824">
                <a:moveTo>
                  <a:pt x="0" y="0"/>
                </a:moveTo>
                <a:lnTo>
                  <a:pt x="384" y="0"/>
                </a:lnTo>
                <a:lnTo>
                  <a:pt x="384" y="1488"/>
                </a:lnTo>
                <a:lnTo>
                  <a:pt x="1728" y="1488"/>
                </a:lnTo>
                <a:lnTo>
                  <a:pt x="1728" y="0"/>
                </a:lnTo>
                <a:lnTo>
                  <a:pt x="2064" y="0"/>
                </a:lnTo>
                <a:lnTo>
                  <a:pt x="2064" y="1824"/>
                </a:lnTo>
                <a:lnTo>
                  <a:pt x="0" y="1824"/>
                </a:lnTo>
                <a:lnTo>
                  <a:pt x="0" y="0"/>
                </a:lnTo>
                <a:close/>
              </a:path>
            </a:pathLst>
          </a:custGeom>
          <a:solidFill>
            <a:srgbClr val="A4DFF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2" name="Rectangle 18"/>
          <p:cNvSpPr>
            <a:spLocks noChangeArrowheads="1"/>
          </p:cNvSpPr>
          <p:nvPr/>
        </p:nvSpPr>
        <p:spPr bwMode="auto">
          <a:xfrm>
            <a:off x="2514600" y="4572000"/>
            <a:ext cx="2133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43" name="Rectangle 19"/>
          <p:cNvSpPr>
            <a:spLocks noChangeArrowheads="1"/>
          </p:cNvSpPr>
          <p:nvPr/>
        </p:nvSpPr>
        <p:spPr bwMode="auto">
          <a:xfrm>
            <a:off x="3048000" y="4419600"/>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44" name="Oval 20"/>
          <p:cNvSpPr>
            <a:spLocks noChangeArrowheads="1"/>
          </p:cNvSpPr>
          <p:nvPr/>
        </p:nvSpPr>
        <p:spPr bwMode="auto">
          <a:xfrm>
            <a:off x="2743200" y="4800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45" name="Text Box 21"/>
          <p:cNvSpPr txBox="1">
            <a:spLocks noChangeArrowheads="1"/>
          </p:cNvSpPr>
          <p:nvPr/>
        </p:nvSpPr>
        <p:spPr bwMode="auto">
          <a:xfrm>
            <a:off x="1981200" y="495300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T</a:t>
            </a:r>
          </a:p>
        </p:txBody>
      </p:sp>
      <p:sp>
        <p:nvSpPr>
          <p:cNvPr id="26646" name="Oval 22"/>
          <p:cNvSpPr>
            <a:spLocks noChangeArrowheads="1"/>
          </p:cNvSpPr>
          <p:nvPr/>
        </p:nvSpPr>
        <p:spPr bwMode="auto">
          <a:xfrm>
            <a:off x="3733800" y="4419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47" name="Oval 23"/>
          <p:cNvSpPr>
            <a:spLocks noChangeArrowheads="1"/>
          </p:cNvSpPr>
          <p:nvPr/>
        </p:nvSpPr>
        <p:spPr bwMode="auto">
          <a:xfrm>
            <a:off x="39624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48" name="Oval 24"/>
          <p:cNvSpPr>
            <a:spLocks noChangeArrowheads="1"/>
          </p:cNvSpPr>
          <p:nvPr/>
        </p:nvSpPr>
        <p:spPr bwMode="auto">
          <a:xfrm>
            <a:off x="37338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49" name="Oval 25"/>
          <p:cNvSpPr>
            <a:spLocks noChangeArrowheads="1"/>
          </p:cNvSpPr>
          <p:nvPr/>
        </p:nvSpPr>
        <p:spPr bwMode="auto">
          <a:xfrm>
            <a:off x="32766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50" name="Oval 26"/>
          <p:cNvSpPr>
            <a:spLocks noChangeArrowheads="1"/>
          </p:cNvSpPr>
          <p:nvPr/>
        </p:nvSpPr>
        <p:spPr bwMode="auto">
          <a:xfrm>
            <a:off x="29718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51" name="Oval 27"/>
          <p:cNvSpPr>
            <a:spLocks noChangeArrowheads="1"/>
          </p:cNvSpPr>
          <p:nvPr/>
        </p:nvSpPr>
        <p:spPr bwMode="auto">
          <a:xfrm>
            <a:off x="42672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52" name="Oval 28"/>
          <p:cNvSpPr>
            <a:spLocks noChangeArrowheads="1"/>
          </p:cNvSpPr>
          <p:nvPr/>
        </p:nvSpPr>
        <p:spPr bwMode="auto">
          <a:xfrm>
            <a:off x="44196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53" name="Oval 29"/>
          <p:cNvSpPr>
            <a:spLocks noChangeArrowheads="1"/>
          </p:cNvSpPr>
          <p:nvPr/>
        </p:nvSpPr>
        <p:spPr bwMode="auto">
          <a:xfrm>
            <a:off x="8382000" y="359092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54" name="Rectangle 30"/>
          <p:cNvSpPr>
            <a:spLocks noChangeArrowheads="1"/>
          </p:cNvSpPr>
          <p:nvPr/>
        </p:nvSpPr>
        <p:spPr bwMode="auto">
          <a:xfrm>
            <a:off x="3124200" y="4267200"/>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55" name="Oval 31"/>
          <p:cNvSpPr>
            <a:spLocks noChangeArrowheads="1"/>
          </p:cNvSpPr>
          <p:nvPr/>
        </p:nvSpPr>
        <p:spPr bwMode="auto">
          <a:xfrm>
            <a:off x="8067675" y="33813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56" name="Rectangle 32"/>
          <p:cNvSpPr>
            <a:spLocks noChangeArrowheads="1"/>
          </p:cNvSpPr>
          <p:nvPr/>
        </p:nvSpPr>
        <p:spPr bwMode="auto">
          <a:xfrm>
            <a:off x="3048000" y="4114800"/>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57" name="Oval 33"/>
          <p:cNvSpPr>
            <a:spLocks noChangeArrowheads="1"/>
          </p:cNvSpPr>
          <p:nvPr/>
        </p:nvSpPr>
        <p:spPr bwMode="auto">
          <a:xfrm>
            <a:off x="7334250" y="33813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58" name="Rectangle 34"/>
          <p:cNvSpPr>
            <a:spLocks noChangeArrowheads="1"/>
          </p:cNvSpPr>
          <p:nvPr/>
        </p:nvSpPr>
        <p:spPr bwMode="auto">
          <a:xfrm>
            <a:off x="3200400" y="3962400"/>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59" name="Oval 35"/>
          <p:cNvSpPr>
            <a:spLocks noChangeArrowheads="1"/>
          </p:cNvSpPr>
          <p:nvPr/>
        </p:nvSpPr>
        <p:spPr bwMode="auto">
          <a:xfrm>
            <a:off x="7215303" y="3159510"/>
            <a:ext cx="76200" cy="76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60" name="Text Box 36"/>
          <p:cNvSpPr txBox="1">
            <a:spLocks noChangeArrowheads="1"/>
          </p:cNvSpPr>
          <p:nvPr/>
        </p:nvSpPr>
        <p:spPr bwMode="auto">
          <a:xfrm>
            <a:off x="3733800" y="457201"/>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Liquefying a gas by applying pressure</a:t>
            </a:r>
          </a:p>
        </p:txBody>
      </p:sp>
      <p:cxnSp>
        <p:nvCxnSpPr>
          <p:cNvPr id="37" name="Straight Connector 36"/>
          <p:cNvCxnSpPr/>
          <p:nvPr/>
        </p:nvCxnSpPr>
        <p:spPr>
          <a:xfrm flipH="1">
            <a:off x="7214839" y="3205279"/>
            <a:ext cx="77013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Oval 33"/>
          <p:cNvSpPr>
            <a:spLocks noChangeArrowheads="1"/>
          </p:cNvSpPr>
          <p:nvPr/>
        </p:nvSpPr>
        <p:spPr bwMode="auto">
          <a:xfrm>
            <a:off x="7924568" y="3171826"/>
            <a:ext cx="76200" cy="76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cxnSp>
        <p:nvCxnSpPr>
          <p:cNvPr id="39" name="Straight Connector 38"/>
          <p:cNvCxnSpPr/>
          <p:nvPr/>
        </p:nvCxnSpPr>
        <p:spPr>
          <a:xfrm flipH="1" flipV="1">
            <a:off x="7962900" y="3200400"/>
            <a:ext cx="190500" cy="2286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504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514600" y="4800600"/>
            <a:ext cx="2133600" cy="152400"/>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51" name="Line 3"/>
          <p:cNvSpPr>
            <a:spLocks noChangeShapeType="1"/>
          </p:cNvSpPr>
          <p:nvPr/>
        </p:nvSpPr>
        <p:spPr bwMode="auto">
          <a:xfrm flipV="1">
            <a:off x="6858000" y="1828800"/>
            <a:ext cx="0" cy="2438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2" name="Line 4"/>
          <p:cNvSpPr>
            <a:spLocks noChangeShapeType="1"/>
          </p:cNvSpPr>
          <p:nvPr/>
        </p:nvSpPr>
        <p:spPr bwMode="auto">
          <a:xfrm>
            <a:off x="6858000" y="4267200"/>
            <a:ext cx="220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3" name="Freeform 5"/>
          <p:cNvSpPr>
            <a:spLocks/>
          </p:cNvSpPr>
          <p:nvPr/>
        </p:nvSpPr>
        <p:spPr bwMode="auto">
          <a:xfrm>
            <a:off x="7086600" y="2057400"/>
            <a:ext cx="228600" cy="1371600"/>
          </a:xfrm>
          <a:custGeom>
            <a:avLst/>
            <a:gdLst>
              <a:gd name="T0" fmla="*/ 0 w 144"/>
              <a:gd name="T1" fmla="*/ 0 h 864"/>
              <a:gd name="T2" fmla="*/ 2147483646 w 144"/>
              <a:gd name="T3" fmla="*/ 2147483646 h 864"/>
              <a:gd name="T4" fmla="*/ 2147483646 w 144"/>
              <a:gd name="T5" fmla="*/ 2147483646 h 864"/>
              <a:gd name="T6" fmla="*/ 0 60000 65536"/>
              <a:gd name="T7" fmla="*/ 0 60000 65536"/>
              <a:gd name="T8" fmla="*/ 0 60000 65536"/>
            </a:gdLst>
            <a:ahLst/>
            <a:cxnLst>
              <a:cxn ang="T6">
                <a:pos x="T0" y="T1"/>
              </a:cxn>
              <a:cxn ang="T7">
                <a:pos x="T2" y="T3"/>
              </a:cxn>
              <a:cxn ang="T8">
                <a:pos x="T4" y="T5"/>
              </a:cxn>
            </a:cxnLst>
            <a:rect l="0" t="0" r="r" b="b"/>
            <a:pathLst>
              <a:path w="144" h="864">
                <a:moveTo>
                  <a:pt x="0" y="0"/>
                </a:moveTo>
                <a:cubicBezTo>
                  <a:pt x="12" y="168"/>
                  <a:pt x="24" y="336"/>
                  <a:pt x="48" y="480"/>
                </a:cubicBezTo>
                <a:cubicBezTo>
                  <a:pt x="72" y="624"/>
                  <a:pt x="108" y="744"/>
                  <a:pt x="144" y="86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4" name="Line 6"/>
          <p:cNvSpPr>
            <a:spLocks noChangeShapeType="1"/>
          </p:cNvSpPr>
          <p:nvPr/>
        </p:nvSpPr>
        <p:spPr bwMode="auto">
          <a:xfrm>
            <a:off x="7315200" y="34290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5" name="Freeform 7"/>
          <p:cNvSpPr>
            <a:spLocks/>
          </p:cNvSpPr>
          <p:nvPr/>
        </p:nvSpPr>
        <p:spPr bwMode="auto">
          <a:xfrm>
            <a:off x="8153400" y="3429000"/>
            <a:ext cx="685800" cy="381000"/>
          </a:xfrm>
          <a:custGeom>
            <a:avLst/>
            <a:gdLst>
              <a:gd name="T0" fmla="*/ 0 w 432"/>
              <a:gd name="T1" fmla="*/ 0 h 240"/>
              <a:gd name="T2" fmla="*/ 2147483646 w 432"/>
              <a:gd name="T3" fmla="*/ 2147483646 h 240"/>
              <a:gd name="T4" fmla="*/ 2147483646 w 432"/>
              <a:gd name="T5" fmla="*/ 2147483646 h 240"/>
              <a:gd name="T6" fmla="*/ 0 60000 65536"/>
              <a:gd name="T7" fmla="*/ 0 60000 65536"/>
              <a:gd name="T8" fmla="*/ 0 60000 65536"/>
            </a:gdLst>
            <a:ahLst/>
            <a:cxnLst>
              <a:cxn ang="T6">
                <a:pos x="T0" y="T1"/>
              </a:cxn>
              <a:cxn ang="T7">
                <a:pos x="T2" y="T3"/>
              </a:cxn>
              <a:cxn ang="T8">
                <a:pos x="T4" y="T5"/>
              </a:cxn>
            </a:cxnLst>
            <a:rect l="0" t="0" r="r" b="b"/>
            <a:pathLst>
              <a:path w="432" h="240">
                <a:moveTo>
                  <a:pt x="0" y="0"/>
                </a:moveTo>
                <a:cubicBezTo>
                  <a:pt x="60" y="52"/>
                  <a:pt x="120" y="104"/>
                  <a:pt x="192" y="144"/>
                </a:cubicBezTo>
                <a:cubicBezTo>
                  <a:pt x="264" y="184"/>
                  <a:pt x="348" y="212"/>
                  <a:pt x="432" y="2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6" name="Text Box 8"/>
          <p:cNvSpPr txBox="1">
            <a:spLocks noChangeArrowheads="1"/>
          </p:cNvSpPr>
          <p:nvPr/>
        </p:nvSpPr>
        <p:spPr bwMode="auto">
          <a:xfrm>
            <a:off x="6553200" y="18288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P</a:t>
            </a:r>
          </a:p>
        </p:txBody>
      </p:sp>
      <p:sp>
        <p:nvSpPr>
          <p:cNvPr id="27657" name="Text Box 9"/>
          <p:cNvSpPr txBox="1">
            <a:spLocks noChangeArrowheads="1"/>
          </p:cNvSpPr>
          <p:nvPr/>
        </p:nvSpPr>
        <p:spPr bwMode="auto">
          <a:xfrm>
            <a:off x="8686800" y="43434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v</a:t>
            </a:r>
          </a:p>
        </p:txBody>
      </p:sp>
      <p:sp>
        <p:nvSpPr>
          <p:cNvPr id="27658" name="Oval 10"/>
          <p:cNvSpPr>
            <a:spLocks noChangeArrowheads="1"/>
          </p:cNvSpPr>
          <p:nvPr/>
        </p:nvSpPr>
        <p:spPr bwMode="auto">
          <a:xfrm>
            <a:off x="8686800" y="37338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59" name="Line 11"/>
          <p:cNvSpPr>
            <a:spLocks noChangeShapeType="1"/>
          </p:cNvSpPr>
          <p:nvPr/>
        </p:nvSpPr>
        <p:spPr bwMode="auto">
          <a:xfrm>
            <a:off x="2514600" y="2133600"/>
            <a:ext cx="0" cy="2819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0" name="Line 12"/>
          <p:cNvSpPr>
            <a:spLocks noChangeShapeType="1"/>
          </p:cNvSpPr>
          <p:nvPr/>
        </p:nvSpPr>
        <p:spPr bwMode="auto">
          <a:xfrm>
            <a:off x="2514600" y="49530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1" name="Line 13"/>
          <p:cNvSpPr>
            <a:spLocks noChangeShapeType="1"/>
          </p:cNvSpPr>
          <p:nvPr/>
        </p:nvSpPr>
        <p:spPr bwMode="auto">
          <a:xfrm>
            <a:off x="1905000" y="1828800"/>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2" name="Line 14"/>
          <p:cNvSpPr>
            <a:spLocks noChangeShapeType="1"/>
          </p:cNvSpPr>
          <p:nvPr/>
        </p:nvSpPr>
        <p:spPr bwMode="auto">
          <a:xfrm>
            <a:off x="1905000" y="5486400"/>
            <a:ext cx="327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3" name="Line 15"/>
          <p:cNvSpPr>
            <a:spLocks noChangeShapeType="1"/>
          </p:cNvSpPr>
          <p:nvPr/>
        </p:nvSpPr>
        <p:spPr bwMode="auto">
          <a:xfrm>
            <a:off x="4648200" y="2133600"/>
            <a:ext cx="0" cy="2819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4" name="Line 16"/>
          <p:cNvSpPr>
            <a:spLocks noChangeShapeType="1"/>
          </p:cNvSpPr>
          <p:nvPr/>
        </p:nvSpPr>
        <p:spPr bwMode="auto">
          <a:xfrm>
            <a:off x="5181600" y="1828800"/>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5" name="Freeform 17"/>
          <p:cNvSpPr>
            <a:spLocks/>
          </p:cNvSpPr>
          <p:nvPr/>
        </p:nvSpPr>
        <p:spPr bwMode="auto">
          <a:xfrm>
            <a:off x="1905000" y="2590800"/>
            <a:ext cx="3276600" cy="2895600"/>
          </a:xfrm>
          <a:custGeom>
            <a:avLst/>
            <a:gdLst>
              <a:gd name="T0" fmla="*/ 0 w 2064"/>
              <a:gd name="T1" fmla="*/ 0 h 1824"/>
              <a:gd name="T2" fmla="*/ 2147483646 w 2064"/>
              <a:gd name="T3" fmla="*/ 0 h 1824"/>
              <a:gd name="T4" fmla="*/ 2147483646 w 2064"/>
              <a:gd name="T5" fmla="*/ 2147483646 h 1824"/>
              <a:gd name="T6" fmla="*/ 2147483646 w 2064"/>
              <a:gd name="T7" fmla="*/ 2147483646 h 1824"/>
              <a:gd name="T8" fmla="*/ 2147483646 w 2064"/>
              <a:gd name="T9" fmla="*/ 0 h 1824"/>
              <a:gd name="T10" fmla="*/ 2147483646 w 2064"/>
              <a:gd name="T11" fmla="*/ 0 h 1824"/>
              <a:gd name="T12" fmla="*/ 2147483646 w 2064"/>
              <a:gd name="T13" fmla="*/ 2147483646 h 1824"/>
              <a:gd name="T14" fmla="*/ 0 w 2064"/>
              <a:gd name="T15" fmla="*/ 2147483646 h 1824"/>
              <a:gd name="T16" fmla="*/ 0 w 2064"/>
              <a:gd name="T17" fmla="*/ 0 h 18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4" h="1824">
                <a:moveTo>
                  <a:pt x="0" y="0"/>
                </a:moveTo>
                <a:lnTo>
                  <a:pt x="384" y="0"/>
                </a:lnTo>
                <a:lnTo>
                  <a:pt x="384" y="1488"/>
                </a:lnTo>
                <a:lnTo>
                  <a:pt x="1728" y="1488"/>
                </a:lnTo>
                <a:lnTo>
                  <a:pt x="1728" y="0"/>
                </a:lnTo>
                <a:lnTo>
                  <a:pt x="2064" y="0"/>
                </a:lnTo>
                <a:lnTo>
                  <a:pt x="2064" y="1824"/>
                </a:lnTo>
                <a:lnTo>
                  <a:pt x="0" y="1824"/>
                </a:lnTo>
                <a:lnTo>
                  <a:pt x="0" y="0"/>
                </a:lnTo>
                <a:close/>
              </a:path>
            </a:pathLst>
          </a:custGeom>
          <a:solidFill>
            <a:srgbClr val="A4DFF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6" name="Rectangle 18"/>
          <p:cNvSpPr>
            <a:spLocks noChangeArrowheads="1"/>
          </p:cNvSpPr>
          <p:nvPr/>
        </p:nvSpPr>
        <p:spPr bwMode="auto">
          <a:xfrm>
            <a:off x="2514600" y="4600575"/>
            <a:ext cx="2133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67" name="Rectangle 19"/>
          <p:cNvSpPr>
            <a:spLocks noChangeArrowheads="1"/>
          </p:cNvSpPr>
          <p:nvPr/>
        </p:nvSpPr>
        <p:spPr bwMode="auto">
          <a:xfrm>
            <a:off x="3048000" y="4448175"/>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68" name="Oval 20"/>
          <p:cNvSpPr>
            <a:spLocks noChangeArrowheads="1"/>
          </p:cNvSpPr>
          <p:nvPr/>
        </p:nvSpPr>
        <p:spPr bwMode="auto">
          <a:xfrm>
            <a:off x="27432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69" name="Text Box 21"/>
          <p:cNvSpPr txBox="1">
            <a:spLocks noChangeArrowheads="1"/>
          </p:cNvSpPr>
          <p:nvPr/>
        </p:nvSpPr>
        <p:spPr bwMode="auto">
          <a:xfrm>
            <a:off x="1981200" y="495300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T</a:t>
            </a:r>
          </a:p>
        </p:txBody>
      </p:sp>
      <p:sp>
        <p:nvSpPr>
          <p:cNvPr id="27670" name="Oval 22"/>
          <p:cNvSpPr>
            <a:spLocks noChangeArrowheads="1"/>
          </p:cNvSpPr>
          <p:nvPr/>
        </p:nvSpPr>
        <p:spPr bwMode="auto">
          <a:xfrm>
            <a:off x="3733800" y="444817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1" name="Oval 23"/>
          <p:cNvSpPr>
            <a:spLocks noChangeArrowheads="1"/>
          </p:cNvSpPr>
          <p:nvPr/>
        </p:nvSpPr>
        <p:spPr bwMode="auto">
          <a:xfrm>
            <a:off x="39624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2" name="Oval 24"/>
          <p:cNvSpPr>
            <a:spLocks noChangeArrowheads="1"/>
          </p:cNvSpPr>
          <p:nvPr/>
        </p:nvSpPr>
        <p:spPr bwMode="auto">
          <a:xfrm>
            <a:off x="37338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3" name="Oval 25"/>
          <p:cNvSpPr>
            <a:spLocks noChangeArrowheads="1"/>
          </p:cNvSpPr>
          <p:nvPr/>
        </p:nvSpPr>
        <p:spPr bwMode="auto">
          <a:xfrm>
            <a:off x="32766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4" name="Oval 26"/>
          <p:cNvSpPr>
            <a:spLocks noChangeArrowheads="1"/>
          </p:cNvSpPr>
          <p:nvPr/>
        </p:nvSpPr>
        <p:spPr bwMode="auto">
          <a:xfrm>
            <a:off x="29718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5" name="Oval 27"/>
          <p:cNvSpPr>
            <a:spLocks noChangeArrowheads="1"/>
          </p:cNvSpPr>
          <p:nvPr/>
        </p:nvSpPr>
        <p:spPr bwMode="auto">
          <a:xfrm>
            <a:off x="42672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6" name="Oval 28"/>
          <p:cNvSpPr>
            <a:spLocks noChangeArrowheads="1"/>
          </p:cNvSpPr>
          <p:nvPr/>
        </p:nvSpPr>
        <p:spPr bwMode="auto">
          <a:xfrm>
            <a:off x="44196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7" name="Oval 29"/>
          <p:cNvSpPr>
            <a:spLocks noChangeArrowheads="1"/>
          </p:cNvSpPr>
          <p:nvPr/>
        </p:nvSpPr>
        <p:spPr bwMode="auto">
          <a:xfrm>
            <a:off x="8382000" y="359092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8" name="Rectangle 30"/>
          <p:cNvSpPr>
            <a:spLocks noChangeArrowheads="1"/>
          </p:cNvSpPr>
          <p:nvPr/>
        </p:nvSpPr>
        <p:spPr bwMode="auto">
          <a:xfrm>
            <a:off x="3124200" y="4295775"/>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9" name="Oval 31"/>
          <p:cNvSpPr>
            <a:spLocks noChangeArrowheads="1"/>
          </p:cNvSpPr>
          <p:nvPr/>
        </p:nvSpPr>
        <p:spPr bwMode="auto">
          <a:xfrm>
            <a:off x="8067675" y="33813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80" name="Rectangle 32"/>
          <p:cNvSpPr>
            <a:spLocks noChangeArrowheads="1"/>
          </p:cNvSpPr>
          <p:nvPr/>
        </p:nvSpPr>
        <p:spPr bwMode="auto">
          <a:xfrm>
            <a:off x="3048000" y="4143375"/>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81" name="Oval 33"/>
          <p:cNvSpPr>
            <a:spLocks noChangeArrowheads="1"/>
          </p:cNvSpPr>
          <p:nvPr/>
        </p:nvSpPr>
        <p:spPr bwMode="auto">
          <a:xfrm>
            <a:off x="7334250" y="33813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82" name="Rectangle 34"/>
          <p:cNvSpPr>
            <a:spLocks noChangeArrowheads="1"/>
          </p:cNvSpPr>
          <p:nvPr/>
        </p:nvSpPr>
        <p:spPr bwMode="auto">
          <a:xfrm>
            <a:off x="3200400" y="3990975"/>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84" name="Rectangle 36"/>
          <p:cNvSpPr>
            <a:spLocks noChangeArrowheads="1"/>
          </p:cNvSpPr>
          <p:nvPr/>
        </p:nvSpPr>
        <p:spPr bwMode="auto">
          <a:xfrm>
            <a:off x="3276600" y="3838575"/>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85" name="Oval 37"/>
          <p:cNvSpPr>
            <a:spLocks noChangeArrowheads="1"/>
          </p:cNvSpPr>
          <p:nvPr/>
        </p:nvSpPr>
        <p:spPr bwMode="auto">
          <a:xfrm>
            <a:off x="7105650" y="2667000"/>
            <a:ext cx="76200" cy="76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86" name="Text Box 38"/>
          <p:cNvSpPr txBox="1">
            <a:spLocks noChangeArrowheads="1"/>
          </p:cNvSpPr>
          <p:nvPr/>
        </p:nvSpPr>
        <p:spPr bwMode="auto">
          <a:xfrm>
            <a:off x="3733800" y="457201"/>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Liquefying a gas by applying pressure</a:t>
            </a:r>
          </a:p>
        </p:txBody>
      </p:sp>
      <p:sp>
        <p:nvSpPr>
          <p:cNvPr id="39" name="Oval 35"/>
          <p:cNvSpPr>
            <a:spLocks noChangeArrowheads="1"/>
          </p:cNvSpPr>
          <p:nvPr/>
        </p:nvSpPr>
        <p:spPr bwMode="auto">
          <a:xfrm>
            <a:off x="7215303" y="3159510"/>
            <a:ext cx="76200" cy="76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cxnSp>
        <p:nvCxnSpPr>
          <p:cNvPr id="40" name="Straight Connector 39"/>
          <p:cNvCxnSpPr/>
          <p:nvPr/>
        </p:nvCxnSpPr>
        <p:spPr>
          <a:xfrm flipH="1">
            <a:off x="7214839" y="3205279"/>
            <a:ext cx="77013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Oval 33"/>
          <p:cNvSpPr>
            <a:spLocks noChangeArrowheads="1"/>
          </p:cNvSpPr>
          <p:nvPr/>
        </p:nvSpPr>
        <p:spPr bwMode="auto">
          <a:xfrm>
            <a:off x="7924568" y="3171826"/>
            <a:ext cx="76200" cy="76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cxnSp>
        <p:nvCxnSpPr>
          <p:cNvPr id="42" name="Straight Connector 41"/>
          <p:cNvCxnSpPr/>
          <p:nvPr/>
        </p:nvCxnSpPr>
        <p:spPr>
          <a:xfrm flipH="1" flipV="1">
            <a:off x="7962900" y="3200400"/>
            <a:ext cx="190500" cy="2286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688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514600" y="4800600"/>
            <a:ext cx="2133600" cy="152400"/>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75" name="Line 3"/>
          <p:cNvSpPr>
            <a:spLocks noChangeShapeType="1"/>
          </p:cNvSpPr>
          <p:nvPr/>
        </p:nvSpPr>
        <p:spPr bwMode="auto">
          <a:xfrm flipV="1">
            <a:off x="6858000" y="1828800"/>
            <a:ext cx="0" cy="2438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6" name="Line 4"/>
          <p:cNvSpPr>
            <a:spLocks noChangeShapeType="1"/>
          </p:cNvSpPr>
          <p:nvPr/>
        </p:nvSpPr>
        <p:spPr bwMode="auto">
          <a:xfrm>
            <a:off x="6858000" y="4267200"/>
            <a:ext cx="220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7" name="Freeform 5"/>
          <p:cNvSpPr>
            <a:spLocks/>
          </p:cNvSpPr>
          <p:nvPr/>
        </p:nvSpPr>
        <p:spPr bwMode="auto">
          <a:xfrm>
            <a:off x="7086600" y="2057400"/>
            <a:ext cx="228600" cy="1371600"/>
          </a:xfrm>
          <a:custGeom>
            <a:avLst/>
            <a:gdLst>
              <a:gd name="T0" fmla="*/ 0 w 144"/>
              <a:gd name="T1" fmla="*/ 0 h 864"/>
              <a:gd name="T2" fmla="*/ 2147483646 w 144"/>
              <a:gd name="T3" fmla="*/ 2147483646 h 864"/>
              <a:gd name="T4" fmla="*/ 2147483646 w 144"/>
              <a:gd name="T5" fmla="*/ 2147483646 h 864"/>
              <a:gd name="T6" fmla="*/ 0 60000 65536"/>
              <a:gd name="T7" fmla="*/ 0 60000 65536"/>
              <a:gd name="T8" fmla="*/ 0 60000 65536"/>
            </a:gdLst>
            <a:ahLst/>
            <a:cxnLst>
              <a:cxn ang="T6">
                <a:pos x="T0" y="T1"/>
              </a:cxn>
              <a:cxn ang="T7">
                <a:pos x="T2" y="T3"/>
              </a:cxn>
              <a:cxn ang="T8">
                <a:pos x="T4" y="T5"/>
              </a:cxn>
            </a:cxnLst>
            <a:rect l="0" t="0" r="r" b="b"/>
            <a:pathLst>
              <a:path w="144" h="864">
                <a:moveTo>
                  <a:pt x="0" y="0"/>
                </a:moveTo>
                <a:cubicBezTo>
                  <a:pt x="12" y="168"/>
                  <a:pt x="24" y="336"/>
                  <a:pt x="48" y="480"/>
                </a:cubicBezTo>
                <a:cubicBezTo>
                  <a:pt x="72" y="624"/>
                  <a:pt x="108" y="744"/>
                  <a:pt x="144" y="86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8" name="Line 6"/>
          <p:cNvSpPr>
            <a:spLocks noChangeShapeType="1"/>
          </p:cNvSpPr>
          <p:nvPr/>
        </p:nvSpPr>
        <p:spPr bwMode="auto">
          <a:xfrm>
            <a:off x="7315200" y="34290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9" name="Freeform 7"/>
          <p:cNvSpPr>
            <a:spLocks/>
          </p:cNvSpPr>
          <p:nvPr/>
        </p:nvSpPr>
        <p:spPr bwMode="auto">
          <a:xfrm>
            <a:off x="8153400" y="3429000"/>
            <a:ext cx="685800" cy="381000"/>
          </a:xfrm>
          <a:custGeom>
            <a:avLst/>
            <a:gdLst>
              <a:gd name="T0" fmla="*/ 0 w 432"/>
              <a:gd name="T1" fmla="*/ 0 h 240"/>
              <a:gd name="T2" fmla="*/ 2147483646 w 432"/>
              <a:gd name="T3" fmla="*/ 2147483646 h 240"/>
              <a:gd name="T4" fmla="*/ 2147483646 w 432"/>
              <a:gd name="T5" fmla="*/ 2147483646 h 240"/>
              <a:gd name="T6" fmla="*/ 0 60000 65536"/>
              <a:gd name="T7" fmla="*/ 0 60000 65536"/>
              <a:gd name="T8" fmla="*/ 0 60000 65536"/>
            </a:gdLst>
            <a:ahLst/>
            <a:cxnLst>
              <a:cxn ang="T6">
                <a:pos x="T0" y="T1"/>
              </a:cxn>
              <a:cxn ang="T7">
                <a:pos x="T2" y="T3"/>
              </a:cxn>
              <a:cxn ang="T8">
                <a:pos x="T4" y="T5"/>
              </a:cxn>
            </a:cxnLst>
            <a:rect l="0" t="0" r="r" b="b"/>
            <a:pathLst>
              <a:path w="432" h="240">
                <a:moveTo>
                  <a:pt x="0" y="0"/>
                </a:moveTo>
                <a:cubicBezTo>
                  <a:pt x="60" y="52"/>
                  <a:pt x="120" y="104"/>
                  <a:pt x="192" y="144"/>
                </a:cubicBezTo>
                <a:cubicBezTo>
                  <a:pt x="264" y="184"/>
                  <a:pt x="348" y="212"/>
                  <a:pt x="432" y="2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0" name="Text Box 8"/>
          <p:cNvSpPr txBox="1">
            <a:spLocks noChangeArrowheads="1"/>
          </p:cNvSpPr>
          <p:nvPr/>
        </p:nvSpPr>
        <p:spPr bwMode="auto">
          <a:xfrm>
            <a:off x="6553200" y="18288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P</a:t>
            </a:r>
          </a:p>
        </p:txBody>
      </p:sp>
      <p:sp>
        <p:nvSpPr>
          <p:cNvPr id="28681" name="Text Box 9"/>
          <p:cNvSpPr txBox="1">
            <a:spLocks noChangeArrowheads="1"/>
          </p:cNvSpPr>
          <p:nvPr/>
        </p:nvSpPr>
        <p:spPr bwMode="auto">
          <a:xfrm>
            <a:off x="8686800" y="43434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v</a:t>
            </a:r>
          </a:p>
        </p:txBody>
      </p:sp>
      <p:sp>
        <p:nvSpPr>
          <p:cNvPr id="28682" name="Oval 10"/>
          <p:cNvSpPr>
            <a:spLocks noChangeArrowheads="1"/>
          </p:cNvSpPr>
          <p:nvPr/>
        </p:nvSpPr>
        <p:spPr bwMode="auto">
          <a:xfrm>
            <a:off x="8686800" y="37338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83" name="Line 11"/>
          <p:cNvSpPr>
            <a:spLocks noChangeShapeType="1"/>
          </p:cNvSpPr>
          <p:nvPr/>
        </p:nvSpPr>
        <p:spPr bwMode="auto">
          <a:xfrm>
            <a:off x="2514600" y="2133600"/>
            <a:ext cx="0" cy="2819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4" name="Line 12"/>
          <p:cNvSpPr>
            <a:spLocks noChangeShapeType="1"/>
          </p:cNvSpPr>
          <p:nvPr/>
        </p:nvSpPr>
        <p:spPr bwMode="auto">
          <a:xfrm>
            <a:off x="2514600" y="49530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5" name="Line 13"/>
          <p:cNvSpPr>
            <a:spLocks noChangeShapeType="1"/>
          </p:cNvSpPr>
          <p:nvPr/>
        </p:nvSpPr>
        <p:spPr bwMode="auto">
          <a:xfrm>
            <a:off x="1905000" y="1828800"/>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6" name="Line 14"/>
          <p:cNvSpPr>
            <a:spLocks noChangeShapeType="1"/>
          </p:cNvSpPr>
          <p:nvPr/>
        </p:nvSpPr>
        <p:spPr bwMode="auto">
          <a:xfrm>
            <a:off x="1905000" y="5486400"/>
            <a:ext cx="327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7" name="Line 15"/>
          <p:cNvSpPr>
            <a:spLocks noChangeShapeType="1"/>
          </p:cNvSpPr>
          <p:nvPr/>
        </p:nvSpPr>
        <p:spPr bwMode="auto">
          <a:xfrm>
            <a:off x="4648200" y="2133600"/>
            <a:ext cx="0" cy="2819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8" name="Line 16"/>
          <p:cNvSpPr>
            <a:spLocks noChangeShapeType="1"/>
          </p:cNvSpPr>
          <p:nvPr/>
        </p:nvSpPr>
        <p:spPr bwMode="auto">
          <a:xfrm>
            <a:off x="5181600" y="1828800"/>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9" name="Freeform 17"/>
          <p:cNvSpPr>
            <a:spLocks/>
          </p:cNvSpPr>
          <p:nvPr/>
        </p:nvSpPr>
        <p:spPr bwMode="auto">
          <a:xfrm>
            <a:off x="1905000" y="2590800"/>
            <a:ext cx="3276600" cy="2895600"/>
          </a:xfrm>
          <a:custGeom>
            <a:avLst/>
            <a:gdLst>
              <a:gd name="T0" fmla="*/ 0 w 2064"/>
              <a:gd name="T1" fmla="*/ 0 h 1824"/>
              <a:gd name="T2" fmla="*/ 2147483646 w 2064"/>
              <a:gd name="T3" fmla="*/ 0 h 1824"/>
              <a:gd name="T4" fmla="*/ 2147483646 w 2064"/>
              <a:gd name="T5" fmla="*/ 2147483646 h 1824"/>
              <a:gd name="T6" fmla="*/ 2147483646 w 2064"/>
              <a:gd name="T7" fmla="*/ 2147483646 h 1824"/>
              <a:gd name="T8" fmla="*/ 2147483646 w 2064"/>
              <a:gd name="T9" fmla="*/ 0 h 1824"/>
              <a:gd name="T10" fmla="*/ 2147483646 w 2064"/>
              <a:gd name="T11" fmla="*/ 0 h 1824"/>
              <a:gd name="T12" fmla="*/ 2147483646 w 2064"/>
              <a:gd name="T13" fmla="*/ 2147483646 h 1824"/>
              <a:gd name="T14" fmla="*/ 0 w 2064"/>
              <a:gd name="T15" fmla="*/ 2147483646 h 1824"/>
              <a:gd name="T16" fmla="*/ 0 w 2064"/>
              <a:gd name="T17" fmla="*/ 0 h 18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4" h="1824">
                <a:moveTo>
                  <a:pt x="0" y="0"/>
                </a:moveTo>
                <a:lnTo>
                  <a:pt x="384" y="0"/>
                </a:lnTo>
                <a:lnTo>
                  <a:pt x="384" y="1488"/>
                </a:lnTo>
                <a:lnTo>
                  <a:pt x="1728" y="1488"/>
                </a:lnTo>
                <a:lnTo>
                  <a:pt x="1728" y="0"/>
                </a:lnTo>
                <a:lnTo>
                  <a:pt x="2064" y="0"/>
                </a:lnTo>
                <a:lnTo>
                  <a:pt x="2064" y="1824"/>
                </a:lnTo>
                <a:lnTo>
                  <a:pt x="0" y="1824"/>
                </a:lnTo>
                <a:lnTo>
                  <a:pt x="0" y="0"/>
                </a:lnTo>
                <a:close/>
              </a:path>
            </a:pathLst>
          </a:custGeom>
          <a:solidFill>
            <a:srgbClr val="A4DFF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0" name="Rectangle 18"/>
          <p:cNvSpPr>
            <a:spLocks noChangeArrowheads="1"/>
          </p:cNvSpPr>
          <p:nvPr/>
        </p:nvSpPr>
        <p:spPr bwMode="auto">
          <a:xfrm>
            <a:off x="2514600" y="4619625"/>
            <a:ext cx="2133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91" name="Rectangle 19"/>
          <p:cNvSpPr>
            <a:spLocks noChangeArrowheads="1"/>
          </p:cNvSpPr>
          <p:nvPr/>
        </p:nvSpPr>
        <p:spPr bwMode="auto">
          <a:xfrm>
            <a:off x="3048000" y="4467225"/>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92" name="Oval 20"/>
          <p:cNvSpPr>
            <a:spLocks noChangeArrowheads="1"/>
          </p:cNvSpPr>
          <p:nvPr/>
        </p:nvSpPr>
        <p:spPr bwMode="auto">
          <a:xfrm>
            <a:off x="27432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93" name="Text Box 21"/>
          <p:cNvSpPr txBox="1">
            <a:spLocks noChangeArrowheads="1"/>
          </p:cNvSpPr>
          <p:nvPr/>
        </p:nvSpPr>
        <p:spPr bwMode="auto">
          <a:xfrm>
            <a:off x="1981200" y="495300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T</a:t>
            </a:r>
          </a:p>
        </p:txBody>
      </p:sp>
      <p:sp>
        <p:nvSpPr>
          <p:cNvPr id="28694" name="Oval 22"/>
          <p:cNvSpPr>
            <a:spLocks noChangeArrowheads="1"/>
          </p:cNvSpPr>
          <p:nvPr/>
        </p:nvSpPr>
        <p:spPr bwMode="auto">
          <a:xfrm>
            <a:off x="3733800" y="446722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95" name="Oval 23"/>
          <p:cNvSpPr>
            <a:spLocks noChangeArrowheads="1"/>
          </p:cNvSpPr>
          <p:nvPr/>
        </p:nvSpPr>
        <p:spPr bwMode="auto">
          <a:xfrm>
            <a:off x="39624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96" name="Oval 24"/>
          <p:cNvSpPr>
            <a:spLocks noChangeArrowheads="1"/>
          </p:cNvSpPr>
          <p:nvPr/>
        </p:nvSpPr>
        <p:spPr bwMode="auto">
          <a:xfrm>
            <a:off x="37338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97" name="Oval 25"/>
          <p:cNvSpPr>
            <a:spLocks noChangeArrowheads="1"/>
          </p:cNvSpPr>
          <p:nvPr/>
        </p:nvSpPr>
        <p:spPr bwMode="auto">
          <a:xfrm>
            <a:off x="32766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98" name="Oval 26"/>
          <p:cNvSpPr>
            <a:spLocks noChangeArrowheads="1"/>
          </p:cNvSpPr>
          <p:nvPr/>
        </p:nvSpPr>
        <p:spPr bwMode="auto">
          <a:xfrm>
            <a:off x="29718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99" name="Oval 27"/>
          <p:cNvSpPr>
            <a:spLocks noChangeArrowheads="1"/>
          </p:cNvSpPr>
          <p:nvPr/>
        </p:nvSpPr>
        <p:spPr bwMode="auto">
          <a:xfrm>
            <a:off x="42672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00" name="Oval 28"/>
          <p:cNvSpPr>
            <a:spLocks noChangeArrowheads="1"/>
          </p:cNvSpPr>
          <p:nvPr/>
        </p:nvSpPr>
        <p:spPr bwMode="auto">
          <a:xfrm>
            <a:off x="4419600" y="48768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01" name="Oval 29"/>
          <p:cNvSpPr>
            <a:spLocks noChangeArrowheads="1"/>
          </p:cNvSpPr>
          <p:nvPr/>
        </p:nvSpPr>
        <p:spPr bwMode="auto">
          <a:xfrm>
            <a:off x="8382000" y="359092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02" name="Rectangle 30"/>
          <p:cNvSpPr>
            <a:spLocks noChangeArrowheads="1"/>
          </p:cNvSpPr>
          <p:nvPr/>
        </p:nvSpPr>
        <p:spPr bwMode="auto">
          <a:xfrm>
            <a:off x="3124200" y="4314825"/>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03" name="Oval 31"/>
          <p:cNvSpPr>
            <a:spLocks noChangeArrowheads="1"/>
          </p:cNvSpPr>
          <p:nvPr/>
        </p:nvSpPr>
        <p:spPr bwMode="auto">
          <a:xfrm>
            <a:off x="8067675" y="33813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04" name="Rectangle 32"/>
          <p:cNvSpPr>
            <a:spLocks noChangeArrowheads="1"/>
          </p:cNvSpPr>
          <p:nvPr/>
        </p:nvSpPr>
        <p:spPr bwMode="auto">
          <a:xfrm>
            <a:off x="3048000" y="4162425"/>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05" name="Oval 33"/>
          <p:cNvSpPr>
            <a:spLocks noChangeArrowheads="1"/>
          </p:cNvSpPr>
          <p:nvPr/>
        </p:nvSpPr>
        <p:spPr bwMode="auto">
          <a:xfrm>
            <a:off x="7334250" y="33813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06" name="Rectangle 34"/>
          <p:cNvSpPr>
            <a:spLocks noChangeArrowheads="1"/>
          </p:cNvSpPr>
          <p:nvPr/>
        </p:nvSpPr>
        <p:spPr bwMode="auto">
          <a:xfrm>
            <a:off x="3200400" y="4010025"/>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07" name="Oval 35"/>
          <p:cNvSpPr>
            <a:spLocks noChangeArrowheads="1"/>
          </p:cNvSpPr>
          <p:nvPr/>
        </p:nvSpPr>
        <p:spPr bwMode="auto">
          <a:xfrm>
            <a:off x="7181850" y="3048000"/>
            <a:ext cx="76200" cy="76200"/>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08" name="Rectangle 36"/>
          <p:cNvSpPr>
            <a:spLocks noChangeArrowheads="1"/>
          </p:cNvSpPr>
          <p:nvPr/>
        </p:nvSpPr>
        <p:spPr bwMode="auto">
          <a:xfrm>
            <a:off x="3276600" y="3857625"/>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09" name="Oval 37"/>
          <p:cNvSpPr>
            <a:spLocks noChangeArrowheads="1"/>
          </p:cNvSpPr>
          <p:nvPr/>
        </p:nvSpPr>
        <p:spPr bwMode="auto">
          <a:xfrm>
            <a:off x="7105650" y="2667000"/>
            <a:ext cx="76200" cy="76200"/>
          </a:xfrm>
          <a:prstGeom prst="ellipse">
            <a:avLst/>
          </a:prstGeom>
          <a:solidFill>
            <a:srgbClr val="FF0000"/>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10" name="Rectangle 38"/>
          <p:cNvSpPr>
            <a:spLocks noChangeArrowheads="1"/>
          </p:cNvSpPr>
          <p:nvPr/>
        </p:nvSpPr>
        <p:spPr bwMode="auto">
          <a:xfrm>
            <a:off x="3200400" y="3705225"/>
            <a:ext cx="1066800" cy="152400"/>
          </a:xfrm>
          <a:prstGeom prst="rect">
            <a:avLst/>
          </a:prstGeom>
          <a:solidFill>
            <a:schemeClr val="tx1"/>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11" name="Oval 39"/>
          <p:cNvSpPr>
            <a:spLocks noChangeArrowheads="1"/>
          </p:cNvSpPr>
          <p:nvPr/>
        </p:nvSpPr>
        <p:spPr bwMode="auto">
          <a:xfrm>
            <a:off x="7067550" y="2286000"/>
            <a:ext cx="76200" cy="76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12" name="Text Box 40"/>
          <p:cNvSpPr txBox="1">
            <a:spLocks noChangeArrowheads="1"/>
          </p:cNvSpPr>
          <p:nvPr/>
        </p:nvSpPr>
        <p:spPr bwMode="auto">
          <a:xfrm>
            <a:off x="3733800" y="457201"/>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Liquefying a gas by applying pressure</a:t>
            </a:r>
          </a:p>
        </p:txBody>
      </p:sp>
      <p:sp>
        <p:nvSpPr>
          <p:cNvPr id="41" name="Oval 35"/>
          <p:cNvSpPr>
            <a:spLocks noChangeArrowheads="1"/>
          </p:cNvSpPr>
          <p:nvPr/>
        </p:nvSpPr>
        <p:spPr bwMode="auto">
          <a:xfrm>
            <a:off x="7215303" y="3159510"/>
            <a:ext cx="76200" cy="76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cxnSp>
        <p:nvCxnSpPr>
          <p:cNvPr id="42" name="Straight Connector 41"/>
          <p:cNvCxnSpPr/>
          <p:nvPr/>
        </p:nvCxnSpPr>
        <p:spPr>
          <a:xfrm flipH="1">
            <a:off x="7214839" y="3205279"/>
            <a:ext cx="77013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Oval 33"/>
          <p:cNvSpPr>
            <a:spLocks noChangeArrowheads="1"/>
          </p:cNvSpPr>
          <p:nvPr/>
        </p:nvSpPr>
        <p:spPr bwMode="auto">
          <a:xfrm>
            <a:off x="7924568" y="3171826"/>
            <a:ext cx="76200" cy="76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cxnSp>
        <p:nvCxnSpPr>
          <p:cNvPr id="44" name="Straight Connector 43"/>
          <p:cNvCxnSpPr/>
          <p:nvPr/>
        </p:nvCxnSpPr>
        <p:spPr>
          <a:xfrm flipH="1" flipV="1">
            <a:off x="7962900" y="3200400"/>
            <a:ext cx="190500" cy="2286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8000768" y="3259454"/>
            <a:ext cx="91440" cy="91441"/>
            <a:chOff x="923925" y="1162049"/>
            <a:chExt cx="91440" cy="91441"/>
          </a:xfrm>
        </p:grpSpPr>
        <p:cxnSp>
          <p:nvCxnSpPr>
            <p:cNvPr id="3" name="Straight Connector 2"/>
            <p:cNvCxnSpPr/>
            <p:nvPr/>
          </p:nvCxnSpPr>
          <p:spPr>
            <a:xfrm>
              <a:off x="923925" y="1162050"/>
              <a:ext cx="91440" cy="9144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923925" y="1162049"/>
              <a:ext cx="91440" cy="9144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228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067339" y="1113183"/>
            <a:ext cx="3882887" cy="3631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990677" y="1934818"/>
            <a:ext cx="1921566" cy="190831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116573" y="2067340"/>
            <a:ext cx="1669774" cy="16432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endCxn id="5" idx="7"/>
          </p:cNvCxnSpPr>
          <p:nvPr/>
        </p:nvCxnSpPr>
        <p:spPr>
          <a:xfrm flipV="1">
            <a:off x="3951460" y="2307991"/>
            <a:ext cx="590354" cy="580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4123738" y="2308231"/>
                <a:ext cx="1669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123738" y="2308231"/>
                <a:ext cx="166969" cy="276999"/>
              </a:xfrm>
              <a:prstGeom prst="rect">
                <a:avLst/>
              </a:prstGeom>
              <a:blipFill>
                <a:blip r:embed="rId2"/>
                <a:stretch>
                  <a:fillRect l="-21429" r="-14286"/>
                </a:stretch>
              </a:blipFill>
            </p:spPr>
            <p:txBody>
              <a:bodyPr/>
              <a:lstStyle/>
              <a:p>
                <a:r>
                  <a:rPr lang="en-US">
                    <a:noFill/>
                  </a:rPr>
                  <a:t> </a:t>
                </a:r>
              </a:p>
            </p:txBody>
          </p:sp>
        </mc:Fallback>
      </mc:AlternateContent>
      <p:cxnSp>
        <p:nvCxnSpPr>
          <p:cNvPr id="11" name="Straight Arrow Connector 10"/>
          <p:cNvCxnSpPr/>
          <p:nvPr/>
        </p:nvCxnSpPr>
        <p:spPr>
          <a:xfrm>
            <a:off x="3951460" y="2888975"/>
            <a:ext cx="960783" cy="2385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4246637" y="2704741"/>
                <a:ext cx="6898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𝑑𝑟</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246637" y="2704741"/>
                <a:ext cx="689804" cy="276999"/>
              </a:xfrm>
              <a:prstGeom prst="rect">
                <a:avLst/>
              </a:prstGeom>
              <a:blipFill>
                <a:blip r:embed="rId3"/>
                <a:stretch>
                  <a:fillRect l="-4425" r="-7965" b="-8889"/>
                </a:stretch>
              </a:blipFill>
            </p:spPr>
            <p:txBody>
              <a:bodyPr/>
              <a:lstStyle/>
              <a:p>
                <a:r>
                  <a:rPr lang="en-US">
                    <a:noFill/>
                  </a:rPr>
                  <a:t> </a:t>
                </a:r>
              </a:p>
            </p:txBody>
          </p:sp>
        </mc:Fallback>
      </mc:AlternateContent>
      <p:sp>
        <p:nvSpPr>
          <p:cNvPr id="13" name="TextBox 12"/>
          <p:cNvSpPr txBox="1"/>
          <p:nvPr/>
        </p:nvSpPr>
        <p:spPr>
          <a:xfrm>
            <a:off x="2396696" y="1339335"/>
            <a:ext cx="719877" cy="369332"/>
          </a:xfrm>
          <a:prstGeom prst="rect">
            <a:avLst/>
          </a:prstGeom>
          <a:noFill/>
        </p:spPr>
        <p:txBody>
          <a:bodyPr wrap="none" rtlCol="0">
            <a:spAutoFit/>
          </a:bodyPr>
          <a:lstStyle/>
          <a:p>
            <a:r>
              <a:rPr lang="en-US" dirty="0"/>
              <a:t>vapor</a:t>
            </a:r>
          </a:p>
        </p:txBody>
      </p:sp>
      <p:sp>
        <p:nvSpPr>
          <p:cNvPr id="14" name="TextBox 13"/>
          <p:cNvSpPr txBox="1"/>
          <p:nvPr/>
        </p:nvSpPr>
        <p:spPr>
          <a:xfrm>
            <a:off x="3498374" y="3008244"/>
            <a:ext cx="708848" cy="369332"/>
          </a:xfrm>
          <a:prstGeom prst="rect">
            <a:avLst/>
          </a:prstGeom>
          <a:noFill/>
        </p:spPr>
        <p:txBody>
          <a:bodyPr wrap="none" rtlCol="0">
            <a:spAutoFit/>
          </a:bodyPr>
          <a:lstStyle/>
          <a:p>
            <a:r>
              <a:rPr lang="en-US" dirty="0"/>
              <a:t>liquid</a:t>
            </a:r>
          </a:p>
        </p:txBody>
      </p:sp>
      <mc:AlternateContent xmlns:mc="http://schemas.openxmlformats.org/markup-compatibility/2006" xmlns:a14="http://schemas.microsoft.com/office/drawing/2010/main">
        <mc:Choice Requires="a14">
          <p:sp>
            <p:nvSpPr>
              <p:cNvPr id="15" name="TextBox 14"/>
              <p:cNvSpPr txBox="1"/>
              <p:nvPr/>
            </p:nvSpPr>
            <p:spPr>
              <a:xfrm>
                <a:off x="7056783" y="1049083"/>
                <a:ext cx="2851422" cy="670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𝑑𝐺</m:t>
                          </m:r>
                          <m:r>
                            <a:rPr lang="en-US" b="0" i="1" smtClean="0">
                              <a:latin typeface="Cambria Math" panose="02040503050406030204" pitchFamily="18" charset="0"/>
                            </a:rPr>
                            <m:t>)</m:t>
                          </m:r>
                        </m:e>
                        <m:sub>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𝑝</m:t>
                          </m:r>
                        </m:sub>
                      </m:sSub>
                      <m:r>
                        <a:rPr lang="en-US" b="0" i="1"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𝑖</m:t>
                              </m:r>
                            </m:sub>
                          </m:sSub>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𝑖</m:t>
                              </m:r>
                            </m:sub>
                          </m:sSub>
                        </m:e>
                      </m:nary>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𝑑𝐴</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7056783" y="1049083"/>
                <a:ext cx="2851422" cy="67076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056783" y="1599437"/>
                <a:ext cx="3766352"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𝑑𝐺</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𝑙𝑖𝑞</m:t>
                          </m:r>
                        </m:sub>
                      </m:sSub>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𝑙𝑖𝑞</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𝑣𝑎𝑝</m:t>
                          </m:r>
                        </m:sub>
                      </m:sSub>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𝑣𝑎𝑝</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𝑑𝐴</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7056783" y="1599437"/>
                <a:ext cx="3766352" cy="298415"/>
              </a:xfrm>
              <a:prstGeom prst="rect">
                <a:avLst/>
              </a:prstGeom>
              <a:blipFill>
                <a:blip r:embed="rId5"/>
                <a:stretch>
                  <a:fillRect l="-648" r="-1783" b="-265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786854" y="2067340"/>
                <a:ext cx="2041713"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𝑙𝑖𝑞</m:t>
                          </m:r>
                        </m:sub>
                      </m:sSub>
                      <m:r>
                        <a:rPr lang="en-US" b="0" i="1" smtClean="0">
                          <a:latin typeface="Cambria Math" panose="02040503050406030204" pitchFamily="18" charset="0"/>
                        </a:rPr>
                        <m:t>+</m:t>
                      </m:r>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𝑣𝑎𝑝</m:t>
                          </m:r>
                        </m:sub>
                      </m:sSub>
                      <m:r>
                        <a:rPr lang="en-US" b="0" i="1" smtClean="0">
                          <a:latin typeface="Cambria Math" panose="02040503050406030204" pitchFamily="18" charset="0"/>
                        </a:rPr>
                        <m:t>=0</m:t>
                      </m:r>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7786854" y="2067340"/>
                <a:ext cx="2041713" cy="390748"/>
              </a:xfrm>
              <a:prstGeom prst="rect">
                <a:avLst/>
              </a:prstGeom>
              <a:blipFill>
                <a:blip r:embed="rId6"/>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056783" y="2544825"/>
                <a:ext cx="3367524"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𝑑𝐺</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𝑙𝑖𝑞</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𝑣𝑎𝑝</m:t>
                          </m:r>
                        </m:sub>
                      </m:sSub>
                      <m:r>
                        <a:rPr lang="en-US" b="0" i="1" smtClean="0">
                          <a:latin typeface="Cambria Math" panose="02040503050406030204" pitchFamily="18" charset="0"/>
                        </a:rPr>
                        <m:t>)</m:t>
                      </m:r>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𝑙𝑖𝑞</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𝑑𝐴</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7056783" y="2544825"/>
                <a:ext cx="3367524" cy="298415"/>
              </a:xfrm>
              <a:prstGeom prst="rect">
                <a:avLst/>
              </a:prstGeom>
              <a:blipFill>
                <a:blip r:embed="rId7"/>
                <a:stretch>
                  <a:fillRect l="-725" r="-1993" b="-265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7056783" y="2978305"/>
                <a:ext cx="2531783"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𝑑𝐺</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𝑙𝑖𝑞</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𝑑𝐴</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7056783" y="2978305"/>
                <a:ext cx="2531783" cy="298415"/>
              </a:xfrm>
              <a:prstGeom prst="rect">
                <a:avLst/>
              </a:prstGeom>
              <a:blipFill>
                <a:blip r:embed="rId8"/>
                <a:stretch>
                  <a:fillRect l="-1205" r="-2651" b="-265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786854" y="3433611"/>
                <a:ext cx="12560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𝑑𝐴</m:t>
                      </m:r>
                      <m:r>
                        <a:rPr lang="en-US" b="0" i="1" smtClean="0">
                          <a:latin typeface="Cambria Math" panose="02040503050406030204" pitchFamily="18" charset="0"/>
                        </a:rPr>
                        <m:t>=8</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𝑟𝑑𝑟</m:t>
                      </m:r>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7786854" y="3433611"/>
                <a:ext cx="1256048" cy="276999"/>
              </a:xfrm>
              <a:prstGeom prst="rect">
                <a:avLst/>
              </a:prstGeom>
              <a:blipFill>
                <a:blip r:embed="rId9"/>
                <a:stretch>
                  <a:fillRect l="-4369" r="-4369"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316789" y="3729001"/>
                <a:ext cx="2854115" cy="7480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𝑙𝑖𝑞</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𝑙𝑖𝑞</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𝑙𝑖𝑞</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𝑚𝑛</m:t>
                              </m:r>
                            </m:e>
                            <m:sub>
                              <m:r>
                                <a:rPr lang="en-US" b="0" i="1" smtClean="0">
                                  <a:latin typeface="Cambria Math" panose="02040503050406030204" pitchFamily="18" charset="0"/>
                                </a:rPr>
                                <m:t>𝑙𝑖𝑞</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𝑙𝑖𝑞</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𝑚𝑛</m:t>
                              </m:r>
                            </m:e>
                            <m:sub>
                              <m:r>
                                <a:rPr lang="en-US" b="0" i="1" smtClean="0">
                                  <a:latin typeface="Cambria Math" panose="02040503050406030204" pitchFamily="18" charset="0"/>
                                </a:rPr>
                                <m:t>𝑙𝑖𝑞</m:t>
                              </m:r>
                            </m:sub>
                          </m:sSub>
                        </m:num>
                        <m:den>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3</m:t>
                              </m:r>
                            </m:sup>
                          </m:sSup>
                        </m:den>
                      </m:f>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7316789" y="3729001"/>
                <a:ext cx="2854115" cy="74809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576797" y="4652373"/>
                <a:ext cx="2265813" cy="4795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𝑙𝑖𝑞</m:t>
                          </m:r>
                        </m:sub>
                      </m:sSub>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𝑑𝑟</m:t>
                      </m:r>
                      <m:f>
                        <m:fPr>
                          <m:ctrlPr>
                            <a:rPr lang="en-US" b="0" i="1" smtClean="0">
                              <a:latin typeface="Cambria Math" panose="02040503050406030204" pitchFamily="18" charset="0"/>
                              <a:ea typeface="Cambria Math" panose="02040503050406030204" pitchFamily="18" charset="0"/>
                            </a:rPr>
                          </m:ctrlPr>
                        </m:fPr>
                        <m:num>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𝑙𝑖𝑞</m:t>
                              </m:r>
                            </m:sub>
                          </m:sSub>
                        </m:num>
                        <m:den>
                          <m:r>
                            <a:rPr lang="en-US" b="0" i="1" smtClean="0">
                              <a:latin typeface="Cambria Math" panose="02040503050406030204" pitchFamily="18" charset="0"/>
                              <a:ea typeface="Cambria Math" panose="02040503050406030204" pitchFamily="18" charset="0"/>
                            </a:rPr>
                            <m:t>𝑚</m:t>
                          </m:r>
                        </m:den>
                      </m:f>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7576797" y="4652373"/>
                <a:ext cx="2265813" cy="47955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056783" y="5289679"/>
                <a:ext cx="3503010" cy="481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𝑑𝐺</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𝑑𝑟</m:t>
                      </m:r>
                      <m:f>
                        <m:fPr>
                          <m:ctrlPr>
                            <a:rPr lang="en-US" b="0" i="1" smtClean="0">
                              <a:latin typeface="Cambria Math" panose="02040503050406030204" pitchFamily="18" charset="0"/>
                              <a:ea typeface="Cambria Math" panose="02040503050406030204" pitchFamily="18" charset="0"/>
                            </a:rPr>
                          </m:ctrlPr>
                        </m:fPr>
                        <m:num>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𝑙𝑖𝑞</m:t>
                              </m:r>
                            </m:sub>
                          </m:sSub>
                        </m:num>
                        <m:den>
                          <m:r>
                            <a:rPr lang="en-US" b="0" i="1" smtClean="0">
                              <a:latin typeface="Cambria Math" panose="02040503050406030204" pitchFamily="18" charset="0"/>
                              <a:ea typeface="Cambria Math" panose="02040503050406030204" pitchFamily="18" charset="0"/>
                            </a:rPr>
                            <m:t>𝑚</m:t>
                          </m:r>
                        </m:den>
                      </m:f>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rPr>
                        <m:t>8</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𝑟𝑑𝑟</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7056783" y="5289679"/>
                <a:ext cx="3503010" cy="48135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083596" y="5849915"/>
                <a:ext cx="3834768" cy="519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f>
                        <m:fPr>
                          <m:ctrlPr>
                            <a:rPr lang="en-US" b="0" i="1" smtClean="0">
                              <a:latin typeface="Cambria Math" panose="02040503050406030204" pitchFamily="18" charset="0"/>
                              <a:ea typeface="Cambria Math" panose="02040503050406030204" pitchFamily="18" charset="0"/>
                            </a:rPr>
                          </m:ctrlPr>
                        </m:fPr>
                        <m:num>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𝑙𝑖𝑞</m:t>
                              </m:r>
                            </m:sub>
                          </m:sSub>
                        </m:num>
                        <m:den>
                          <m:r>
                            <a:rPr lang="en-US" b="0" i="1" smtClean="0">
                              <a:latin typeface="Cambria Math" panose="02040503050406030204" pitchFamily="18" charset="0"/>
                              <a:ea typeface="Cambria Math" panose="02040503050406030204" pitchFamily="18" charset="0"/>
                            </a:rPr>
                            <m:t>𝑚</m:t>
                          </m:r>
                        </m:den>
                      </m:f>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𝐺</m:t>
                      </m:r>
                      <m:r>
                        <a:rPr lang="en-US" b="0" i="1"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7083596" y="5849915"/>
                <a:ext cx="3834768" cy="519373"/>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77984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085502" y="5255729"/>
                <a:ext cx="5360570" cy="597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𝑑𝐺</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𝑑𝑟</m:t>
                      </m:r>
                      <m:f>
                        <m:fPr>
                          <m:ctrlPr>
                            <a:rPr lang="en-US" b="0" i="1" smtClean="0">
                              <a:latin typeface="Cambria Math" panose="02040503050406030204" pitchFamily="18" charset="0"/>
                              <a:ea typeface="Cambria Math" panose="02040503050406030204" pitchFamily="18" charset="0"/>
                            </a:rPr>
                          </m:ctrlPr>
                        </m:fPr>
                        <m:num>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𝑙𝑖𝑞</m:t>
                              </m:r>
                            </m:sub>
                          </m:sSub>
                        </m:num>
                        <m:den>
                          <m:r>
                            <a:rPr lang="en-US" b="0" i="1" smtClean="0">
                              <a:latin typeface="Cambria Math" panose="02040503050406030204" pitchFamily="18" charset="0"/>
                              <a:ea typeface="Cambria Math" panose="02040503050406030204" pitchFamily="18" charset="0"/>
                            </a:rPr>
                            <m:t>𝑚</m:t>
                          </m:r>
                        </m:den>
                      </m:f>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rPr>
                        <m:t>8</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𝑟𝑑𝑟</m:t>
                      </m:r>
                      <m:r>
                        <a:rPr lang="en-US" b="0" i="1" smtClean="0">
                          <a:latin typeface="Cambria Math" panose="02040503050406030204" pitchFamily="18" charset="0"/>
                          <a:ea typeface="Cambria Math" panose="02040503050406030204" pitchFamily="18" charset="0"/>
                        </a:rPr>
                        <m:t>=0⇒</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𝑐</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ea typeface="Cambria Math" panose="02040503050406030204" pitchFamily="18" charset="0"/>
                                </a:rPr>
                                <m:t>𝑙𝑖𝑞</m:t>
                              </m:r>
                            </m:sub>
                          </m:sSub>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085502" y="5255729"/>
                <a:ext cx="5360570" cy="597664"/>
              </a:xfrm>
              <a:prstGeom prst="rect">
                <a:avLst/>
              </a:prstGeom>
              <a:blipFill>
                <a:blip r:embed="rId2"/>
                <a:stretch>
                  <a:fillRect/>
                </a:stretch>
              </a:blipFill>
            </p:spPr>
            <p:txBody>
              <a:bodyPr/>
              <a:lstStyle/>
              <a:p>
                <a:r>
                  <a:rPr lang="en-US">
                    <a:noFill/>
                  </a:rPr>
                  <a:t> </a:t>
                </a:r>
              </a:p>
            </p:txBody>
          </p:sp>
        </mc:Fallback>
      </mc:AlternateContent>
      <p:graphicFrame>
        <p:nvGraphicFramePr>
          <p:cNvPr id="6" name="Chart 5"/>
          <p:cNvGraphicFramePr>
            <a:graphicFrameLocks/>
          </p:cNvGraphicFramePr>
          <p:nvPr/>
        </p:nvGraphicFramePr>
        <p:xfrm>
          <a:off x="3319670" y="1264961"/>
          <a:ext cx="4572000" cy="3400425"/>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7" name="TextBox 6"/>
              <p:cNvSpPr txBox="1"/>
              <p:nvPr/>
            </p:nvSpPr>
            <p:spPr>
              <a:xfrm>
                <a:off x="3319670" y="1264961"/>
                <a:ext cx="27642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𝐺</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319670" y="1264961"/>
                <a:ext cx="276422" cy="369332"/>
              </a:xfrm>
              <a:prstGeom prst="rect">
                <a:avLst/>
              </a:prstGeom>
              <a:blipFill>
                <a:blip r:embed="rId4"/>
                <a:stretch>
                  <a:fillRect l="-26667" r="-22222"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500730" y="3246161"/>
                <a:ext cx="22153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𝑟</m:t>
                      </m:r>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7500730" y="3246161"/>
                <a:ext cx="221535" cy="369332"/>
              </a:xfrm>
              <a:prstGeom prst="rect">
                <a:avLst/>
              </a:prstGeom>
              <a:blipFill>
                <a:blip r:embed="rId5"/>
                <a:stretch>
                  <a:fillRect l="-16216" r="-16216"/>
                </a:stretch>
              </a:blipFill>
            </p:spPr>
            <p:txBody>
              <a:bodyPr/>
              <a:lstStyle/>
              <a:p>
                <a:r>
                  <a:rPr lang="en-US">
                    <a:noFill/>
                  </a:rPr>
                  <a:t> </a:t>
                </a:r>
              </a:p>
            </p:txBody>
          </p:sp>
        </mc:Fallback>
      </mc:AlternateContent>
      <p:cxnSp>
        <p:nvCxnSpPr>
          <p:cNvPr id="10" name="Straight Connector 9"/>
          <p:cNvCxnSpPr/>
          <p:nvPr/>
        </p:nvCxnSpPr>
        <p:spPr>
          <a:xfrm>
            <a:off x="5579166" y="1855304"/>
            <a:ext cx="0" cy="1285461"/>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468398" y="3246161"/>
                <a:ext cx="29738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𝑐</m:t>
                          </m:r>
                        </m:sub>
                      </m:sSub>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468398" y="3246161"/>
                <a:ext cx="297389" cy="369332"/>
              </a:xfrm>
              <a:prstGeom prst="rect">
                <a:avLst/>
              </a:prstGeom>
              <a:blipFill>
                <a:blip r:embed="rId6"/>
                <a:stretch>
                  <a:fillRect l="-12245" r="-4082"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340396" y="470129"/>
                <a:ext cx="3834768" cy="519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f>
                        <m:fPr>
                          <m:ctrlPr>
                            <a:rPr lang="en-US" b="0" i="1" smtClean="0">
                              <a:latin typeface="Cambria Math" panose="02040503050406030204" pitchFamily="18" charset="0"/>
                              <a:ea typeface="Cambria Math" panose="02040503050406030204" pitchFamily="18" charset="0"/>
                            </a:rPr>
                          </m:ctrlPr>
                        </m:fPr>
                        <m:num>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𝑙𝑖𝑞</m:t>
                              </m:r>
                            </m:sub>
                          </m:sSub>
                        </m:num>
                        <m:den>
                          <m:r>
                            <a:rPr lang="en-US" b="0" i="1" smtClean="0">
                              <a:latin typeface="Cambria Math" panose="02040503050406030204" pitchFamily="18" charset="0"/>
                              <a:ea typeface="Cambria Math" panose="02040503050406030204" pitchFamily="18" charset="0"/>
                            </a:rPr>
                            <m:t>𝑚</m:t>
                          </m:r>
                        </m:den>
                      </m:f>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𝐺</m:t>
                      </m:r>
                      <m:r>
                        <a:rPr lang="en-US" b="0" i="1"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340396" y="470129"/>
                <a:ext cx="3834768" cy="519373"/>
              </a:xfrm>
              <a:prstGeom prst="rect">
                <a:avLst/>
              </a:prstGeom>
              <a:blipFill>
                <a:blip r:embed="rId7"/>
                <a:stretch>
                  <a:fillRect/>
                </a:stretch>
              </a:blipFill>
            </p:spPr>
            <p:txBody>
              <a:bodyPr/>
              <a:lstStyle/>
              <a:p>
                <a:r>
                  <a:rPr lang="en-US">
                    <a:noFill/>
                  </a:rPr>
                  <a:t> </a:t>
                </a:r>
              </a:p>
            </p:txBody>
          </p:sp>
        </mc:Fallback>
      </mc:AlternateContent>
      <p:cxnSp>
        <p:nvCxnSpPr>
          <p:cNvPr id="14" name="Straight Arrow Connector 13"/>
          <p:cNvCxnSpPr>
            <a:endCxn id="11" idx="3"/>
          </p:cNvCxnSpPr>
          <p:nvPr/>
        </p:nvCxnSpPr>
        <p:spPr>
          <a:xfrm flipH="1" flipV="1">
            <a:off x="5765787" y="3430827"/>
            <a:ext cx="1956478" cy="1949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94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317</Words>
  <Application>Microsoft Office PowerPoint</Application>
  <PresentationFormat>Widescreen</PresentationFormat>
  <Paragraphs>72</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굴림</vt: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Micrometer-scale phase separation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Biswas,Amlan</dc:creator>
  <cp:lastModifiedBy>Biswas,Amlan</cp:lastModifiedBy>
  <cp:revision>11</cp:revision>
  <dcterms:created xsi:type="dcterms:W3CDTF">2014-12-02T23:26:00Z</dcterms:created>
  <dcterms:modified xsi:type="dcterms:W3CDTF">2016-12-05T18:27:56Z</dcterms:modified>
</cp:coreProperties>
</file>