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0" r:id="rId2"/>
    <p:sldId id="257" r:id="rId3"/>
    <p:sldId id="256" r:id="rId4"/>
    <p:sldId id="259" r:id="rId5"/>
    <p:sldId id="258" r:id="rId6"/>
    <p:sldId id="271" r:id="rId7"/>
    <p:sldId id="272" r:id="rId8"/>
    <p:sldId id="273" r:id="rId9"/>
    <p:sldId id="274" r:id="rId10"/>
    <p:sldId id="277" r:id="rId11"/>
    <p:sldId id="275" r:id="rId12"/>
    <p:sldId id="262" r:id="rId13"/>
    <p:sldId id="261" r:id="rId14"/>
    <p:sldId id="267" r:id="rId15"/>
    <p:sldId id="260" r:id="rId16"/>
    <p:sldId id="266" r:id="rId17"/>
    <p:sldId id="264" r:id="rId18"/>
    <p:sldId id="268" r:id="rId19"/>
    <p:sldId id="269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11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F2A97-E65D-6846-9330-92AA6AFD8860}" type="datetimeFigureOut">
              <a:rPr lang="en-US" smtClean="0"/>
              <a:t>9/15/16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8CAE2-FDC1-6644-9AAE-9E49453C2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414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F2A97-E65D-6846-9330-92AA6AFD8860}" type="datetimeFigureOut">
              <a:rPr lang="en-US" smtClean="0"/>
              <a:t>9/15/16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8CAE2-FDC1-6644-9AAE-9E49453C2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675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F2A97-E65D-6846-9330-92AA6AFD8860}" type="datetimeFigureOut">
              <a:rPr lang="en-US" smtClean="0"/>
              <a:t>9/15/16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8CAE2-FDC1-6644-9AAE-9E49453C2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929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F2A97-E65D-6846-9330-92AA6AFD8860}" type="datetimeFigureOut">
              <a:rPr lang="en-US" smtClean="0"/>
              <a:t>9/15/16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8CAE2-FDC1-6644-9AAE-9E49453C2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908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F2A97-E65D-6846-9330-92AA6AFD8860}" type="datetimeFigureOut">
              <a:rPr lang="en-US" smtClean="0"/>
              <a:t>9/15/16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8CAE2-FDC1-6644-9AAE-9E49453C2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03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F2A97-E65D-6846-9330-92AA6AFD8860}" type="datetimeFigureOut">
              <a:rPr lang="en-US" smtClean="0"/>
              <a:t>9/15/16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8CAE2-FDC1-6644-9AAE-9E49453C2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954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F2A97-E65D-6846-9330-92AA6AFD8860}" type="datetimeFigureOut">
              <a:rPr lang="en-US" smtClean="0"/>
              <a:t>9/15/16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8CAE2-FDC1-6644-9AAE-9E49453C2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421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F2A97-E65D-6846-9330-92AA6AFD8860}" type="datetimeFigureOut">
              <a:rPr lang="en-US" smtClean="0"/>
              <a:t>9/15/16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8CAE2-FDC1-6644-9AAE-9E49453C2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649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F2A97-E65D-6846-9330-92AA6AFD8860}" type="datetimeFigureOut">
              <a:rPr lang="en-US" smtClean="0"/>
              <a:t>9/15/16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8CAE2-FDC1-6644-9AAE-9E49453C2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197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F2A97-E65D-6846-9330-92AA6AFD8860}" type="datetimeFigureOut">
              <a:rPr lang="en-US" smtClean="0"/>
              <a:t>9/15/16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8CAE2-FDC1-6644-9AAE-9E49453C2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159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F2A97-E65D-6846-9330-92AA6AFD8860}" type="datetimeFigureOut">
              <a:rPr lang="en-US" smtClean="0"/>
              <a:t>9/15/16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8CAE2-FDC1-6644-9AAE-9E49453C2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32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F2A97-E65D-6846-9330-92AA6AFD8860}" type="datetimeFigureOut">
              <a:rPr lang="en-US" smtClean="0"/>
              <a:t>9/15/16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8CAE2-FDC1-6644-9AAE-9E49453C2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637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geo.utexas.edu/courses/302d/Fall_2011/Full%20text%20-%20Nicholas%20Copernicus,%20_De%20Revolutionibus%20(On%20the%20Revolutions),_%201.pdf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2871" y="744562"/>
            <a:ext cx="32666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Announcements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51436" y="1928278"/>
            <a:ext cx="697724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No homework this week</a:t>
            </a:r>
          </a:p>
          <a:p>
            <a:endParaRPr lang="en-US" sz="2800" dirty="0"/>
          </a:p>
          <a:p>
            <a:r>
              <a:rPr lang="en-US" sz="2800" dirty="0" smtClean="0"/>
              <a:t>Reading: Gregory, Chap 3, pp. 45-51</a:t>
            </a:r>
          </a:p>
          <a:p>
            <a:endParaRPr lang="en-US" sz="2800" dirty="0"/>
          </a:p>
          <a:p>
            <a:r>
              <a:rPr lang="en-US" sz="2800" dirty="0" smtClean="0">
                <a:hlinkClick r:id="rId2"/>
              </a:rPr>
              <a:t>Osiander’s Foreword and Copernicus’s Preface</a:t>
            </a:r>
            <a:endParaRPr lang="en-US" sz="2800" dirty="0" smtClean="0"/>
          </a:p>
          <a:p>
            <a:r>
              <a:rPr lang="en-US" sz="2800" dirty="0" smtClean="0"/>
              <a:t>(check syllabus for directions)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13766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6-09-14 at 10.59.18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6" t="34607" r="20402" b="58763"/>
          <a:stretch/>
        </p:blipFill>
        <p:spPr>
          <a:xfrm>
            <a:off x="308900" y="763589"/>
            <a:ext cx="8835100" cy="718018"/>
          </a:xfrm>
        </p:spPr>
      </p:pic>
      <p:sp>
        <p:nvSpPr>
          <p:cNvPr id="5" name="TextBox 4"/>
          <p:cNvSpPr txBox="1"/>
          <p:nvPr/>
        </p:nvSpPr>
        <p:spPr>
          <a:xfrm>
            <a:off x="1882834" y="2124506"/>
            <a:ext cx="1503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 </a:t>
            </a:r>
            <a:r>
              <a:rPr lang="en-US" sz="2400" dirty="0" err="1" smtClean="0"/>
              <a:t>equant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882834" y="2910618"/>
            <a:ext cx="4686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Slightly better fit (not hugely better)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882834" y="3720508"/>
            <a:ext cx="62772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Internal harmony (one geometry of the heavens, </a:t>
            </a:r>
          </a:p>
          <a:p>
            <a:r>
              <a:rPr lang="en-US" sz="2400" dirty="0"/>
              <a:t>n</a:t>
            </a:r>
            <a:r>
              <a:rPr lang="en-US" sz="2400" dirty="0" smtClean="0"/>
              <a:t>ot </a:t>
            </a:r>
            <a:r>
              <a:rPr lang="en-US" sz="2400" dirty="0" smtClean="0"/>
              <a:t>7 individual accounts of the </a:t>
            </a:r>
            <a:r>
              <a:rPr lang="en-US" sz="2400" dirty="0" smtClean="0"/>
              <a:t>planets)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03450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0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BABA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0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BABA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0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BABA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9407" y="541311"/>
            <a:ext cx="8001295" cy="5909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But meanwhile they introduced a good many ideas which </a:t>
            </a:r>
            <a:r>
              <a:rPr lang="en-US" sz="2800" dirty="0" smtClean="0"/>
              <a:t>apparently contradict </a:t>
            </a:r>
            <a:r>
              <a:rPr lang="en-US" sz="2800" dirty="0"/>
              <a:t>the first principles of uniform motion. Nor could </a:t>
            </a:r>
            <a:r>
              <a:rPr lang="en-US" sz="2800" dirty="0" smtClean="0"/>
              <a:t>they elicit </a:t>
            </a:r>
            <a:r>
              <a:rPr lang="en-US" sz="2800" dirty="0"/>
              <a:t>or deduce from the eccentrics the principal consideration, </a:t>
            </a:r>
            <a:r>
              <a:rPr lang="en-US" sz="2800" dirty="0" smtClean="0"/>
              <a:t>that </a:t>
            </a:r>
            <a:r>
              <a:rPr lang="en-US" sz="2800" dirty="0"/>
              <a:t>is, the structure of </a:t>
            </a:r>
            <a:r>
              <a:rPr lang="en-US" sz="2800" dirty="0" smtClean="0"/>
              <a:t>the universe </a:t>
            </a:r>
            <a:r>
              <a:rPr lang="en-US" sz="2800" dirty="0"/>
              <a:t>and the true symmetry of its </a:t>
            </a:r>
            <a:r>
              <a:rPr lang="en-US" sz="2800" dirty="0" smtClean="0"/>
              <a:t>parts.  On </a:t>
            </a:r>
            <a:r>
              <a:rPr lang="en-US" sz="2800" dirty="0"/>
              <a:t>the contrary, their experience was just like </a:t>
            </a:r>
            <a:r>
              <a:rPr lang="en-US" sz="2800" dirty="0" smtClean="0"/>
              <a:t>some </a:t>
            </a:r>
            <a:r>
              <a:rPr lang="en-US" sz="2800" dirty="0"/>
              <a:t>one taking from </a:t>
            </a:r>
            <a:r>
              <a:rPr lang="en-US" sz="2800" dirty="0" smtClean="0"/>
              <a:t>various </a:t>
            </a:r>
            <a:r>
              <a:rPr lang="en-US" sz="2800" dirty="0"/>
              <a:t>places hands, feet, a head, and other pieces, very well </a:t>
            </a:r>
            <a:r>
              <a:rPr lang="en-US" sz="2800" dirty="0" smtClean="0"/>
              <a:t>depicted</a:t>
            </a:r>
            <a:r>
              <a:rPr lang="en-US" sz="2800" dirty="0"/>
              <a:t>,</a:t>
            </a:r>
            <a:r>
              <a:rPr lang="en-US" sz="2800" dirty="0" smtClean="0"/>
              <a:t> </a:t>
            </a:r>
            <a:r>
              <a:rPr lang="en-US" sz="2800" dirty="0"/>
              <a:t>it may be, but not for the representation of a single person; since </a:t>
            </a:r>
            <a:r>
              <a:rPr lang="en-US" sz="2800" dirty="0" smtClean="0"/>
              <a:t>these fragments </a:t>
            </a:r>
            <a:r>
              <a:rPr lang="en-US" sz="2800" dirty="0"/>
              <a:t>would not belong to one another at all, a monster rather </a:t>
            </a:r>
            <a:r>
              <a:rPr lang="en-US" sz="2800" dirty="0" smtClean="0"/>
              <a:t>than </a:t>
            </a:r>
            <a:r>
              <a:rPr lang="en-US" sz="2800" dirty="0"/>
              <a:t>a man would be put together from them. </a:t>
            </a:r>
          </a:p>
          <a:p>
            <a:r>
              <a:rPr lang="en-US" dirty="0" smtClean="0"/>
              <a:t>          </a:t>
            </a:r>
            <a:endParaRPr lang="en-US" dirty="0"/>
          </a:p>
          <a:p>
            <a:r>
              <a:rPr lang="en-US" dirty="0" smtClean="0"/>
              <a:t> </a:t>
            </a:r>
            <a:r>
              <a:rPr lang="en-US" sz="2400" dirty="0" smtClean="0"/>
              <a:t>From the Preface to the </a:t>
            </a:r>
            <a:r>
              <a:rPr lang="en-US" sz="2400" i="1" dirty="0" smtClean="0"/>
              <a:t>De Rev, </a:t>
            </a:r>
            <a:r>
              <a:rPr lang="en-US" sz="2400" dirty="0" smtClean="0"/>
              <a:t>dedicated to Pope Paul III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897762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6-09-14 at 10.59.18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6" t="34607" r="20402" b="58763"/>
          <a:stretch/>
        </p:blipFill>
        <p:spPr>
          <a:xfrm>
            <a:off x="308900" y="763589"/>
            <a:ext cx="8835100" cy="718018"/>
          </a:xfrm>
        </p:spPr>
      </p:pic>
      <p:sp>
        <p:nvSpPr>
          <p:cNvPr id="5" name="TextBox 4"/>
          <p:cNvSpPr txBox="1"/>
          <p:nvPr/>
        </p:nvSpPr>
        <p:spPr>
          <a:xfrm>
            <a:off x="1882834" y="2124506"/>
            <a:ext cx="1503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No </a:t>
            </a:r>
            <a:r>
              <a:rPr lang="en-US" sz="24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equant</a:t>
            </a:r>
            <a:endParaRPr lang="en-US" sz="24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82834" y="2910618"/>
            <a:ext cx="4686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Slightly better fit (not hugely better)</a:t>
            </a:r>
            <a:endParaRPr lang="en-US" sz="24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82834" y="3720508"/>
            <a:ext cx="62772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Internal harmony (one geometry of the heavens, </a:t>
            </a:r>
          </a:p>
          <a:p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Not 7 individual accounts of the planets</a:t>
            </a:r>
            <a:endParaRPr lang="en-US" sz="24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82834" y="4883554"/>
            <a:ext cx="3330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Order of the planets sure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12178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6-09-14 at 10.58.27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48" t="24706" r="20132" b="14218"/>
          <a:stretch/>
        </p:blipFill>
        <p:spPr>
          <a:xfrm>
            <a:off x="245103" y="233938"/>
            <a:ext cx="8761596" cy="6416930"/>
          </a:xfrm>
        </p:spPr>
      </p:pic>
    </p:spTree>
    <p:extLst>
      <p:ext uri="{BB962C8B-B14F-4D97-AF65-F5344CB8AC3E}">
        <p14:creationId xmlns:p14="http://schemas.microsoft.com/office/powerpoint/2010/main" val="300453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6-09-14 at 10.59.32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24" t="24706" r="20132" b="62560"/>
          <a:stretch/>
        </p:blipFill>
        <p:spPr>
          <a:xfrm>
            <a:off x="354662" y="300778"/>
            <a:ext cx="8632694" cy="1370207"/>
          </a:xfrm>
        </p:spPr>
      </p:pic>
      <p:sp>
        <p:nvSpPr>
          <p:cNvPr id="2" name="TextBox 1"/>
          <p:cNvSpPr txBox="1"/>
          <p:nvPr/>
        </p:nvSpPr>
        <p:spPr>
          <a:xfrm>
            <a:off x="1203232" y="2016321"/>
            <a:ext cx="6903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Not appreciably less complex (still plenty of epicycles)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24077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6-09-14 at 10.55.31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8" t="31535" r="45477" b="15696"/>
          <a:stretch/>
        </p:blipFill>
        <p:spPr>
          <a:xfrm>
            <a:off x="2084324" y="961121"/>
            <a:ext cx="4620746" cy="5374424"/>
          </a:xfrm>
        </p:spPr>
      </p:pic>
      <p:sp>
        <p:nvSpPr>
          <p:cNvPr id="5" name="TextBox 4"/>
          <p:cNvSpPr txBox="1"/>
          <p:nvPr/>
        </p:nvSpPr>
        <p:spPr>
          <a:xfrm>
            <a:off x="2845393" y="376345"/>
            <a:ext cx="33471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Copernican system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29225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6-09-14 at 10.55.31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8" t="21194" r="19818" b="15697"/>
          <a:stretch/>
        </p:blipFill>
        <p:spPr>
          <a:xfrm>
            <a:off x="158756" y="194053"/>
            <a:ext cx="8802231" cy="6427540"/>
          </a:xfrm>
        </p:spPr>
      </p:pic>
    </p:spTree>
    <p:extLst>
      <p:ext uri="{BB962C8B-B14F-4D97-AF65-F5344CB8AC3E}">
        <p14:creationId xmlns:p14="http://schemas.microsoft.com/office/powerpoint/2010/main" val="3203630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6-09-14 at 10.59.32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24" t="24706" r="20132" b="62560"/>
          <a:stretch/>
        </p:blipFill>
        <p:spPr>
          <a:xfrm>
            <a:off x="354662" y="300778"/>
            <a:ext cx="8632694" cy="1370207"/>
          </a:xfrm>
        </p:spPr>
      </p:pic>
      <p:sp>
        <p:nvSpPr>
          <p:cNvPr id="2" name="TextBox 1"/>
          <p:cNvSpPr txBox="1"/>
          <p:nvPr/>
        </p:nvSpPr>
        <p:spPr>
          <a:xfrm>
            <a:off x="1114104" y="1807768"/>
            <a:ext cx="6903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Not appreciably less complex (still plenty of epicycles)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114104" y="2625693"/>
            <a:ext cx="5318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Sun is center of the stars, not the planets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114104" y="3189116"/>
            <a:ext cx="73177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Physics of motion inconsistent with predicted experience</a:t>
            </a:r>
          </a:p>
          <a:p>
            <a:r>
              <a:rPr lang="en-US" sz="2400" dirty="0" smtClean="0"/>
              <a:t>(if earth is in motion)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114104" y="4245691"/>
            <a:ext cx="6273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Challenge to understanding of Scripture (Joshua)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79236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6-09-14 at 11.24.43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97" t="24281" r="21532" b="11582"/>
          <a:stretch/>
        </p:blipFill>
        <p:spPr>
          <a:xfrm>
            <a:off x="158757" y="123489"/>
            <a:ext cx="8462476" cy="6734511"/>
          </a:xfrm>
        </p:spPr>
      </p:pic>
    </p:spTree>
    <p:extLst>
      <p:ext uri="{BB962C8B-B14F-4D97-AF65-F5344CB8AC3E}">
        <p14:creationId xmlns:p14="http://schemas.microsoft.com/office/powerpoint/2010/main" val="2325001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6-09-14 at 10.59.32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24" t="24706" r="20132" b="62560"/>
          <a:stretch/>
        </p:blipFill>
        <p:spPr>
          <a:xfrm>
            <a:off x="354662" y="300778"/>
            <a:ext cx="8632694" cy="1370207"/>
          </a:xfrm>
        </p:spPr>
      </p:pic>
      <p:sp>
        <p:nvSpPr>
          <p:cNvPr id="2" name="TextBox 1"/>
          <p:cNvSpPr txBox="1"/>
          <p:nvPr/>
        </p:nvSpPr>
        <p:spPr>
          <a:xfrm>
            <a:off x="1114104" y="1807768"/>
            <a:ext cx="6903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Not appreciably less complex (still plenty of epicycles)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114104" y="2625693"/>
            <a:ext cx="5318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Sun is center of the stars, not the planets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114104" y="3189116"/>
            <a:ext cx="73177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Physics of motion inconsistent with predicted experience</a:t>
            </a:r>
          </a:p>
          <a:p>
            <a:r>
              <a:rPr lang="en-US" sz="2400" dirty="0" smtClean="0"/>
              <a:t>(if earth is in motion)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114104" y="4245691"/>
            <a:ext cx="6273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Challenge to understanding of Scripture (Joshua)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114104" y="4936365"/>
            <a:ext cx="6848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Lack of </a:t>
            </a:r>
            <a:r>
              <a:rPr lang="en-US" sz="2400" dirty="0" smtClean="0"/>
              <a:t>parallax – with implications for size of cosmos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14861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53719" y="868912"/>
            <a:ext cx="20852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accent2"/>
                </a:solidFill>
              </a:rPr>
              <a:t>Last time</a:t>
            </a:r>
            <a:endParaRPr lang="en-US" sz="4000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14911" y="2339379"/>
            <a:ext cx="6198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Exploration of the globe (from Prince Henry to </a:t>
            </a:r>
            <a:r>
              <a:rPr lang="en-US" dirty="0" err="1" smtClean="0"/>
              <a:t>Amerigo</a:t>
            </a:r>
            <a:r>
              <a:rPr lang="en-US" dirty="0" smtClean="0"/>
              <a:t> Vespucci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14911" y="3364249"/>
            <a:ext cx="5273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Ancient and medieval discussion of the earth’s motion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14911" y="4398545"/>
            <a:ext cx="3675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Controversy 0ver extra-terrestrial life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30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09-14 at 10.35.31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2" t="22187" r="22063" b="14926"/>
          <a:stretch/>
        </p:blipFill>
        <p:spPr>
          <a:xfrm>
            <a:off x="176396" y="0"/>
            <a:ext cx="8967603" cy="677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029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86830" y="629093"/>
            <a:ext cx="18962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accent2"/>
                </a:solidFill>
              </a:rPr>
              <a:t>Today</a:t>
            </a:r>
            <a:endParaRPr lang="en-US" sz="5400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5003" y="1928853"/>
            <a:ext cx="34052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Who was Copernicus?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905003" y="2628508"/>
            <a:ext cx="7510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Crisis state of astronomy on the eve of Copernicus 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905003" y="3263590"/>
            <a:ext cx="79622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Copernicus’s great book -  the 3 motions of the earth</a:t>
            </a:r>
            <a:endParaRPr lang="en-US" sz="28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1293077" y="3810467"/>
            <a:ext cx="65755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Traditional aspects of the </a:t>
            </a:r>
            <a:r>
              <a:rPr lang="en-US" sz="2800" i="1" dirty="0"/>
              <a:t>De </a:t>
            </a:r>
            <a:r>
              <a:rPr lang="en-US" sz="2800" i="1" dirty="0" err="1"/>
              <a:t>Revolutionibus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293077" y="4374984"/>
            <a:ext cx="43019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Novel aspects of the </a:t>
            </a:r>
            <a:r>
              <a:rPr lang="en-US" sz="2800" i="1" dirty="0" smtClean="0"/>
              <a:t>De Rev</a:t>
            </a:r>
            <a:endParaRPr lang="en-US" sz="28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905003" y="4934595"/>
            <a:ext cx="56815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Advantages of the Copernican system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905003" y="5646280"/>
            <a:ext cx="60895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Disadvantages of the Copernican system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19177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6-09-14 at 10.50.38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2" t="18793" r="22818" b="16726"/>
          <a:stretch/>
        </p:blipFill>
        <p:spPr>
          <a:xfrm>
            <a:off x="299873" y="176411"/>
            <a:ext cx="8678753" cy="6449551"/>
          </a:xfrm>
        </p:spPr>
      </p:pic>
    </p:spTree>
    <p:extLst>
      <p:ext uri="{BB962C8B-B14F-4D97-AF65-F5344CB8AC3E}">
        <p14:creationId xmlns:p14="http://schemas.microsoft.com/office/powerpoint/2010/main" val="1330455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5003" y="546852"/>
            <a:ext cx="7510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Crisis state of astronomy on the eve of Copernicus 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905003" y="1252157"/>
            <a:ext cx="5418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Ancient observations woefully out of date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905003" y="1939029"/>
            <a:ext cx="81477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Fit between theory and observation way off, resisted correction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905003" y="3580789"/>
            <a:ext cx="8252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Lack of fit created pressure on astronomers from 2 main sources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469475" y="4227887"/>
            <a:ext cx="5196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Church –calendar off, e.g. date of Easter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469475" y="4812675"/>
            <a:ext cx="5127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Maritime sector – unreliable star charts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322485" y="2433750"/>
            <a:ext cx="7834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Many “Ptolemaic systems” created to try to correct lack of fit 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322485" y="2942347"/>
            <a:ext cx="6786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Equant</a:t>
            </a:r>
            <a:r>
              <a:rPr lang="en-US" sz="2400" dirty="0" smtClean="0"/>
              <a:t> lingers as an affront to “rational” explanation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88448" y="5785934"/>
            <a:ext cx="7609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[Note: No one is asking about causes of motion, e.g. forces]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57254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0407" y="441005"/>
            <a:ext cx="79622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Copernicus’s great book -  the 3 motions of the earth</a:t>
            </a:r>
            <a:endParaRPr lang="en-US" sz="28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393539" y="1004803"/>
            <a:ext cx="61277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On the Revolutions of the Heavenly </a:t>
            </a:r>
            <a:r>
              <a:rPr lang="en-US" sz="2800" dirty="0" smtClean="0"/>
              <a:t>Orbs </a:t>
            </a:r>
          </a:p>
          <a:p>
            <a:r>
              <a:rPr lang="en-US" sz="2800" dirty="0" smtClean="0"/>
              <a:t>(</a:t>
            </a:r>
            <a:r>
              <a:rPr lang="en-US" sz="2800" i="1" dirty="0" smtClean="0"/>
              <a:t>De </a:t>
            </a:r>
            <a:r>
              <a:rPr lang="en-US" sz="2800" i="1" dirty="0" err="1" smtClean="0"/>
              <a:t>Revolutionibus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Orbium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Caelestium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40407" y="2380058"/>
            <a:ext cx="4602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First motion – daily rotation on axis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40407" y="3016272"/>
            <a:ext cx="7253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Second motion – “almost annual” revolution around Sun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40407" y="3800738"/>
            <a:ext cx="8656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Third option – monthly rotation to keep constant orientation of axis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79168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9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34320" y="564494"/>
            <a:ext cx="65755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Traditional aspects of the </a:t>
            </a:r>
            <a:r>
              <a:rPr lang="en-US" sz="2800" i="1" dirty="0"/>
              <a:t>De </a:t>
            </a:r>
            <a:r>
              <a:rPr lang="en-US" sz="2800" i="1" dirty="0" err="1"/>
              <a:t>Revolutionibus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06687" y="1808785"/>
            <a:ext cx="85373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Platonic assumptions about circles and uniform velocities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06687" y="2998997"/>
            <a:ext cx="66211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Ptolemaic techniques – epicycles, eccentrics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06687" y="4006807"/>
            <a:ext cx="53780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Aristotle’s understanding of motion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16869" y="5222915"/>
            <a:ext cx="88271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“Copernicus’s mental universe was that of Greek antiquity”</a:t>
            </a:r>
            <a:endParaRPr lang="en-US" sz="2800" dirty="0"/>
          </a:p>
          <a:p>
            <a:r>
              <a:rPr lang="en-US" sz="2800" dirty="0" smtClean="0"/>
              <a:t>                                                       H. Butterfield?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04378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  <p:bldP spid="7" grpId="1"/>
      <p:bldP spid="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57548" y="1070049"/>
            <a:ext cx="43019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Novel aspects of the </a:t>
            </a:r>
            <a:r>
              <a:rPr lang="en-US" sz="2800" i="1" dirty="0" smtClean="0"/>
              <a:t>De Rev</a:t>
            </a:r>
            <a:endParaRPr lang="en-US" sz="28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010840" y="2099297"/>
            <a:ext cx="433664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The motions of the earth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010840" y="4206106"/>
            <a:ext cx="550423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The lack of “that horrid </a:t>
            </a:r>
            <a:r>
              <a:rPr lang="en-US" sz="3200" dirty="0" err="1" smtClean="0"/>
              <a:t>equant</a:t>
            </a:r>
            <a:r>
              <a:rPr lang="en-US" sz="3200" dirty="0" smtClean="0"/>
              <a:t>”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42590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380</TotalTime>
  <Words>595</Words>
  <Application>Microsoft Macintosh PowerPoint</Application>
  <PresentationFormat>On-screen Show (4:3)</PresentationFormat>
  <Paragraphs>68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2004 Test Drive User</dc:creator>
  <cp:lastModifiedBy>Office 2004 Test Drive User</cp:lastModifiedBy>
  <cp:revision>19</cp:revision>
  <dcterms:created xsi:type="dcterms:W3CDTF">2016-09-14T14:36:55Z</dcterms:created>
  <dcterms:modified xsi:type="dcterms:W3CDTF">2016-09-15T14:48:35Z</dcterms:modified>
</cp:coreProperties>
</file>