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304" r:id="rId3"/>
    <p:sldId id="305" r:id="rId4"/>
    <p:sldId id="338" r:id="rId5"/>
    <p:sldId id="339" r:id="rId6"/>
    <p:sldId id="306" r:id="rId7"/>
    <p:sldId id="307" r:id="rId8"/>
    <p:sldId id="311" r:id="rId9"/>
    <p:sldId id="285" r:id="rId10"/>
    <p:sldId id="284" r:id="rId11"/>
    <p:sldId id="293" r:id="rId12"/>
    <p:sldId id="308" r:id="rId13"/>
    <p:sldId id="312" r:id="rId14"/>
    <p:sldId id="302" r:id="rId15"/>
    <p:sldId id="333" r:id="rId16"/>
    <p:sldId id="334" r:id="rId17"/>
    <p:sldId id="335" r:id="rId18"/>
    <p:sldId id="337" r:id="rId19"/>
    <p:sldId id="340" r:id="rId20"/>
    <p:sldId id="315" r:id="rId21"/>
    <p:sldId id="316" r:id="rId22"/>
    <p:sldId id="317" r:id="rId23"/>
    <p:sldId id="330" r:id="rId24"/>
    <p:sldId id="342" r:id="rId25"/>
    <p:sldId id="319" r:id="rId26"/>
    <p:sldId id="320" r:id="rId27"/>
    <p:sldId id="321" r:id="rId28"/>
    <p:sldId id="294" r:id="rId29"/>
    <p:sldId id="291" r:id="rId30"/>
    <p:sldId id="326" r:id="rId31"/>
    <p:sldId id="327" r:id="rId32"/>
    <p:sldId id="318" r:id="rId33"/>
    <p:sldId id="324" r:id="rId34"/>
    <p:sldId id="272" r:id="rId35"/>
  </p:sldIdLst>
  <p:sldSz cx="12192000" cy="6858000"/>
  <p:notesSz cx="7016750" cy="93027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0086"/>
    <a:srgbClr val="4F009E"/>
    <a:srgbClr val="6600CC"/>
    <a:srgbClr val="6699FF"/>
    <a:srgbClr val="FF66CC"/>
    <a:srgbClr val="E31837"/>
    <a:srgbClr val="0000FF"/>
    <a:srgbClr val="FFFFFF"/>
    <a:srgbClr val="CCEC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2" autoAdjust="0"/>
    <p:restoredTop sz="94398" autoAdjust="0"/>
  </p:normalViewPr>
  <p:slideViewPr>
    <p:cSldViewPr>
      <p:cViewPr varScale="1">
        <p:scale>
          <a:sx n="106" d="100"/>
          <a:sy n="106" d="100"/>
        </p:scale>
        <p:origin x="156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hysicsdfs\dept\ResearchLabs\MicroKelvin\Users%20Mtg%202016\Growth%20users%202017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physicsdfs\dept\Users\sullivan_neil\Desktop\Users%20Mtg%202015\High%20B-T%20Stats%20%20b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  2006-2017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6680446194225727E-2"/>
          <c:y val="0.17844889180519105"/>
          <c:w val="0.85709733158355206"/>
          <c:h val="0.7038196267133275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Sheet1!$B$36</c:f>
              <c:strCache>
                <c:ptCount val="1"/>
                <c:pt idx="0">
                  <c:v>No. Pubs/Yr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Sheet1!$C$35:$M$35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xVal>
          <c:yVal>
            <c:numRef>
              <c:f>Sheet1!$C$36:$M$36</c:f>
              <c:numCache>
                <c:formatCode>General</c:formatCode>
                <c:ptCount val="11"/>
                <c:pt idx="0">
                  <c:v>3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6</c:v>
                </c:pt>
                <c:pt idx="6">
                  <c:v>7</c:v>
                </c:pt>
                <c:pt idx="7">
                  <c:v>7</c:v>
                </c:pt>
                <c:pt idx="8">
                  <c:v>6</c:v>
                </c:pt>
                <c:pt idx="9">
                  <c:v>6</c:v>
                </c:pt>
                <c:pt idx="10">
                  <c:v>6.5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Sheet1!$B$37</c:f>
              <c:strCache>
                <c:ptCount val="1"/>
                <c:pt idx="0">
                  <c:v>No. Users /Yr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Sheet1!$C$35:$M$35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xVal>
          <c:yVal>
            <c:numRef>
              <c:f>Sheet1!$C$37:$M$37</c:f>
              <c:numCache>
                <c:formatCode>General</c:formatCode>
                <c:ptCount val="11"/>
                <c:pt idx="0">
                  <c:v>13</c:v>
                </c:pt>
                <c:pt idx="1">
                  <c:v>15</c:v>
                </c:pt>
                <c:pt idx="2">
                  <c:v>17</c:v>
                </c:pt>
                <c:pt idx="3">
                  <c:v>21</c:v>
                </c:pt>
                <c:pt idx="4">
                  <c:v>23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24</c:v>
                </c:pt>
                <c:pt idx="9">
                  <c:v>23.8</c:v>
                </c:pt>
                <c:pt idx="10">
                  <c:v>24.3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Sheet1!$B$38</c:f>
              <c:strCache>
                <c:ptCount val="1"/>
                <c:pt idx="0">
                  <c:v>Support (25k$)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Sheet1!$C$35:$M$35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xVal>
          <c:yVal>
            <c:numRef>
              <c:f>Sheet1!$C$38:$M$38</c:f>
              <c:numCache>
                <c:formatCode>General</c:formatCode>
                <c:ptCount val="11"/>
                <c:pt idx="0">
                  <c:v>12.5</c:v>
                </c:pt>
                <c:pt idx="1">
                  <c:v>12.5</c:v>
                </c:pt>
                <c:pt idx="2">
                  <c:v>13</c:v>
                </c:pt>
                <c:pt idx="3">
                  <c:v>14.75</c:v>
                </c:pt>
                <c:pt idx="4">
                  <c:v>15.5</c:v>
                </c:pt>
                <c:pt idx="5">
                  <c:v>16</c:v>
                </c:pt>
                <c:pt idx="6">
                  <c:v>16.100000000000001</c:v>
                </c:pt>
                <c:pt idx="7">
                  <c:v>16.2</c:v>
                </c:pt>
                <c:pt idx="8">
                  <c:v>16.3</c:v>
                </c:pt>
                <c:pt idx="9">
                  <c:v>16.399999999999999</c:v>
                </c:pt>
                <c:pt idx="10">
                  <c:v>16.600000000000001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Sheet1!$B$39</c:f>
              <c:strCache>
                <c:ptCount val="1"/>
                <c:pt idx="0">
                  <c:v>He Use (2k$)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Sheet1!$C$35:$M$35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xVal>
          <c:yVal>
            <c:numRef>
              <c:f>Sheet1!$C$39:$M$39</c:f>
              <c:numCache>
                <c:formatCode>General</c:formatCode>
                <c:ptCount val="11"/>
                <c:pt idx="0">
                  <c:v>15</c:v>
                </c:pt>
                <c:pt idx="1">
                  <c:v>15.8</c:v>
                </c:pt>
                <c:pt idx="2">
                  <c:v>17.5</c:v>
                </c:pt>
                <c:pt idx="3">
                  <c:v>22.2</c:v>
                </c:pt>
                <c:pt idx="4">
                  <c:v>24.5</c:v>
                </c:pt>
                <c:pt idx="5">
                  <c:v>25.3</c:v>
                </c:pt>
                <c:pt idx="6">
                  <c:v>24.5</c:v>
                </c:pt>
                <c:pt idx="7">
                  <c:v>25.5</c:v>
                </c:pt>
                <c:pt idx="8">
                  <c:v>26</c:v>
                </c:pt>
                <c:pt idx="9">
                  <c:v>25.5</c:v>
                </c:pt>
                <c:pt idx="10">
                  <c:v>26.2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Sheet1!$B$40</c:f>
              <c:strCache>
                <c:ptCount val="1"/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Sheet1!$C$35:$M$35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xVal>
          <c:yVal>
            <c:numRef>
              <c:f>Sheet1!$C$40:$M$40</c:f>
              <c:numCache>
                <c:formatCode>General</c:formatCode>
                <c:ptCount val="11"/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2838896"/>
        <c:axId val="292878840"/>
      </c:scatterChart>
      <c:valAx>
        <c:axId val="292838896"/>
        <c:scaling>
          <c:orientation val="minMax"/>
          <c:min val="2005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2878840"/>
        <c:crosses val="autoZero"/>
        <c:crossBetween val="midCat"/>
      </c:valAx>
      <c:valAx>
        <c:axId val="292878840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2838896"/>
        <c:crosses val="autoZero"/>
        <c:crossBetween val="midCat"/>
      </c:valAx>
      <c:spPr>
        <a:solidFill>
          <a:srgbClr val="FFD757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Research AreaS</a:t>
            </a:r>
          </a:p>
        </c:rich>
      </c:tx>
      <c:layout>
        <c:manualLayout>
          <c:xMode val="edge"/>
          <c:yMode val="edge"/>
          <c:x val="1.5812335958005262E-2"/>
          <c:y val="1.77541081188837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66CC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8.4394960184117115E-2"/>
                  <c:y val="1.48670431710222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0000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1898289783840611E-2"/>
                  <c:y val="4.94344125662802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637118767797337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888888888888889E-2"/>
                  <c:y val="-6.855184233076264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FF66C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110910186859555E-2"/>
                  <c:y val="-9.153318077803196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rgbClr val="6699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19050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Sheet1!$D$6:$D$10</c:f>
              <c:strCache>
                <c:ptCount val="5"/>
                <c:pt idx="0">
                  <c:v>Heavy Fermions</c:v>
                </c:pt>
                <c:pt idx="1">
                  <c:v>Frustrated Magnets, BEC</c:v>
                </c:pt>
                <c:pt idx="2">
                  <c:v>Quantum. Fluids-Solids</c:v>
                </c:pt>
                <c:pt idx="3">
                  <c:v>2D Electron Systems</c:v>
                </c:pt>
                <c:pt idx="4">
                  <c:v>Other</c:v>
                </c:pt>
              </c:strCache>
            </c:strRef>
          </c:cat>
          <c:val>
            <c:numRef>
              <c:f>Sheet1!$E$6:$E$10</c:f>
              <c:numCache>
                <c:formatCode>General</c:formatCode>
                <c:ptCount val="5"/>
                <c:pt idx="0">
                  <c:v>8</c:v>
                </c:pt>
                <c:pt idx="1">
                  <c:v>35</c:v>
                </c:pt>
                <c:pt idx="2">
                  <c:v>14</c:v>
                </c:pt>
                <c:pt idx="3">
                  <c:v>39</c:v>
                </c:pt>
                <c:pt idx="4">
                  <c:v>4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0.69163</cdr:x>
      <cdr:y>0.31316</cdr:y>
    </cdr:from>
    <cdr:to>
      <cdr:x>0.92497</cdr:x>
      <cdr:y>0.41281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62140" y="859054"/>
          <a:ext cx="1066831" cy="273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solidFill>
                <a:srgbClr val="CC0000"/>
              </a:solidFill>
            </a:rPr>
            <a:t>number users</a:t>
          </a:r>
          <a:endParaRPr lang="en-US" sz="1200" b="1" dirty="0">
            <a:solidFill>
              <a:srgbClr val="CC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40897" cy="466061"/>
          </a:xfrm>
          <a:prstGeom prst="rect">
            <a:avLst/>
          </a:prstGeom>
        </p:spPr>
        <p:txBody>
          <a:bodyPr vert="horz" lIns="88151" tIns="44077" rIns="88151" bIns="4407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4333" y="2"/>
            <a:ext cx="3040897" cy="466061"/>
          </a:xfrm>
          <a:prstGeom prst="rect">
            <a:avLst/>
          </a:prstGeom>
        </p:spPr>
        <p:txBody>
          <a:bodyPr vert="horz" lIns="88151" tIns="44077" rIns="88151" bIns="4407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D5B05EA-2006-4741-B19F-62C62A0FC440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78475" cy="3138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51" tIns="44077" rIns="88151" bIns="4407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82" y="4477567"/>
            <a:ext cx="5612791" cy="3662342"/>
          </a:xfrm>
          <a:prstGeom prst="rect">
            <a:avLst/>
          </a:prstGeom>
        </p:spPr>
        <p:txBody>
          <a:bodyPr vert="horz" lIns="88151" tIns="44077" rIns="88151" bIns="44077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36690"/>
            <a:ext cx="3040897" cy="466060"/>
          </a:xfrm>
          <a:prstGeom prst="rect">
            <a:avLst/>
          </a:prstGeom>
        </p:spPr>
        <p:txBody>
          <a:bodyPr vert="horz" lIns="88151" tIns="44077" rIns="88151" bIns="4407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4333" y="8836690"/>
            <a:ext cx="3040897" cy="466060"/>
          </a:xfrm>
          <a:prstGeom prst="rect">
            <a:avLst/>
          </a:prstGeom>
        </p:spPr>
        <p:txBody>
          <a:bodyPr vert="horz" lIns="88151" tIns="44077" rIns="88151" bIns="44077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AE8CDD9-2015-4FE6-A7DF-187B4CA64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845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094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01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64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77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43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9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</a:p>
          <a:p>
            <a:r>
              <a:rPr lang="en-US" dirty="0" smtClean="0"/>
              <a:t>(1)</a:t>
            </a:r>
            <a:r>
              <a:rPr lang="en-US" baseline="0" dirty="0" smtClean="0"/>
              <a:t>  Eastern Washington University </a:t>
            </a:r>
            <a:r>
              <a:rPr lang="en-US" baseline="0" dirty="0" err="1" smtClean="0"/>
              <a:t>Dept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Chem</a:t>
            </a:r>
            <a:r>
              <a:rPr lang="en-US" baseline="0" dirty="0" smtClean="0"/>
              <a:t> does not have a PhD program and Peter Spurgeon and </a:t>
            </a:r>
            <a:r>
              <a:rPr lang="en-US" baseline="0" dirty="0" err="1" smtClean="0"/>
              <a:t>Adora</a:t>
            </a:r>
            <a:r>
              <a:rPr lang="en-US" baseline="0" dirty="0" smtClean="0"/>
              <a:t> Graham were </a:t>
            </a:r>
            <a:r>
              <a:rPr lang="en-US" baseline="0" dirty="0" err="1" smtClean="0"/>
              <a:t>undergradutes</a:t>
            </a:r>
            <a:r>
              <a:rPr lang="en-US" baseline="0" dirty="0" smtClean="0"/>
              <a:t>.</a:t>
            </a:r>
          </a:p>
          <a:p>
            <a:pPr marL="228600" indent="-228600">
              <a:buAutoNum type="arabicParenBoth" startAt="2"/>
            </a:pPr>
            <a:r>
              <a:rPr lang="en-US" baseline="0" dirty="0" smtClean="0"/>
              <a:t>On-going work involved UF Physics REU Program supported student </a:t>
            </a:r>
            <a:r>
              <a:rPr lang="en-US" baseline="0" dirty="0" err="1" smtClean="0"/>
              <a:t>Jaynise</a:t>
            </a:r>
            <a:r>
              <a:rPr lang="en-US" baseline="0" dirty="0" smtClean="0"/>
              <a:t> Perez, who was then at the University of Puerto Rico; she is now in an engineering physics grad program in North American, but I do not recall the institution.</a:t>
            </a:r>
          </a:p>
          <a:p>
            <a:pPr marL="228600" indent="-228600">
              <a:buAutoNum type="arabicParenBoth" startAt="2"/>
            </a:pPr>
            <a:r>
              <a:rPr lang="en-US" baseline="0" dirty="0" smtClean="0"/>
              <a:t>High-B/T Annex was used to check sample for potential study in High-B/T bay to investigate approach to </a:t>
            </a:r>
            <a:r>
              <a:rPr lang="en-US" baseline="0" dirty="0" err="1" smtClean="0"/>
              <a:t>Magnetizaiton</a:t>
            </a:r>
            <a:r>
              <a:rPr lang="en-US" baseline="0" dirty="0" smtClean="0"/>
              <a:t> saturation so marked as “High B/T Driver” on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42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21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71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41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67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48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17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15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35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891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9138" y="1163638"/>
            <a:ext cx="5578475" cy="31384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86056-AEF9-4B22-AF30-DA1F665E65B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60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52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39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2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900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9138" y="1163638"/>
            <a:ext cx="5578475" cy="31384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628" indent="-28480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268" indent="-22814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95" indent="-22814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920" indent="-22814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8903" indent="-228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9886" indent="-228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0868" indent="-228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21851" indent="-228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3AE2D9-143F-47BD-BA46-F8775063747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8558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34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Search for new additional faculty member in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58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9138" y="1163638"/>
            <a:ext cx="5578475" cy="31384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628" indent="-28480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268" indent="-22814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95" indent="-22814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920" indent="-22814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8903" indent="-228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9886" indent="-228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0868" indent="-228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21851" indent="-228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060AAE-2A57-46D8-B86F-1A90D42A1FC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81509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9138" y="1163638"/>
            <a:ext cx="5578475" cy="31384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628" indent="-284802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268" indent="-22814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95" indent="-22814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920" indent="-22814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8903" indent="-228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9886" indent="-228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80868" indent="-228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21851" indent="-228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E07D25-B6E4-4726-B037-800B12BA066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6043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36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78475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E8CDD9-2015-4FE6-A7DF-187B4CA641F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08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B15A5-2D5B-4AE1-A6E8-AB9268FE98E1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CEA8E-4B7F-4A87-8AE8-822E32EDF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5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D3083-E04F-45AD-BD4E-5BA344F0840E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FE22C-91F2-4576-BCAC-1FF504951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09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48D97-B5C8-49E0-962B-2AB586333C2F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A44F5-5500-4AD3-8D8F-8EFBFDC69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20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1E1C-17A7-4B3B-952A-FB0F825501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414C-F75D-47B6-861D-536E7CF13C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69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1E1C-17A7-4B3B-952A-FB0F825501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414C-F75D-47B6-861D-536E7CF13C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12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1E1C-17A7-4B3B-952A-FB0F825501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414C-F75D-47B6-861D-536E7CF13C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9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1E1C-17A7-4B3B-952A-FB0F825501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414C-F75D-47B6-861D-536E7CF13C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61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1E1C-17A7-4B3B-952A-FB0F825501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414C-F75D-47B6-861D-536E7CF13C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93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1E1C-17A7-4B3B-952A-FB0F825501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414C-F75D-47B6-861D-536E7CF13C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72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1E1C-17A7-4B3B-952A-FB0F825501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414C-F75D-47B6-861D-536E7CF13C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35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1E1C-17A7-4B3B-952A-FB0F825501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414C-F75D-47B6-861D-536E7CF13C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51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1A039-B3B7-439C-8C4F-05E711853F50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AF9A2-B74C-463A-81FF-A9D249D07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17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1E1C-17A7-4B3B-952A-FB0F825501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414C-F75D-47B6-861D-536E7CF13C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91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1E1C-17A7-4B3B-952A-FB0F825501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414C-F75D-47B6-861D-536E7CF13C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16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E1E1C-17A7-4B3B-952A-FB0F825501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414C-F75D-47B6-861D-536E7CF13C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6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89BBE-178F-4E62-8380-5732CB4CB7B3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BEF49-1797-4963-B440-F53B5E1D1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8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55CC2-CB6B-44CF-9194-D5B18F163379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28A6-F8AB-48A6-9DE2-262946565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80AE0-C7E5-46DE-A697-D453046CAEED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3CFF7-26BE-4B5D-8DB3-2CDA768B6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1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1C1A0-E95A-4C63-BE5C-1C9560CA6E8F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BFB0B-5075-4000-B3B8-E824E7828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3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202F0-1ECD-4939-B4AC-9FC18CD917F8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78A77-986E-482D-A407-D7EDE1AA8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15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0E993-70FA-4F91-A1AB-44D3ADC951C7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979AA-52E8-4E24-8FC0-7B0FAC6A9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4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83491-1E14-4EFE-A650-253F452FECDD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DDF49-4B5F-4C6A-B7A1-4730243E6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5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9FED89-E8A1-40F0-9CC3-58D402134D2E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2CCE41-EC43-43F5-94C9-4C337E5A9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BCE1E1C-17A7-4B3B-952A-FB0F825501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10/9/2017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429414C-F75D-47B6-861D-536E7CF13C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260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jpeg"/><Relationship Id="rId3" Type="http://schemas.openxmlformats.org/officeDocument/2006/relationships/image" Target="../media/image47.emf"/><Relationship Id="rId7" Type="http://schemas.openxmlformats.org/officeDocument/2006/relationships/image" Target="../media/image51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hyperlink" Target="http://www.lanl.gov/" TargetMode="External"/><Relationship Id="rId5" Type="http://schemas.openxmlformats.org/officeDocument/2006/relationships/image" Target="../media/image49.emf"/><Relationship Id="rId10" Type="http://schemas.openxmlformats.org/officeDocument/2006/relationships/image" Target="../media/image54.png"/><Relationship Id="rId4" Type="http://schemas.openxmlformats.org/officeDocument/2006/relationships/image" Target="../media/image48.emf"/><Relationship Id="rId9" Type="http://schemas.openxmlformats.org/officeDocument/2006/relationships/image" Target="../media/image53.jpe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59.jpeg"/><Relationship Id="rId9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0.jpe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8.emf"/><Relationship Id="rId4" Type="http://schemas.openxmlformats.org/officeDocument/2006/relationships/image" Target="../media/image62.emf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png"/><Relationship Id="rId3" Type="http://schemas.openxmlformats.org/officeDocument/2006/relationships/image" Target="../media/image47.emf"/><Relationship Id="rId7" Type="http://schemas.openxmlformats.org/officeDocument/2006/relationships/image" Target="../media/image64.png"/><Relationship Id="rId12" Type="http://schemas.openxmlformats.org/officeDocument/2006/relationships/image" Target="../media/image6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8.png"/><Relationship Id="rId5" Type="http://schemas.openxmlformats.org/officeDocument/2006/relationships/image" Target="../media/image50.jpeg"/><Relationship Id="rId10" Type="http://schemas.openxmlformats.org/officeDocument/2006/relationships/image" Target="../media/image67.png"/><Relationship Id="rId4" Type="http://schemas.openxmlformats.org/officeDocument/2006/relationships/image" Target="../media/image49.emf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72.jpeg"/><Relationship Id="rId7" Type="http://schemas.openxmlformats.org/officeDocument/2006/relationships/image" Target="../media/image76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5" Type="http://schemas.openxmlformats.org/officeDocument/2006/relationships/image" Target="../media/image82.jpe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5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emf"/><Relationship Id="rId4" Type="http://schemas.openxmlformats.org/officeDocument/2006/relationships/image" Target="http://www.ru.nl/publish/pages/726626/fig1.p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60.pn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nl.gov/" TargetMode="External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jpeg"/><Relationship Id="rId4" Type="http://schemas.openxmlformats.org/officeDocument/2006/relationships/image" Target="../media/image51.jpeg"/><Relationship Id="rId9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62.emf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20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4.png"/><Relationship Id="rId5" Type="http://schemas.openxmlformats.org/officeDocument/2006/relationships/image" Target="../media/image75.jpeg"/><Relationship Id="rId10" Type="http://schemas.openxmlformats.org/officeDocument/2006/relationships/image" Target="../media/image103.jpeg"/><Relationship Id="rId4" Type="http://schemas.openxmlformats.org/officeDocument/2006/relationships/image" Target="../media/image74.jpeg"/><Relationship Id="rId9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03.jpe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2.jpeg"/><Relationship Id="rId11" Type="http://schemas.openxmlformats.org/officeDocument/2006/relationships/image" Target="../media/image113.jpeg"/><Relationship Id="rId5" Type="http://schemas.openxmlformats.org/officeDocument/2006/relationships/image" Target="../media/image102.png"/><Relationship Id="rId10" Type="http://schemas.openxmlformats.org/officeDocument/2006/relationships/image" Target="../media/image110.wmf"/><Relationship Id="rId4" Type="http://schemas.openxmlformats.org/officeDocument/2006/relationships/image" Target="../media/image111.png"/><Relationship Id="rId9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11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8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70496" y="1679353"/>
            <a:ext cx="9144000" cy="1670476"/>
          </a:xfrm>
          <a:prstGeom prst="rect">
            <a:avLst/>
          </a:prstGeom>
          <a:solidFill>
            <a:srgbClr val="4C4184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HIGH B/T FACILITY </a:t>
            </a:r>
            <a:b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Users Committee Meeting, October  2017 </a:t>
            </a:r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(Gainesville, </a:t>
            </a: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FL)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0496" y="4226150"/>
            <a:ext cx="9144000" cy="1413100"/>
          </a:xfrm>
          <a:prstGeom prst="rect">
            <a:avLst/>
          </a:prstGeom>
          <a:solidFill>
            <a:srgbClr val="4C41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38392" y="4648200"/>
            <a:ext cx="3189208" cy="812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Breakout Session</a:t>
            </a:r>
          </a:p>
        </p:txBody>
      </p:sp>
      <p:pic>
        <p:nvPicPr>
          <p:cNvPr id="5" name="Picture 4" descr="NationalMagLab_FullName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96" y="132069"/>
            <a:ext cx="3873800" cy="1304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7392" y="3431175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CHAO HUAN</a:t>
            </a:r>
          </a:p>
        </p:txBody>
      </p:sp>
      <p:pic>
        <p:nvPicPr>
          <p:cNvPr id="8" name="Picture 7" descr="nsf-logo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22" y="5715000"/>
            <a:ext cx="1012047" cy="1012047"/>
          </a:xfrm>
          <a:prstGeom prst="rect">
            <a:avLst/>
          </a:prstGeom>
        </p:spPr>
      </p:pic>
      <p:pic>
        <p:nvPicPr>
          <p:cNvPr id="9" name="Picture 8" descr="Seal_of_Florida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715000"/>
            <a:ext cx="900849" cy="900849"/>
          </a:xfrm>
          <a:prstGeom prst="rect">
            <a:avLst/>
          </a:prstGeom>
        </p:spPr>
      </p:pic>
      <p:pic>
        <p:nvPicPr>
          <p:cNvPr id="10" name="Picture 9" descr="FSU_Seal_RG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715001"/>
            <a:ext cx="978792" cy="978792"/>
          </a:xfrm>
          <a:prstGeom prst="rect">
            <a:avLst/>
          </a:prstGeom>
        </p:spPr>
      </p:pic>
      <p:pic>
        <p:nvPicPr>
          <p:cNvPr id="11" name="Picture 10" descr="Vertical_Signature_Blue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76079"/>
            <a:ext cx="779301" cy="773442"/>
          </a:xfrm>
          <a:prstGeom prst="rect">
            <a:avLst/>
          </a:prstGeom>
        </p:spPr>
      </p:pic>
      <p:pic>
        <p:nvPicPr>
          <p:cNvPr id="12" name="Picture 11" descr="lalrg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5755362"/>
            <a:ext cx="1813123" cy="65725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5105400" y="5804550"/>
            <a:ext cx="0" cy="622209"/>
          </a:xfrm>
          <a:prstGeom prst="line">
            <a:avLst/>
          </a:prstGeom>
          <a:ln>
            <a:solidFill>
              <a:srgbClr val="3C336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8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9" y="342423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http://joomla.magnet.fsu.edu/images/users/high_bt/measurement_techniques/pulsed_echo_ultrasound/choi_diagr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2" y="1470442"/>
            <a:ext cx="3068638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1626054" y="981456"/>
            <a:ext cx="30221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Ultrasound studies (superfluid </a:t>
            </a:r>
            <a:r>
              <a:rPr lang="en-US" alt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He)</a:t>
            </a:r>
          </a:p>
          <a:p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Users: Lee, Meisel, Masuhara</a:t>
            </a:r>
          </a:p>
        </p:txBody>
      </p:sp>
      <p:pic>
        <p:nvPicPr>
          <p:cNvPr id="1127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2"/>
          <a:stretch>
            <a:fillRect/>
          </a:stretch>
        </p:blipFill>
        <p:spPr bwMode="auto">
          <a:xfrm>
            <a:off x="1681617" y="4611984"/>
            <a:ext cx="2049250" cy="201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309" y="4446773"/>
            <a:ext cx="2647949" cy="245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xtBox 14"/>
          <p:cNvSpPr txBox="1">
            <a:spLocks noChangeArrowheads="1"/>
          </p:cNvSpPr>
          <p:nvPr/>
        </p:nvSpPr>
        <p:spPr bwMode="auto">
          <a:xfrm>
            <a:off x="6382985" y="3756896"/>
            <a:ext cx="23336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Sub-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susceptibility studies</a:t>
            </a:r>
          </a:p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QPTs: </a:t>
            </a:r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Users: Zapf, Sun, Yin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6" name="TextBox 14"/>
          <p:cNvSpPr txBox="1">
            <a:spLocks noChangeArrowheads="1"/>
          </p:cNvSpPr>
          <p:nvPr/>
        </p:nvSpPr>
        <p:spPr bwMode="auto">
          <a:xfrm>
            <a:off x="1681617" y="3676026"/>
            <a:ext cx="20590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Ultra-low Temperature Rotator quantum Hall studies</a:t>
            </a:r>
          </a:p>
          <a:p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Users: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Xia, Pan, </a:t>
            </a:r>
            <a:r>
              <a:rPr lang="en-US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Tsui</a:t>
            </a:r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</p:txBody>
      </p:sp>
      <p:pic>
        <p:nvPicPr>
          <p:cNvPr id="11277" name="Picture 9" descr="DSCN041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9" t="26694" r="29930" b="39940"/>
          <a:stretch>
            <a:fillRect/>
          </a:stretch>
        </p:blipFill>
        <p:spPr bwMode="auto">
          <a:xfrm>
            <a:off x="12250477" y="6410758"/>
            <a:ext cx="349827" cy="21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xtBox 16"/>
          <p:cNvSpPr txBox="1">
            <a:spLocks noChangeArrowheads="1"/>
          </p:cNvSpPr>
          <p:nvPr/>
        </p:nvSpPr>
        <p:spPr bwMode="auto">
          <a:xfrm>
            <a:off x="4152593" y="3703198"/>
            <a:ext cx="224722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High Sensitivity NMR</a:t>
            </a:r>
          </a:p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Diffusion liquid </a:t>
            </a:r>
            <a:r>
              <a:rPr lang="en-US" alt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He:</a:t>
            </a:r>
          </a:p>
          <a:p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Users: </a:t>
            </a:r>
            <a:r>
              <a:rPr lang="en-US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Curro</a:t>
            </a:r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Candela…</a:t>
            </a:r>
          </a:p>
        </p:txBody>
      </p:sp>
      <p:pic>
        <p:nvPicPr>
          <p:cNvPr id="1127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705" y="1620145"/>
            <a:ext cx="1362751" cy="181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338" y="4945927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TextBox 20"/>
          <p:cNvSpPr txBox="1">
            <a:spLocks noChangeArrowheads="1"/>
          </p:cNvSpPr>
          <p:nvPr/>
        </p:nvSpPr>
        <p:spPr bwMode="auto">
          <a:xfrm>
            <a:off x="4805364" y="828049"/>
            <a:ext cx="164291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Pt NMR thermometer (above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demag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11282" name="TextBox 21"/>
          <p:cNvSpPr txBox="1">
            <a:spLocks noChangeArrowheads="1"/>
          </p:cNvSpPr>
          <p:nvPr/>
        </p:nvSpPr>
        <p:spPr bwMode="auto">
          <a:xfrm>
            <a:off x="9041343" y="4135413"/>
            <a:ext cx="12971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 melting </a:t>
            </a:r>
          </a:p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pressure</a:t>
            </a:r>
          </a:p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thermometer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812" y="800029"/>
            <a:ext cx="2011441" cy="3090934"/>
          </a:xfrm>
          <a:prstGeom prst="rect">
            <a:avLst/>
          </a:prstGeom>
        </p:spPr>
      </p:pic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6631411" y="1011297"/>
            <a:ext cx="2085198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High sensitivity dielectric</a:t>
            </a:r>
          </a:p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</a:p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(magneto-electric  effect</a:t>
            </a:r>
          </a:p>
          <a:p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DTN, PbCrO</a:t>
            </a:r>
            <a:r>
              <a:rPr lang="en-US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Users: Wang, Chan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"/>
          <a:stretch/>
        </p:blipFill>
        <p:spPr>
          <a:xfrm>
            <a:off x="4144424" y="4504746"/>
            <a:ext cx="2063913" cy="2142851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 bwMode="auto">
          <a:xfrm>
            <a:off x="1880400" y="76543"/>
            <a:ext cx="8055156" cy="533400"/>
          </a:xfrm>
          <a:prstGeom prst="rect">
            <a:avLst/>
          </a:prstGeom>
          <a:noFill/>
          <a:ln w="38100">
            <a:solidFill>
              <a:srgbClr val="4C418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 Instrumentation for Low T, High B</a:t>
            </a:r>
          </a:p>
        </p:txBody>
      </p:sp>
      <p:pic>
        <p:nvPicPr>
          <p:cNvPr id="26" name="Picture 25" descr="JustM_purple.jpe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75" y="51705"/>
            <a:ext cx="774325" cy="923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 bwMode="auto">
          <a:xfrm>
            <a:off x="1986622" y="457200"/>
            <a:ext cx="3332489" cy="884720"/>
          </a:xfrm>
          <a:prstGeom prst="rect">
            <a:avLst/>
          </a:prstGeom>
          <a:noFill/>
          <a:ln w="38100">
            <a:solidFill>
              <a:srgbClr val="4C418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B/T Facility</a:t>
            </a:r>
          </a:p>
          <a:p>
            <a:pPr eaLnBrk="1" hangingPunct="1"/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2006-2015</a:t>
            </a:r>
          </a:p>
        </p:txBody>
      </p:sp>
      <p:pic>
        <p:nvPicPr>
          <p:cNvPr id="15" name="Picture 14" descr="JustM_purple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97" y="453081"/>
            <a:ext cx="774325" cy="9235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06507" y="1892469"/>
            <a:ext cx="3724123" cy="32932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Typical experiment:</a:t>
            </a:r>
          </a:p>
          <a:p>
            <a:endParaRPr lang="en-US" sz="8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defTabSz="744538"/>
            <a:r>
              <a:rPr lang="en-US" sz="16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   1 	PI</a:t>
            </a:r>
          </a:p>
          <a:p>
            <a:pPr defTabSz="744538"/>
            <a:r>
              <a:rPr lang="en-US" sz="16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   2.5 	Co-PIs</a:t>
            </a:r>
          </a:p>
          <a:p>
            <a:pPr>
              <a:tabLst>
                <a:tab pos="744538" algn="l"/>
              </a:tabLst>
            </a:pPr>
            <a:r>
              <a:rPr lang="en-US" sz="16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   1 	local collaborator</a:t>
            </a:r>
          </a:p>
          <a:p>
            <a:pPr>
              <a:tabLst>
                <a:tab pos="744538" algn="l"/>
              </a:tabLst>
            </a:pPr>
            <a:r>
              <a:rPr lang="en-US" sz="16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   1 	sample maker</a:t>
            </a:r>
          </a:p>
          <a:p>
            <a:pPr>
              <a:tabLst>
                <a:tab pos="744538" algn="l"/>
                <a:tab pos="973138" algn="l"/>
              </a:tabLst>
            </a:pPr>
            <a:r>
              <a:rPr lang="en-US" sz="16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   1 	sample characterization</a:t>
            </a:r>
          </a:p>
          <a:p>
            <a:pPr>
              <a:tabLst>
                <a:tab pos="744538" algn="l"/>
              </a:tabLst>
            </a:pPr>
            <a:r>
              <a:rPr lang="en-US" sz="16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   0.5 	postdoctoral fellow</a:t>
            </a:r>
          </a:p>
          <a:p>
            <a:pPr>
              <a:tabLst>
                <a:tab pos="744538" algn="l"/>
              </a:tabLst>
            </a:pPr>
            <a:r>
              <a:rPr lang="en-US" sz="16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   0.5 	graduate student.</a:t>
            </a:r>
          </a:p>
          <a:p>
            <a:r>
              <a:rPr lang="en-US" sz="16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Uses 3000-6000  liters of liquid He</a:t>
            </a:r>
          </a:p>
          <a:p>
            <a:endParaRPr lang="en-US" sz="1400" dirty="0">
              <a:solidFill>
                <a:srgbClr val="C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Fabrication of sample mount, testing lasts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2-9  months </a:t>
            </a:r>
            <a:r>
              <a:rPr lang="en-US" sz="1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(varies widely)</a:t>
            </a:r>
          </a:p>
          <a:p>
            <a:endParaRPr lang="en-US" sz="1400" dirty="0">
              <a:solidFill>
                <a:srgbClr val="C0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1507801"/>
              </p:ext>
            </p:extLst>
          </p:nvPr>
        </p:nvGraphicFramePr>
        <p:xfrm>
          <a:off x="6280232" y="33068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V="1">
            <a:off x="7848600" y="1606996"/>
            <a:ext cx="0" cy="38100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58815" y="1892469"/>
            <a:ext cx="1107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open Bay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0479" y="834575"/>
            <a:ext cx="1751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600CC"/>
                </a:solidFill>
              </a:rPr>
              <a:t>helium</a:t>
            </a:r>
            <a:r>
              <a:rPr lang="en-US" sz="1200" b="1" dirty="0" smtClean="0">
                <a:solidFill>
                  <a:srgbClr val="9966FF"/>
                </a:solidFill>
              </a:rPr>
              <a:t> </a:t>
            </a:r>
            <a:r>
              <a:rPr lang="en-US" sz="1200" b="1" dirty="0" smtClean="0">
                <a:solidFill>
                  <a:srgbClr val="6600CC"/>
                </a:solidFill>
              </a:rPr>
              <a:t>costs(units$2.5k</a:t>
            </a:r>
            <a:r>
              <a:rPr lang="en-US" sz="1200" b="1" dirty="0" smtClean="0">
                <a:solidFill>
                  <a:srgbClr val="9966FF"/>
                </a:solidFill>
              </a:rPr>
              <a:t>)</a:t>
            </a:r>
            <a:endParaRPr lang="en-US" sz="1200" b="1" dirty="0">
              <a:solidFill>
                <a:srgbClr val="9966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25695" y="1658997"/>
            <a:ext cx="1412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</a:rPr>
              <a:t>funding (unit $25k)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42576" y="2319681"/>
            <a:ext cx="1095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</a:rPr>
              <a:t>publications</a:t>
            </a:r>
            <a:endParaRPr lang="en-US" sz="1400" b="1" dirty="0">
              <a:solidFill>
                <a:srgbClr val="3366FF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172200" y="3733800"/>
            <a:ext cx="16764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715000" y="3608457"/>
            <a:ext cx="1559983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Research areas</a:t>
            </a:r>
          </a:p>
        </p:txBody>
      </p:sp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5370805"/>
              </p:ext>
            </p:extLst>
          </p:nvPr>
        </p:nvGraphicFramePr>
        <p:xfrm>
          <a:off x="6172200" y="3316313"/>
          <a:ext cx="4486275" cy="3129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6172200" y="3316313"/>
            <a:ext cx="1600200" cy="341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815954" y="3216759"/>
            <a:ext cx="13856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altLang="en-US" sz="82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altLang="en-US" sz="825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altLang="en-US" sz="675"/>
          </a:p>
          <a:p>
            <a:pPr defTabSz="685800"/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815954" y="355005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096131" y="175599"/>
            <a:ext cx="6827830" cy="515112"/>
          </a:xfrm>
          <a:prstGeom prst="rect">
            <a:avLst/>
          </a:prstGeom>
          <a:noFill/>
          <a:ln w="38100">
            <a:solidFill>
              <a:srgbClr val="4C418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Feedback Comments (2014-2015)</a:t>
            </a:r>
          </a:p>
        </p:txBody>
      </p:sp>
      <p:pic>
        <p:nvPicPr>
          <p:cNvPr id="12" name="Picture 11" descr="JustM_purple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06" y="146647"/>
            <a:ext cx="774325" cy="923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1752600"/>
            <a:ext cx="8991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274320"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Please let me express my sincere appreciation for your support and help for our experiment in High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B/T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Facility in the University of Florida this summer. 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equipment I used was in great condition. Dr.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Xia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Dr. Meisel and Dr. Sullivan were very helpful. The Stanford SR830 Lock-in Amplifiers I used were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 and in excellent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condition.”</a:t>
            </a:r>
          </a:p>
          <a:p>
            <a:pPr defTabSz="274320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74320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	“I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completed safety training before I came to UF and had no safety concerns or questions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Dr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	Xia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talked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 about safety at the beginning and end of experiment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274320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74320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	“Let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 express my gratitude for giving us experimental time at the high B/T facility. It was 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very educational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experience. I was informed about many new techniques and apparatus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designs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which we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deploy here in our lab in Stuttgart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74320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74320"/>
            <a:r>
              <a:rPr lang="en-US" sz="1600" b="1" i="1" dirty="0" smtClean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Informal Comments</a:t>
            </a:r>
            <a:endParaRPr lang="en-US" sz="2000" b="1" i="1" dirty="0" smtClean="0">
              <a:solidFill>
                <a:srgbClr val="4C4184"/>
              </a:solidFill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74320">
              <a:buAutoNum type="arabicPeriod"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“Parking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is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long term users of the High B/T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facility. 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perennial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274320"/>
            <a:r>
              <a:rPr lang="en-US" sz="16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Recommend users reserve at Reitz Union (very close, [safety] &amp; free parking)</a:t>
            </a:r>
          </a:p>
          <a:p>
            <a:pPr defTabSz="274320"/>
            <a:endParaRPr lang="en-US" sz="1600" i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74320"/>
            <a:r>
              <a:rPr lang="en-US" sz="16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	  “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do experiments at low field to access ultra-low temperature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capability not available 	        	  elsewhere?”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Font typeface="+mj-lt"/>
              <a:buAutoNum type="arabicPeriod"/>
            </a:pPr>
            <a:endParaRPr lang="en-US" sz="1600" dirty="0"/>
          </a:p>
          <a:p>
            <a:pPr marL="257175" indent="-257175"/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1519730" y="1099143"/>
            <a:ext cx="2210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74320"/>
            <a:r>
              <a:rPr lang="en-US" b="1" i="1" dirty="0" smtClean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 </a:t>
            </a:r>
            <a:r>
              <a:rPr lang="en-US" b="1" i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Comments</a:t>
            </a:r>
            <a:endParaRPr lang="en-US" sz="2400" b="1" i="1" dirty="0">
              <a:solidFill>
                <a:srgbClr val="4C41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9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753" y="1013638"/>
            <a:ext cx="7628834" cy="3416320"/>
          </a:xfrm>
          <a:prstGeom prst="rect">
            <a:avLst/>
          </a:prstGeom>
          <a:solidFill>
            <a:srgbClr val="F2DCDB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  <a:buAutoNum type="romanU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Users review proposed experiment with staff (needs, cell design….)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Proposal submission anytime throughout year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II.   External review of proposal   ~ month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III.  Internal review (feasibility, ULT needs) – UF LT faculty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Approve/Disapprove.  Assign magnet time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(new PI, young investigator can jump queue)</a:t>
            </a:r>
          </a:p>
          <a:p>
            <a:pPr marL="400050" indent="-400050">
              <a:lnSpc>
                <a:spcPct val="150000"/>
              </a:lnSpc>
              <a:buAutoNum type="romanUcPeriod" startAt="4"/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&amp; construct experimental cell (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taff intensive – bottleneck)</a:t>
            </a:r>
          </a:p>
          <a:p>
            <a:pPr marL="400050" indent="-400050">
              <a:lnSpc>
                <a:spcPct val="150000"/>
              </a:lnSpc>
              <a:buAutoNum type="romanUcPeriod" startAt="4"/>
            </a:pP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On-Site Users take on-line safety training on main NHMFL website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7354" y="4563159"/>
            <a:ext cx="4668266" cy="1938992"/>
          </a:xfrm>
          <a:prstGeom prst="rect">
            <a:avLst/>
          </a:prstGeom>
          <a:solidFill>
            <a:srgbClr val="91A8DB">
              <a:alpha val="85490"/>
            </a:srgbClr>
          </a:solidFill>
          <a:ln w="952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Typical  Year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0-2  new users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6-7  proposed experiments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0-2  rejected proposals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Operate 24/7   10-11 months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1-2 experiments fail (sample, cell leaks….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88" y="4032503"/>
            <a:ext cx="3505200" cy="246964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905000" y="152400"/>
            <a:ext cx="3779830" cy="515112"/>
          </a:xfrm>
          <a:prstGeom prst="rect">
            <a:avLst/>
          </a:prstGeom>
          <a:noFill/>
          <a:ln w="38100">
            <a:solidFill>
              <a:srgbClr val="4C418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B/T Procedures</a:t>
            </a:r>
          </a:p>
        </p:txBody>
      </p:sp>
      <p:pic>
        <p:nvPicPr>
          <p:cNvPr id="9" name="Picture 8" descr="JustM_purple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54" y="42671"/>
            <a:ext cx="774325" cy="923544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4"/>
          <a:stretch/>
        </p:blipFill>
        <p:spPr bwMode="auto">
          <a:xfrm>
            <a:off x="8229587" y="94712"/>
            <a:ext cx="3521176" cy="39377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4450740"/>
            <a:ext cx="1416921" cy="23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914400" y="-876"/>
            <a:ext cx="9143999" cy="943929"/>
          </a:xfrm>
          <a:prstGeom prst="rect">
            <a:avLst/>
          </a:prstGeom>
          <a:solidFill>
            <a:srgbClr val="4C4184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8219" r="35532"/>
          <a:stretch/>
        </p:blipFill>
        <p:spPr>
          <a:xfrm>
            <a:off x="9924701" y="-107352"/>
            <a:ext cx="969376" cy="9408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2449" r="37053"/>
          <a:stretch/>
        </p:blipFill>
        <p:spPr>
          <a:xfrm>
            <a:off x="10631580" y="-110819"/>
            <a:ext cx="944592" cy="9352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355" y="6193855"/>
            <a:ext cx="2661990" cy="3215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6652" y="26363"/>
            <a:ext cx="7289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Magnetic Field Induced Polarization in Bose Glass State</a:t>
            </a:r>
          </a:p>
          <a:p>
            <a:pPr algn="ctr"/>
            <a:r>
              <a:rPr lang="en-US" alt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alt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Armando </a:t>
            </a:r>
            <a:r>
              <a:rPr lang="en-US" alt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Paduan</a:t>
            </a:r>
            <a:r>
              <a:rPr lang="en-US" alt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Filho</a:t>
            </a:r>
            <a:r>
              <a:rPr lang="en-US" alt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(Sao-Paulo, Brazil), Vivien Zapf</a:t>
            </a:r>
            <a:r>
              <a:rPr lang="en-US" altLang="en-US" sz="1600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(Los Alamos),</a:t>
            </a:r>
          </a:p>
          <a:p>
            <a:pPr algn="ctr"/>
            <a:r>
              <a:rPr lang="en-US" alt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Jian-sheng Xia, Liang Yin (Univ. Florida)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12420600" y="3173120"/>
            <a:ext cx="249918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NHMFL High B/T Facility</a:t>
            </a:r>
          </a:p>
          <a:p>
            <a:r>
              <a:rPr lang="en-US" altLang="en-US" sz="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3 of the </a:t>
            </a:r>
            <a:r>
              <a:rPr lang="en-US" altLang="en-US" sz="8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Microkelvin</a:t>
            </a:r>
            <a:r>
              <a:rPr lang="en-US" altLang="en-US" sz="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Laboratory</a:t>
            </a:r>
          </a:p>
        </p:txBody>
      </p:sp>
      <p:pic>
        <p:nvPicPr>
          <p:cNvPr id="24" name="Picture 8" descr="NSF 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82" y="5218114"/>
            <a:ext cx="69056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9" r="3854" b="1491"/>
          <a:stretch>
            <a:fillRect/>
          </a:stretch>
        </p:blipFill>
        <p:spPr bwMode="auto">
          <a:xfrm>
            <a:off x="6882305" y="947736"/>
            <a:ext cx="5044280" cy="204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7319255" y="2987133"/>
            <a:ext cx="4048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/>
              <a:t>Low temperature phase diagrams for (a) BEC condensed DTN,</a:t>
            </a:r>
          </a:p>
          <a:p>
            <a:r>
              <a:rPr lang="en-US" altLang="en-US" sz="1200" dirty="0"/>
              <a:t>                                (b) Bose glass state in Br-doped (15%)  DTN</a:t>
            </a:r>
          </a:p>
        </p:txBody>
      </p:sp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2" t="7713" r="32889" b="5093"/>
          <a:stretch>
            <a:fillRect/>
          </a:stretch>
        </p:blipFill>
        <p:spPr bwMode="auto">
          <a:xfrm>
            <a:off x="5978204" y="3535297"/>
            <a:ext cx="1784387" cy="226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184202" y="5629496"/>
            <a:ext cx="1244600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1" dirty="0"/>
              <a:t>Crystal structure : </a:t>
            </a:r>
          </a:p>
          <a:p>
            <a:pPr>
              <a:defRPr/>
            </a:pPr>
            <a:r>
              <a:rPr lang="en-US" sz="1051" dirty="0"/>
              <a:t>Ni spins blue, </a:t>
            </a:r>
          </a:p>
          <a:p>
            <a:pPr>
              <a:defRPr/>
            </a:pPr>
            <a:r>
              <a:rPr lang="en-US" sz="1051" dirty="0"/>
              <a:t>Cl separators green</a:t>
            </a:r>
          </a:p>
        </p:txBody>
      </p:sp>
      <p:pic>
        <p:nvPicPr>
          <p:cNvPr id="29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"/>
          <a:stretch>
            <a:fillRect/>
          </a:stretch>
        </p:blipFill>
        <p:spPr bwMode="auto">
          <a:xfrm>
            <a:off x="8446133" y="3670986"/>
            <a:ext cx="2788166" cy="247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791369" y="1040773"/>
            <a:ext cx="5256095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u="sng" dirty="0"/>
              <a:t>Bose Glass State</a:t>
            </a:r>
            <a:r>
              <a:rPr lang="en-US" altLang="en-US" sz="1600" dirty="0"/>
              <a:t> – Introduce disorder to BEC</a:t>
            </a:r>
          </a:p>
          <a:p>
            <a:pPr eaLnBrk="1" hangingPunct="1"/>
            <a:r>
              <a:rPr lang="en-US" altLang="en-US" sz="1600" dirty="0"/>
              <a:t>Quantum organic magnet:</a:t>
            </a:r>
          </a:p>
          <a:p>
            <a:pPr eaLnBrk="1" hangingPunct="1"/>
            <a:r>
              <a:rPr lang="en-US" altLang="en-US" sz="1600" dirty="0" smtClean="0"/>
              <a:t>                      </a:t>
            </a:r>
            <a:r>
              <a:rPr lang="en-US" altLang="en-US" sz="1600" dirty="0" err="1" smtClean="0"/>
              <a:t>Dichloro</a:t>
            </a:r>
            <a:r>
              <a:rPr lang="en-US" altLang="en-US" sz="1600" dirty="0" smtClean="0"/>
              <a:t>-</a:t>
            </a:r>
            <a:r>
              <a:rPr lang="en-US" altLang="en-US" sz="1600" dirty="0" err="1" smtClean="0"/>
              <a:t>tetrakis</a:t>
            </a:r>
            <a:r>
              <a:rPr lang="en-US" altLang="en-US" sz="1600" dirty="0" smtClean="0"/>
              <a:t>-</a:t>
            </a:r>
            <a:r>
              <a:rPr lang="en-US" altLang="en-US" sz="1600" dirty="0" err="1" smtClean="0"/>
              <a:t>thiourea</a:t>
            </a:r>
            <a:r>
              <a:rPr lang="en-US" altLang="en-US" sz="1600" dirty="0" smtClean="0"/>
              <a:t>-nickel </a:t>
            </a:r>
            <a:r>
              <a:rPr lang="en-US" altLang="en-US" sz="1600" dirty="0"/>
              <a:t>, or DTN. </a:t>
            </a:r>
          </a:p>
          <a:p>
            <a:pPr eaLnBrk="1" hangingPunct="1"/>
            <a:r>
              <a:rPr lang="en-US" altLang="en-US" sz="1600" dirty="0" smtClean="0"/>
              <a:t>                     </a:t>
            </a:r>
            <a:r>
              <a:rPr lang="en-US" altLang="en-US" sz="1600" dirty="0" err="1" smtClean="0"/>
              <a:t>magnon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quasiparticles (Ni spins) undergo BEC. </a:t>
            </a:r>
          </a:p>
          <a:p>
            <a:pPr eaLnBrk="1" hangingPunct="1"/>
            <a:r>
              <a:rPr lang="en-US" altLang="en-US" sz="1600" dirty="0" smtClean="0"/>
              <a:t>            Disorder </a:t>
            </a:r>
            <a:r>
              <a:rPr lang="en-US" altLang="en-US" sz="1600" dirty="0"/>
              <a:t>intro. in controlled manner (Br doping)</a:t>
            </a:r>
          </a:p>
          <a:p>
            <a:pPr eaLnBrk="1" hangingPunct="1"/>
            <a:r>
              <a:rPr lang="en-US" altLang="en-US" sz="1600" dirty="0"/>
              <a:t>              </a:t>
            </a:r>
            <a:r>
              <a:rPr lang="en-US" altLang="en-US" sz="1600" dirty="0" smtClean="0"/>
              <a:t>                     </a:t>
            </a:r>
            <a:r>
              <a:rPr lang="en-US" altLang="en-US" sz="1600" dirty="0" smtClean="0">
                <a:solidFill>
                  <a:srgbClr val="FF0000"/>
                </a:solidFill>
              </a:rPr>
              <a:t>Bose-Glass </a:t>
            </a:r>
            <a:r>
              <a:rPr lang="en-US" altLang="en-US" sz="1600" dirty="0">
                <a:solidFill>
                  <a:srgbClr val="FF0000"/>
                </a:solidFill>
              </a:rPr>
              <a:t>(BG) state</a:t>
            </a:r>
          </a:p>
          <a:p>
            <a:pPr>
              <a:spcBef>
                <a:spcPts val="600"/>
              </a:spcBef>
            </a:pPr>
            <a:endParaRPr lang="en-US" altLang="en-US" sz="1600" b="1" u="sng" dirty="0"/>
          </a:p>
          <a:p>
            <a:r>
              <a:rPr lang="en-US" altLang="en-US" sz="1600" b="1" u="sng" dirty="0"/>
              <a:t>Magneto-electric Effects </a:t>
            </a:r>
            <a:r>
              <a:rPr lang="en-US" altLang="en-US" sz="1600" dirty="0"/>
              <a:t>– orientation of polar</a:t>
            </a:r>
          </a:p>
          <a:p>
            <a:r>
              <a:rPr lang="en-US" altLang="en-US" sz="1600" dirty="0" err="1"/>
              <a:t>thiourea</a:t>
            </a:r>
            <a:r>
              <a:rPr lang="en-US" altLang="en-US" sz="1600" dirty="0"/>
              <a:t> molecules in spin ordered states</a:t>
            </a:r>
          </a:p>
          <a:p>
            <a:r>
              <a:rPr lang="en-US" altLang="en-US" sz="1600" b="1" dirty="0">
                <a:solidFill>
                  <a:srgbClr val="FF0000"/>
                </a:solidFill>
              </a:rPr>
              <a:t>“glassy” </a:t>
            </a:r>
            <a:r>
              <a:rPr lang="en-US" altLang="en-US" sz="1600" dirty="0"/>
              <a:t>nature of the BG state                    </a:t>
            </a:r>
          </a:p>
          <a:p>
            <a:r>
              <a:rPr lang="en-US" altLang="en-US" sz="1600" b="1" dirty="0"/>
              <a:t>induced polarization dependent on frequency of excitation. </a:t>
            </a:r>
          </a:p>
          <a:p>
            <a:r>
              <a:rPr lang="en-US" altLang="en-US" sz="1600" dirty="0"/>
              <a:t>Unique high sensitivity ultra-low T  dielectric cells</a:t>
            </a:r>
          </a:p>
          <a:p>
            <a:r>
              <a:rPr lang="en-US" altLang="en-US" sz="1600" dirty="0"/>
              <a:t>to measure polarization of doped DTN (15% Br)</a:t>
            </a:r>
          </a:p>
          <a:p>
            <a:pPr>
              <a:spcBef>
                <a:spcPts val="600"/>
              </a:spcBef>
            </a:pPr>
            <a:endParaRPr lang="en-US" altLang="en-US" sz="1600" b="1" dirty="0"/>
          </a:p>
          <a:p>
            <a:r>
              <a:rPr lang="en-US" altLang="en-US" sz="1600" dirty="0"/>
              <a:t>Ref. : R. Yu </a:t>
            </a:r>
            <a:r>
              <a:rPr lang="en-US" altLang="en-US" sz="1600" i="1" dirty="0"/>
              <a:t>et al</a:t>
            </a:r>
            <a:r>
              <a:rPr lang="en-US" altLang="en-US" sz="1600" dirty="0"/>
              <a:t>,  Nature </a:t>
            </a:r>
            <a:r>
              <a:rPr lang="en-US" altLang="en-US" sz="1600" b="1" dirty="0"/>
              <a:t>489</a:t>
            </a:r>
            <a:r>
              <a:rPr lang="en-US" altLang="en-US" sz="1600" dirty="0"/>
              <a:t> (7416), 379-384 (2013</a:t>
            </a:r>
            <a:r>
              <a:rPr lang="en-US" altLang="en-US" sz="1400" dirty="0"/>
              <a:t>). </a:t>
            </a:r>
          </a:p>
        </p:txBody>
      </p:sp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780" y="138103"/>
            <a:ext cx="10620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Los Alamos National Laboratory">
            <a:hlinkClick r:id="rId11" tooltip="Los Alamos National Laboratory world view hom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3" y="510900"/>
            <a:ext cx="108108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44"/>
          <p:cNvSpPr>
            <a:spLocks noChangeArrowheads="1"/>
          </p:cNvSpPr>
          <p:nvPr/>
        </p:nvSpPr>
        <p:spPr bwMode="auto">
          <a:xfrm>
            <a:off x="7015250" y="6173941"/>
            <a:ext cx="46561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400" dirty="0"/>
              <a:t> I.  strong frequency dependent induced polarization</a:t>
            </a:r>
          </a:p>
          <a:p>
            <a:pPr>
              <a:spcBef>
                <a:spcPts val="600"/>
              </a:spcBef>
            </a:pPr>
            <a:r>
              <a:rPr lang="en-US" altLang="en-US" sz="1400" dirty="0"/>
              <a:t> II.  clear indications of the transitions: BG state to BEC phase</a:t>
            </a:r>
          </a:p>
        </p:txBody>
      </p:sp>
      <p:pic>
        <p:nvPicPr>
          <p:cNvPr id="34" name="Picture 46" descr="JustM_purple.jpe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39" y="5306946"/>
            <a:ext cx="4667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ight Arrow 34"/>
          <p:cNvSpPr/>
          <p:nvPr/>
        </p:nvSpPr>
        <p:spPr>
          <a:xfrm>
            <a:off x="1612355" y="2362200"/>
            <a:ext cx="463550" cy="173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" name="Picture 13" descr="http://www4.usp.br/templates/usp/images/logo-usp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5" y="-876"/>
            <a:ext cx="930654" cy="51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23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t="2232"/>
          <a:stretch>
            <a:fillRect/>
          </a:stretch>
        </p:blipFill>
        <p:spPr bwMode="auto">
          <a:xfrm>
            <a:off x="7744757" y="4349391"/>
            <a:ext cx="3311457" cy="250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31717" y="2616465"/>
            <a:ext cx="6338888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600" b="1" u="sng" dirty="0"/>
              <a:t>New Low Temperature Results</a:t>
            </a:r>
          </a:p>
          <a:p>
            <a:pPr>
              <a:spcBef>
                <a:spcPts val="600"/>
              </a:spcBef>
            </a:pPr>
            <a:r>
              <a:rPr lang="en-US" altLang="en-US" sz="1400" dirty="0"/>
              <a:t>First observation of anisotropic transport for </a:t>
            </a:r>
            <a:r>
              <a:rPr lang="en-US" altLang="en-US" sz="1400" dirty="0">
                <a:latin typeface="Symbol" panose="05050102010706020507" pitchFamily="18" charset="2"/>
              </a:rPr>
              <a:t>n</a:t>
            </a:r>
            <a:r>
              <a:rPr lang="en-US" altLang="en-US" sz="1400" dirty="0"/>
              <a:t> = 7/2 in a high-quality dilute (n=5x10</a:t>
            </a:r>
            <a:r>
              <a:rPr lang="en-US" altLang="en-US" sz="1400" baseline="30000" dirty="0"/>
              <a:t>10</a:t>
            </a:r>
            <a:r>
              <a:rPr lang="en-US" altLang="en-US" sz="1400" dirty="0"/>
              <a:t> cm</a:t>
            </a:r>
            <a:r>
              <a:rPr lang="en-US" altLang="en-US" sz="1400" baseline="30000" dirty="0"/>
              <a:t>-2</a:t>
            </a:r>
            <a:r>
              <a:rPr lang="en-US" altLang="en-US" sz="1400" dirty="0"/>
              <a:t> ) 2D electron system. </a:t>
            </a:r>
          </a:p>
          <a:p>
            <a:pPr>
              <a:spcBef>
                <a:spcPts val="600"/>
              </a:spcBef>
            </a:pPr>
            <a:r>
              <a:rPr lang="en-US" altLang="en-US" sz="1400" dirty="0"/>
              <a:t>New behavior attributed to a large Landau level mixing effect that perturbs the pairing stability of composite limit. 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421236" y="4377307"/>
            <a:ext cx="39592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dirty="0"/>
              <a:t>upturn in the energy gap for n &lt; 5x10</a:t>
            </a:r>
            <a:r>
              <a:rPr lang="en-US" altLang="en-US" sz="1600" baseline="30000" dirty="0"/>
              <a:t>10</a:t>
            </a:r>
            <a:r>
              <a:rPr lang="en-US" altLang="en-US" sz="1600" dirty="0"/>
              <a:t> cm</a:t>
            </a:r>
            <a:r>
              <a:rPr lang="en-US" altLang="en-US" sz="1600" baseline="30000" dirty="0"/>
              <a:t>-2</a:t>
            </a:r>
            <a:endParaRPr lang="en-US" altLang="en-US" sz="1600" dirty="0"/>
          </a:p>
          <a:p>
            <a:r>
              <a:rPr lang="en-US" altLang="en-US" sz="1600" dirty="0"/>
              <a:t> implies  </a:t>
            </a:r>
            <a:r>
              <a:rPr lang="en-US" altLang="en-US" sz="1600" dirty="0">
                <a:solidFill>
                  <a:srgbClr val="FF0000"/>
                </a:solidFill>
              </a:rPr>
              <a:t>spin </a:t>
            </a:r>
            <a:r>
              <a:rPr lang="en-US" altLang="en-US" sz="1600" dirty="0" err="1">
                <a:solidFill>
                  <a:srgbClr val="FF0000"/>
                </a:solidFill>
              </a:rPr>
              <a:t>unpolarized</a:t>
            </a:r>
            <a:r>
              <a:rPr lang="en-US" altLang="en-US" sz="1600" dirty="0">
                <a:solidFill>
                  <a:srgbClr val="FF0000"/>
                </a:solidFill>
              </a:rPr>
              <a:t> ground state</a:t>
            </a:r>
            <a:endParaRPr lang="en-US" altLang="en-US" sz="1600" dirty="0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108187" y="5802773"/>
            <a:ext cx="5545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 dirty="0"/>
              <a:t>Ref.   W. Pan </a:t>
            </a:r>
            <a:r>
              <a:rPr lang="en-US" altLang="en-US" sz="1400" b="1" i="1" dirty="0"/>
              <a:t>et al</a:t>
            </a:r>
            <a:r>
              <a:rPr lang="en-US" altLang="en-US" sz="1400" b="1" dirty="0"/>
              <a:t>.,  </a:t>
            </a:r>
            <a:r>
              <a:rPr lang="en-US" altLang="en-US" sz="1400" dirty="0"/>
              <a:t>Phys. Rev. B 89, 241302(R) (2014).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802568" y="5151503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 dirty="0"/>
              <a:t>Competing quantum Hall phases in the second Landau level in the low-density limit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553200" y="4918033"/>
            <a:ext cx="1796874" cy="3815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4581619" y="6218717"/>
            <a:ext cx="30861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NHMFL High B/T Facility</a:t>
            </a:r>
          </a:p>
          <a:p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2 of the </a:t>
            </a:r>
            <a:r>
              <a:rPr lang="en-US" altLang="en-US" sz="13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Microkelvin</a:t>
            </a:r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Laboratory</a:t>
            </a:r>
          </a:p>
        </p:txBody>
      </p:sp>
      <p:pic>
        <p:nvPicPr>
          <p:cNvPr id="11" name="Picture 12" descr="anisoSLLfi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" r="1830" b="2"/>
          <a:stretch>
            <a:fillRect/>
          </a:stretch>
        </p:blipFill>
        <p:spPr bwMode="auto">
          <a:xfrm>
            <a:off x="7888482" y="1032303"/>
            <a:ext cx="3105038" cy="339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12019" y="1242117"/>
            <a:ext cx="651827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1600" b="1" u="sng" dirty="0"/>
              <a:t>Quantum Hall Effect in Second Landau Level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sz="1400" dirty="0">
                <a:latin typeface="+mn-lt"/>
              </a:rPr>
              <a:t>Recent progress in fabrication of high-quality low-density samples allows one to probe exotic quantum Hall states such as the n =5/2 and 7/2 states a new regime where the electron-electron interactions are strong. 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304800" y="-10927"/>
            <a:ext cx="10363201" cy="1004290"/>
          </a:xfrm>
          <a:prstGeom prst="rect">
            <a:avLst/>
          </a:prstGeom>
          <a:solidFill>
            <a:srgbClr val="4C4184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8219" r="35532"/>
          <a:stretch/>
        </p:blipFill>
        <p:spPr>
          <a:xfrm>
            <a:off x="9525001" y="-102396"/>
            <a:ext cx="736305" cy="6993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12449" r="37053"/>
          <a:stretch/>
        </p:blipFill>
        <p:spPr>
          <a:xfrm>
            <a:off x="10045957" y="-86924"/>
            <a:ext cx="685800" cy="67903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37967" y="24662"/>
            <a:ext cx="85551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altLang="en-US" sz="16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Competing </a:t>
            </a:r>
            <a:r>
              <a:rPr lang="en-US" altLang="en-US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Quantum Hall Phases:  Second Landau Level of </a:t>
            </a:r>
          </a:p>
          <a:p>
            <a:r>
              <a:rPr lang="en-US" altLang="en-US" sz="1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		                   2D Electron Systems</a:t>
            </a:r>
            <a:endParaRPr lang="en-US" altLang="en-US" sz="12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altLang="en-US" sz="1600" i="1" dirty="0">
                <a:solidFill>
                  <a:schemeClr val="bg1"/>
                </a:solidFill>
                <a:latin typeface="+mn-lt"/>
              </a:rPr>
              <a:t>           </a:t>
            </a:r>
            <a:r>
              <a:rPr lang="en-US" altLang="en-US" sz="1600" i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</a:t>
            </a:r>
            <a:r>
              <a:rPr lang="en-US" altLang="en-US" sz="1600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. Pan (Sandia Nat Lab.), D. </a:t>
            </a:r>
            <a:r>
              <a:rPr lang="en-US" altLang="en-US" sz="1600" i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Tsui</a:t>
            </a:r>
            <a:r>
              <a:rPr lang="en-US" altLang="en-US" sz="1600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, K. W. Baldwin, K. W. West, L. N. Pfeiffer (Princeton Univ.)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/>
          <a:stretch>
            <a:fillRect/>
          </a:stretch>
        </p:blipFill>
        <p:spPr bwMode="auto">
          <a:xfrm>
            <a:off x="469646" y="-9193"/>
            <a:ext cx="990600" cy="49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4" y="485671"/>
            <a:ext cx="533400" cy="48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6568803"/>
            <a:ext cx="2356756" cy="28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1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F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4149" y="5979193"/>
            <a:ext cx="778285" cy="7829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2095" y="3156560"/>
            <a:ext cx="651717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Very-Low Temperature Results</a:t>
            </a:r>
          </a:p>
          <a:p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Studied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mobility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(m = 3.0 × 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/Vs),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20nm GaAs/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/GaAs square well.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Observe striking threshold behavior T &lt; 30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mK.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Holes are pinned within a narrow range  of ±5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(resistance &gt; 1 GΩ). Just above Tc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the resistance plummets by ~ 3 orders of magnitude. Pinning is also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destroyed by heating consistent with a melting transition.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Temperature dependence is non-activated                existence of a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pinned WC appears to undergo a second-order transition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upon heating,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agreement with theory.</a:t>
            </a:r>
            <a:endParaRPr lang="en-US" sz="14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1531" t="1470" r="2800" b="4902"/>
          <a:stretch/>
        </p:blipFill>
        <p:spPr>
          <a:xfrm>
            <a:off x="8077954" y="4169713"/>
            <a:ext cx="2523143" cy="269658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572000" y="5441245"/>
            <a:ext cx="521208" cy="7675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4267200" y="6205007"/>
            <a:ext cx="30861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NHMFL High B/T Facility</a:t>
            </a:r>
          </a:p>
          <a:p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3 of the </a:t>
            </a:r>
            <a:r>
              <a:rPr lang="en-US" altLang="en-US" sz="13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Microkelvin</a:t>
            </a:r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Laboratory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0064" y="1195644"/>
            <a:ext cx="467572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u="sng" dirty="0"/>
              <a:t>Quantum Wigner Crystals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Seek unambiguous demonstration of crystallization to an electron solid state.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two-dimensional electron systems, the competing kinetic energy is quenched by application of a perpendicular magnetic field. This leads to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reentrant insulating phases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(RIP).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5557" r="38582"/>
          <a:stretch/>
        </p:blipFill>
        <p:spPr>
          <a:xfrm>
            <a:off x="6703580" y="1087653"/>
            <a:ext cx="3944160" cy="24694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14897" y="3477578"/>
            <a:ext cx="416232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Quantum Hall effect in GaAs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heterostructure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showing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(a) RIP phase;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(b) Small signal IV characteristics</a:t>
            </a:r>
          </a:p>
          <a:p>
            <a:endParaRPr lang="en-US" sz="1100" dirty="0"/>
          </a:p>
        </p:txBody>
      </p:sp>
      <p:sp>
        <p:nvSpPr>
          <p:cNvPr id="13" name="Text Placeholder 1"/>
          <p:cNvSpPr txBox="1">
            <a:spLocks/>
          </p:cNvSpPr>
          <p:nvPr/>
        </p:nvSpPr>
        <p:spPr>
          <a:xfrm>
            <a:off x="1146888" y="57522"/>
            <a:ext cx="9143999" cy="1004290"/>
          </a:xfrm>
          <a:prstGeom prst="rect">
            <a:avLst/>
          </a:prstGeom>
          <a:solidFill>
            <a:srgbClr val="4C4184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2449" r="37053"/>
          <a:stretch/>
        </p:blipFill>
        <p:spPr>
          <a:xfrm>
            <a:off x="9559550" y="0"/>
            <a:ext cx="685800" cy="6790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8219" r="35532"/>
          <a:stretch/>
        </p:blipFill>
        <p:spPr>
          <a:xfrm>
            <a:off x="9031511" y="17170"/>
            <a:ext cx="704053" cy="66870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83891" y="113324"/>
            <a:ext cx="61236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Pinning and melting of a quantum Wigner crystal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Knighton, Z. Wu, J. Huang  (Wayne State Univ.) A. Serafin, J.-S. Xia (NHMFL), K.W. Baldwin, K.W. West, L.N. Pfeiffer (Princeton Univ.)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061" y="6268160"/>
            <a:ext cx="2280556" cy="275506"/>
          </a:xfrm>
          <a:prstGeom prst="rect">
            <a:avLst/>
          </a:prstGeom>
        </p:spPr>
      </p:pic>
      <p:pic>
        <p:nvPicPr>
          <p:cNvPr id="18" name="Picture 2" descr="http://mac.wayne.edu/downloads/warrior_banded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17" y="34611"/>
            <a:ext cx="773488" cy="47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17" y="510159"/>
            <a:ext cx="429334" cy="48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87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Placeholder 1"/>
          <p:cNvSpPr txBox="1">
            <a:spLocks/>
          </p:cNvSpPr>
          <p:nvPr/>
        </p:nvSpPr>
        <p:spPr>
          <a:xfrm>
            <a:off x="228600" y="6138461"/>
            <a:ext cx="5714999" cy="691803"/>
          </a:xfrm>
          <a:prstGeom prst="rect">
            <a:avLst/>
          </a:prstGeom>
          <a:solidFill>
            <a:srgbClr val="4C4184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6" name="Text Placeholder 1"/>
          <p:cNvSpPr txBox="1">
            <a:spLocks/>
          </p:cNvSpPr>
          <p:nvPr/>
        </p:nvSpPr>
        <p:spPr>
          <a:xfrm>
            <a:off x="0" y="-10928"/>
            <a:ext cx="12192000" cy="1015663"/>
          </a:xfrm>
          <a:prstGeom prst="rect">
            <a:avLst/>
          </a:prstGeom>
          <a:solidFill>
            <a:srgbClr val="4C4184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/>
          <a:srcRect l="8219" r="35532"/>
          <a:stretch/>
        </p:blipFill>
        <p:spPr>
          <a:xfrm>
            <a:off x="11234170" y="-10929"/>
            <a:ext cx="981572" cy="93229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0346" y="6546719"/>
            <a:ext cx="2321471" cy="28044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-10927"/>
            <a:ext cx="1219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Unusual 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Magnetic Response an </a:t>
            </a:r>
            <a:r>
              <a:rPr lang="en-US" altLang="en-US" sz="1600" i="1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S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 = 1 Antiferromagnetic Linear-Chain Material:</a:t>
            </a:r>
          </a:p>
          <a:p>
            <a:pPr algn="ctr"/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  [Ni(HF</a:t>
            </a:r>
            <a:r>
              <a:rPr lang="en-US" altLang="en-US" sz="1600" baseline="-25000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2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)(3-Clpy)</a:t>
            </a:r>
            <a:r>
              <a:rPr lang="en-US" altLang="en-US" sz="1600" baseline="-25000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4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]BF</a:t>
            </a:r>
            <a:r>
              <a:rPr lang="en-US" altLang="en-US" sz="1600" baseline="-25000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4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 (known as </a:t>
            </a:r>
            <a:r>
              <a:rPr lang="en-US" altLang="en-US" sz="1600" i="1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NBCT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)</a:t>
            </a: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alt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J.L. Manson, P.M.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Spurgeon, A.G. Graham (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Chem@Eastern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Washington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algn="ctr"/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J.-S. Xia and M.W. Meisel (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MagLab@UF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A. Ozarowski (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MagLab@EMR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alt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8" descr="NSF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525" y="93800"/>
            <a:ext cx="763552" cy="76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6" descr="JustM_purple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3" y="53777"/>
            <a:ext cx="617692" cy="73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056" y="158090"/>
            <a:ext cx="757334" cy="63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99" y="158091"/>
            <a:ext cx="977848" cy="65876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51195" y="1069439"/>
            <a:ext cx="6097053" cy="5026561"/>
            <a:chOff x="3148796" y="10489059"/>
            <a:chExt cx="8030264" cy="6452382"/>
          </a:xfrm>
        </p:grpSpPr>
        <p:pic>
          <p:nvPicPr>
            <p:cNvPr id="65" name="Picture 2" descr="C:\Users\meisel\Desktop\1D_short_chain_rendered.jpg"/>
            <p:cNvPicPr>
              <a:picLocks noChangeAspect="1" noChangeArrowheads="1"/>
            </p:cNvPicPr>
            <p:nvPr/>
          </p:nvPicPr>
          <p:blipFill>
            <a:blip r:embed="rId9" cstate="print"/>
            <a:srcRect l="11462" t="16024" r="11383" b="10724"/>
            <a:stretch>
              <a:fillRect/>
            </a:stretch>
          </p:blipFill>
          <p:spPr bwMode="auto">
            <a:xfrm rot="16200000">
              <a:off x="2142489" y="12244792"/>
              <a:ext cx="4648200" cy="2438400"/>
            </a:xfrm>
            <a:prstGeom prst="rect">
              <a:avLst/>
            </a:prstGeom>
            <a:noFill/>
          </p:spPr>
        </p:pic>
        <p:sp>
          <p:nvSpPr>
            <p:cNvPr id="66" name="Rectangle 65"/>
            <p:cNvSpPr/>
            <p:nvPr/>
          </p:nvSpPr>
          <p:spPr>
            <a:xfrm>
              <a:off x="3148796" y="10489059"/>
              <a:ext cx="8030264" cy="395080"/>
            </a:xfrm>
            <a:prstGeom prst="rect">
              <a:avLst/>
            </a:prstGeom>
            <a:ln w="76200" cap="rnd" cmpd="thinThick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[Ni(HF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)(3-Clpy)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]BF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J.L.Manson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et al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., </a:t>
              </a:r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Inorg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. Chem. </a:t>
              </a:r>
              <a:r>
                <a:rPr lang="en-US" sz="1400" u="sng" dirty="0"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(2012) 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7520 [1]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539728" y="11613856"/>
              <a:ext cx="1115175" cy="363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     F</a:t>
              </a:r>
            </a:p>
            <a:p>
              <a:endParaRPr lang="en-US" sz="400" b="1" dirty="0" smtClean="0"/>
            </a:p>
            <a:p>
              <a:r>
                <a:rPr lang="en-US" sz="1400" b="1" dirty="0" smtClean="0"/>
                <a:t>Ni </a:t>
              </a:r>
              <a:r>
                <a:rPr lang="en-US" sz="1400" b="1" dirty="0"/>
                <a:t>(S = 1</a:t>
              </a:r>
              <a:r>
                <a:rPr lang="en-US" sz="1400" b="1" dirty="0" smtClean="0"/>
                <a:t>)</a:t>
              </a:r>
            </a:p>
            <a:p>
              <a:endParaRPr lang="en-US" sz="400" dirty="0"/>
            </a:p>
            <a:p>
              <a:r>
                <a:rPr lang="en-US" sz="1400" dirty="0" smtClean="0"/>
                <a:t>     </a:t>
              </a:r>
              <a:r>
                <a:rPr lang="en-US" sz="1400" b="1" dirty="0" smtClean="0"/>
                <a:t>F</a:t>
              </a:r>
            </a:p>
            <a:p>
              <a:r>
                <a:rPr lang="en-US" sz="1400" b="1" dirty="0"/>
                <a:t> </a:t>
              </a:r>
              <a:r>
                <a:rPr lang="en-US" sz="1400" b="1" dirty="0" smtClean="0"/>
                <a:t>    H</a:t>
              </a:r>
            </a:p>
            <a:p>
              <a:r>
                <a:rPr lang="en-US" sz="1400" b="1" dirty="0"/>
                <a:t> </a:t>
              </a:r>
              <a:r>
                <a:rPr lang="en-US" sz="1400" b="1" dirty="0" smtClean="0"/>
                <a:t>    F</a:t>
              </a:r>
            </a:p>
            <a:p>
              <a:endParaRPr lang="en-US" sz="400" b="1" dirty="0" smtClean="0"/>
            </a:p>
            <a:p>
              <a:r>
                <a:rPr lang="en-US" sz="1400" b="1" dirty="0"/>
                <a:t>Ni (S = 1)</a:t>
              </a:r>
            </a:p>
            <a:p>
              <a:endParaRPr lang="en-US" sz="400" b="1" dirty="0"/>
            </a:p>
            <a:p>
              <a:r>
                <a:rPr lang="en-US" sz="1400" b="1" dirty="0"/>
                <a:t>     F</a:t>
              </a:r>
            </a:p>
            <a:p>
              <a:r>
                <a:rPr lang="en-US" sz="1400" b="1" dirty="0"/>
                <a:t>     H</a:t>
              </a:r>
            </a:p>
            <a:p>
              <a:r>
                <a:rPr lang="en-US" sz="1400" b="1" dirty="0"/>
                <a:t>     </a:t>
              </a:r>
              <a:r>
                <a:rPr lang="en-US" sz="1400" b="1" dirty="0" smtClean="0"/>
                <a:t>F</a:t>
              </a:r>
            </a:p>
            <a:p>
              <a:endParaRPr lang="en-US" sz="400" b="1" dirty="0"/>
            </a:p>
            <a:p>
              <a:r>
                <a:rPr lang="en-US" sz="1400" b="1" dirty="0"/>
                <a:t>Ni (S = 1)</a:t>
              </a:r>
            </a:p>
            <a:p>
              <a:endParaRPr lang="en-US" sz="400" b="1" dirty="0"/>
            </a:p>
            <a:p>
              <a:r>
                <a:rPr lang="en-US" sz="1400" b="1" dirty="0"/>
                <a:t>     </a:t>
              </a:r>
              <a:r>
                <a:rPr lang="en-US" sz="1400" b="1" dirty="0" smtClean="0"/>
                <a:t>F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276232" y="10917518"/>
              <a:ext cx="2081124" cy="3555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3-Clpyridine = C</a:t>
              </a:r>
              <a:r>
                <a:rPr lang="en-US" sz="1200" baseline="-25000" dirty="0"/>
                <a:t>5</a:t>
              </a:r>
              <a:r>
                <a:rPr lang="en-US" sz="1200" dirty="0"/>
                <a:t>H</a:t>
              </a:r>
              <a:r>
                <a:rPr lang="en-US" sz="1200" baseline="-25000" dirty="0"/>
                <a:t>4</a:t>
              </a:r>
              <a:r>
                <a:rPr lang="en-US" sz="1200" dirty="0"/>
                <a:t>ClN</a:t>
              </a:r>
            </a:p>
          </p:txBody>
        </p:sp>
        <p:pic>
          <p:nvPicPr>
            <p:cNvPr id="69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 l="7738" r="5596" b="51236"/>
            <a:stretch>
              <a:fillRect/>
            </a:stretch>
          </p:blipFill>
          <p:spPr bwMode="auto">
            <a:xfrm>
              <a:off x="6850843" y="10971020"/>
              <a:ext cx="4267200" cy="2879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5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3740" r="8822" b="2873"/>
            <a:stretch/>
          </p:blipFill>
          <p:spPr bwMode="auto">
            <a:xfrm>
              <a:off x="6794724" y="13808874"/>
              <a:ext cx="4215161" cy="3132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TextBox 70"/>
            <p:cNvSpPr txBox="1"/>
            <p:nvPr/>
          </p:nvSpPr>
          <p:spPr>
            <a:xfrm>
              <a:off x="7981058" y="14089713"/>
              <a:ext cx="2800175" cy="8428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15226" indent="-215226"/>
              <a:r>
                <a:rPr lang="en-US" sz="1000" dirty="0"/>
                <a:t>Zero-field </a:t>
              </a:r>
              <a:r>
                <a:rPr lang="el-GR" sz="1000" dirty="0"/>
                <a:t>μ</a:t>
              </a:r>
              <a:r>
                <a:rPr lang="en-US" sz="1000" baseline="25000" dirty="0"/>
                <a:t>+</a:t>
              </a:r>
              <a:r>
                <a:rPr lang="en-US" sz="1000" dirty="0"/>
                <a:t>SR at </a:t>
              </a:r>
              <a:r>
                <a:rPr lang="en-US" sz="1000" i="1" dirty="0"/>
                <a:t>T</a:t>
              </a:r>
              <a:r>
                <a:rPr lang="en-US" sz="1000" dirty="0"/>
                <a:t> = 0.5 K </a:t>
              </a:r>
              <a:r>
                <a:rPr lang="en-US" sz="1000" dirty="0" smtClean="0"/>
                <a:t>and </a:t>
              </a:r>
              <a:r>
                <a:rPr lang="en-US" sz="1000" dirty="0"/>
                <a:t>same type of spectra at </a:t>
              </a:r>
              <a:r>
                <a:rPr lang="en-US" sz="1000" b="1" i="1" dirty="0"/>
                <a:t>T</a:t>
              </a:r>
              <a:r>
                <a:rPr lang="en-US" sz="1000" b="1" dirty="0"/>
                <a:t> = 25 </a:t>
              </a:r>
              <a:r>
                <a:rPr lang="en-US" sz="1000" b="1" dirty="0" err="1"/>
                <a:t>mK</a:t>
              </a:r>
              <a:r>
                <a:rPr lang="en-US" sz="1000" b="1" dirty="0"/>
                <a:t> </a:t>
              </a:r>
            </a:p>
            <a:p>
              <a:pPr marL="215226" indent="-215226"/>
              <a:r>
                <a:rPr lang="en-US" sz="1000" dirty="0"/>
                <a:t>	</a:t>
              </a:r>
              <a:r>
                <a:rPr lang="en-US" sz="1000" b="1" dirty="0">
                  <a:solidFill>
                    <a:srgbClr val="C00000"/>
                  </a:solidFill>
                </a:rPr>
                <a:t>(No Long Range Order</a:t>
              </a:r>
              <a:r>
                <a:rPr lang="en-US" sz="1000" b="1" dirty="0" smtClean="0">
                  <a:solidFill>
                    <a:srgbClr val="C00000"/>
                  </a:solidFill>
                </a:rPr>
                <a:t>)</a:t>
              </a:r>
            </a:p>
            <a:p>
              <a:pPr marL="215226" indent="-215226"/>
              <a:endParaRPr lang="en-US" sz="1000" b="1" baseline="25000" dirty="0">
                <a:solidFill>
                  <a:srgbClr val="C00000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650001" y="12008400"/>
              <a:ext cx="1094039" cy="59262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J = 4.86 K</a:t>
              </a:r>
            </a:p>
            <a:p>
              <a:r>
                <a:rPr lang="en-US" sz="1200" b="1" dirty="0"/>
                <a:t>g =  2.10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76928" y="10913627"/>
              <a:ext cx="1228002" cy="671635"/>
            </a:xfrm>
            <a:prstGeom prst="rect">
              <a:avLst/>
            </a:prstGeom>
            <a:noFill/>
            <a:ln w="44450" cmpd="sng">
              <a:solidFill>
                <a:srgbClr val="00009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“</a:t>
              </a:r>
              <a:r>
                <a:rPr lang="en-US" sz="1400" dirty="0" err="1"/>
                <a:t>zig</a:t>
              </a:r>
              <a:r>
                <a:rPr lang="en-US" sz="1400" dirty="0"/>
                <a:t>-</a:t>
              </a:r>
              <a:r>
                <a:rPr lang="en-US" sz="1400" dirty="0" err="1"/>
                <a:t>zag</a:t>
              </a:r>
              <a:r>
                <a:rPr lang="en-US" sz="1400" dirty="0"/>
                <a:t>”</a:t>
              </a:r>
            </a:p>
            <a:p>
              <a:pPr algn="ctr"/>
              <a:r>
                <a:rPr lang="en-US" sz="1400" dirty="0"/>
                <a:t>chain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872266" y="15438176"/>
              <a:ext cx="2782637" cy="592620"/>
            </a:xfrm>
            <a:prstGeom prst="rect">
              <a:avLst/>
            </a:prstGeom>
            <a:noFill/>
            <a:ln w="44450" cmpd="sng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AMO </a:t>
              </a:r>
              <a:r>
                <a:rPr lang="en-US" sz="1200" b="1" dirty="0" smtClean="0"/>
                <a:t>analysis of </a:t>
              </a:r>
              <a:r>
                <a:rPr lang="en-US" sz="1200" b="1" dirty="0"/>
                <a:t>UV-vis </a:t>
              </a:r>
              <a:r>
                <a:rPr lang="en-US" sz="1200" b="1" dirty="0" smtClean="0"/>
                <a:t>data</a:t>
              </a:r>
              <a:endParaRPr lang="en-US" sz="1200" b="1" dirty="0"/>
            </a:p>
            <a:p>
              <a:pPr algn="ctr"/>
              <a:r>
                <a:rPr lang="en-US" sz="1200" b="1" dirty="0"/>
                <a:t>D ≈ 4.3 K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02766" y="16158418"/>
              <a:ext cx="2081180" cy="513604"/>
            </a:xfrm>
            <a:prstGeom prst="rect">
              <a:avLst/>
            </a:prstGeom>
            <a:noFill/>
            <a:ln w="82550" cap="rnd" cmpd="tri">
              <a:solidFill>
                <a:srgbClr val="7030A0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sz="2000" b="1" dirty="0">
                  <a:sym typeface="Symbol"/>
                </a:rPr>
                <a:t></a:t>
              </a:r>
              <a:r>
                <a:rPr lang="en-US" sz="1400" dirty="0">
                  <a:sym typeface="Symbol"/>
                </a:rPr>
                <a:t> </a:t>
              </a:r>
              <a:r>
                <a:rPr lang="en-US" sz="1400" dirty="0" smtClean="0">
                  <a:sym typeface="Symbol"/>
                </a:rPr>
                <a:t>  </a:t>
              </a:r>
              <a:r>
                <a:rPr lang="en-US" b="1" dirty="0" smtClean="0">
                  <a:sym typeface="Symbol"/>
                </a:rPr>
                <a:t>D/J </a:t>
              </a:r>
              <a:r>
                <a:rPr lang="en-US" b="1" dirty="0">
                  <a:sym typeface="Symbol"/>
                </a:rPr>
                <a:t>= 0.88</a:t>
              </a:r>
              <a:endParaRPr lang="en-US" b="1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183394" y="6128536"/>
            <a:ext cx="5714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bg1"/>
                </a:solidFill>
              </a:rPr>
              <a:t>Near the D/J ≈ 1 Haldane to Large-D Quantum Critical Point?</a:t>
            </a:r>
          </a:p>
          <a:p>
            <a:pPr algn="ctr"/>
            <a:r>
              <a:rPr lang="en-US" sz="1700" b="1" dirty="0" smtClean="0">
                <a:solidFill>
                  <a:schemeClr val="bg1"/>
                </a:solidFill>
              </a:rPr>
              <a:t>First real material in this regime?</a:t>
            </a:r>
            <a:endParaRPr lang="en-US" sz="1700" b="1" dirty="0">
              <a:solidFill>
                <a:schemeClr val="bg1"/>
              </a:solidFill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5813727" y="1408066"/>
            <a:ext cx="5128798" cy="2577510"/>
            <a:chOff x="247650" y="649531"/>
            <a:chExt cx="9092731" cy="6084644"/>
          </a:xfrm>
        </p:grpSpPr>
        <p:pic>
          <p:nvPicPr>
            <p:cNvPr id="78" name="Picture 2"/>
            <p:cNvPicPr>
              <a:picLocks noChangeAspect="1" noChangeArrowheads="1"/>
            </p:cNvPicPr>
            <p:nvPr/>
          </p:nvPicPr>
          <p:blipFill rotWithShape="1">
            <a:blip r:embed="rId12" cstate="print"/>
            <a:srcRect t="7909"/>
            <a:stretch/>
          </p:blipFill>
          <p:spPr bwMode="auto">
            <a:xfrm>
              <a:off x="247650" y="649531"/>
              <a:ext cx="8647113" cy="6084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9" name="TextBox 78"/>
            <p:cNvSpPr txBox="1"/>
            <p:nvPr/>
          </p:nvSpPr>
          <p:spPr>
            <a:xfrm>
              <a:off x="7674442" y="1131107"/>
              <a:ext cx="1665939" cy="3269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50 - 400 </a:t>
              </a:r>
              <a:r>
                <a:rPr lang="en-US" sz="1200" b="1" dirty="0" err="1"/>
                <a:t>mK</a:t>
              </a:r>
              <a:endParaRPr lang="en-US" sz="1200" b="1" dirty="0"/>
            </a:p>
            <a:p>
              <a:r>
                <a:rPr lang="en-US" sz="1200" dirty="0" smtClean="0"/>
                <a:t>  </a:t>
              </a:r>
              <a:r>
                <a:rPr lang="en-US" sz="1200" b="1" dirty="0">
                  <a:solidFill>
                    <a:srgbClr val="FF0000"/>
                  </a:solidFill>
                </a:rPr>
                <a:t>500 </a:t>
              </a:r>
              <a:r>
                <a:rPr lang="en-US" sz="1200" b="1" dirty="0" err="1">
                  <a:solidFill>
                    <a:srgbClr val="FF0000"/>
                  </a:solidFill>
                </a:rPr>
                <a:t>mK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endParaRPr lang="en-US" sz="1200" b="1" dirty="0"/>
            </a:p>
            <a:p>
              <a:r>
                <a:rPr lang="en-US" sz="1200" b="1" dirty="0">
                  <a:solidFill>
                    <a:srgbClr val="006600"/>
                  </a:solidFill>
                </a:rPr>
                <a:t>  600 </a:t>
              </a:r>
              <a:r>
                <a:rPr lang="en-US" sz="1200" b="1" dirty="0" err="1">
                  <a:solidFill>
                    <a:srgbClr val="006600"/>
                  </a:solidFill>
                </a:rPr>
                <a:t>mK</a:t>
              </a:r>
              <a:endParaRPr lang="en-US" sz="1200" b="1" dirty="0">
                <a:solidFill>
                  <a:srgbClr val="006600"/>
                </a:solidFill>
              </a:endParaRPr>
            </a:p>
            <a:p>
              <a:endParaRPr lang="en-US" sz="1200" b="1" dirty="0"/>
            </a:p>
            <a:p>
              <a:r>
                <a:rPr lang="en-US" sz="1200" b="1" dirty="0"/>
                <a:t>  </a:t>
              </a:r>
              <a:r>
                <a:rPr lang="en-US" sz="1200" b="1" dirty="0">
                  <a:solidFill>
                    <a:srgbClr val="7030A0"/>
                  </a:solidFill>
                </a:rPr>
                <a:t>800 </a:t>
              </a:r>
              <a:r>
                <a:rPr lang="en-US" sz="1200" b="1" dirty="0" err="1">
                  <a:solidFill>
                    <a:srgbClr val="7030A0"/>
                  </a:solidFill>
                </a:rPr>
                <a:t>mK</a:t>
              </a:r>
              <a:endParaRPr lang="en-US" sz="1200" b="1" dirty="0">
                <a:solidFill>
                  <a:srgbClr val="7030A0"/>
                </a:solidFill>
              </a:endParaRPr>
            </a:p>
            <a:p>
              <a:r>
                <a:rPr lang="en-US" sz="1200" b="1" dirty="0">
                  <a:solidFill>
                    <a:srgbClr val="FF6600"/>
                  </a:solidFill>
                </a:rPr>
                <a:t>1000 </a:t>
              </a:r>
              <a:r>
                <a:rPr lang="en-US" sz="1200" b="1" dirty="0" err="1">
                  <a:solidFill>
                    <a:srgbClr val="FF6600"/>
                  </a:solidFill>
                </a:rPr>
                <a:t>mK</a:t>
              </a:r>
              <a:endParaRPr lang="en-US" sz="1200" b="1" dirty="0">
                <a:solidFill>
                  <a:srgbClr val="FF6600"/>
                </a:solidFill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6831272" y="1065424"/>
            <a:ext cx="4589112" cy="307777"/>
          </a:xfrm>
          <a:prstGeom prst="rect">
            <a:avLst/>
          </a:prstGeom>
          <a:ln w="76200" cap="rnd" cmpd="thinThick">
            <a:noFill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J.S. Xia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., J. Phys. Conf. Ser. (LT28) in press (2017)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39375" y="1468005"/>
            <a:ext cx="1312442" cy="2329257"/>
          </a:xfrm>
          <a:prstGeom prst="rect">
            <a:avLst/>
          </a:prstGeom>
        </p:spPr>
      </p:pic>
      <p:sp>
        <p:nvSpPr>
          <p:cNvPr id="82" name="Text Placeholder 1"/>
          <p:cNvSpPr txBox="1">
            <a:spLocks/>
          </p:cNvSpPr>
          <p:nvPr/>
        </p:nvSpPr>
        <p:spPr>
          <a:xfrm>
            <a:off x="6081862" y="1194834"/>
            <a:ext cx="45719" cy="5486400"/>
          </a:xfrm>
          <a:prstGeom prst="rect">
            <a:avLst/>
          </a:prstGeom>
          <a:solidFill>
            <a:srgbClr val="4C4184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6316940" y="3887786"/>
            <a:ext cx="5617777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NHMFL </a:t>
            </a:r>
            <a:r>
              <a:rPr lang="en-US" sz="1500" b="1" dirty="0"/>
              <a:t>High-B/T Facility </a:t>
            </a:r>
            <a:r>
              <a:rPr lang="en-US" sz="1500" b="1" dirty="0" smtClean="0"/>
              <a:t>Annex (microcrystal sample in pure </a:t>
            </a:r>
            <a:r>
              <a:rPr lang="en-US" b="1" baseline="20000" dirty="0" smtClean="0"/>
              <a:t>3</a:t>
            </a:r>
            <a:r>
              <a:rPr lang="en-US" sz="1500" b="1" dirty="0" smtClean="0"/>
              <a:t>He) &amp;</a:t>
            </a:r>
          </a:p>
          <a:p>
            <a:r>
              <a:rPr lang="en-US" sz="1500" b="1" dirty="0" smtClean="0"/>
              <a:t>Isothermal (50 </a:t>
            </a:r>
            <a:r>
              <a:rPr lang="en-US" sz="1500" b="1" dirty="0" err="1"/>
              <a:t>mK</a:t>
            </a:r>
            <a:r>
              <a:rPr lang="en-US" sz="1500" b="1" dirty="0"/>
              <a:t> ≤ T ≤ 1 </a:t>
            </a:r>
            <a:r>
              <a:rPr lang="en-US" sz="1500" b="1" dirty="0" smtClean="0"/>
              <a:t>K) Magnetization versus Field (</a:t>
            </a:r>
            <a:r>
              <a:rPr lang="en-US" sz="1500" b="1" dirty="0"/>
              <a:t>≤ 10 </a:t>
            </a:r>
            <a:r>
              <a:rPr lang="en-US" sz="1500" b="1" dirty="0" smtClean="0"/>
              <a:t>T):</a:t>
            </a:r>
          </a:p>
          <a:p>
            <a:pPr marL="228600" indent="-228600">
              <a:buAutoNum type="alphaLcParenBoth"/>
            </a:pPr>
            <a:r>
              <a:rPr lang="en-US" sz="1500" dirty="0" smtClean="0"/>
              <a:t> Consistent with 500 </a:t>
            </a:r>
            <a:r>
              <a:rPr lang="en-US" sz="1500" dirty="0" err="1" smtClean="0"/>
              <a:t>mK</a:t>
            </a:r>
            <a:r>
              <a:rPr lang="en-US" sz="1500" dirty="0" smtClean="0"/>
              <a:t> data [1], to 30 T (High B/T driver).</a:t>
            </a:r>
          </a:p>
          <a:p>
            <a:pPr marL="228600" indent="-228600">
              <a:buAutoNum type="alphaLcParenBoth"/>
            </a:pPr>
            <a:r>
              <a:rPr lang="en-US" sz="1500" dirty="0"/>
              <a:t> </a:t>
            </a:r>
            <a:r>
              <a:rPr lang="en-US" sz="1500" dirty="0" smtClean="0"/>
              <a:t>T &lt; 400 </a:t>
            </a:r>
            <a:r>
              <a:rPr lang="en-US" sz="1500" dirty="0" err="1" smtClean="0"/>
              <a:t>mK</a:t>
            </a:r>
            <a:r>
              <a:rPr lang="en-US" sz="1500" dirty="0" smtClean="0"/>
              <a:t> data indicative of entropy build-up at critical point?</a:t>
            </a:r>
          </a:p>
          <a:p>
            <a:pPr marL="228600" indent="-228600">
              <a:buAutoNum type="alphaLcParenBoth"/>
            </a:pPr>
            <a:r>
              <a:rPr lang="en-US" sz="1500" b="1" dirty="0" smtClean="0"/>
              <a:t> GAP?  If present, bounded to ≤ (</a:t>
            </a:r>
            <a:r>
              <a:rPr lang="en-US" sz="1500" b="1" dirty="0"/>
              <a:t>35 ± 10) </a:t>
            </a:r>
            <a:r>
              <a:rPr lang="en-US" sz="1500" b="1" dirty="0" err="1" smtClean="0"/>
              <a:t>mT.</a:t>
            </a:r>
            <a:endParaRPr lang="en-US" sz="1500" b="1" dirty="0" smtClean="0"/>
          </a:p>
          <a:p>
            <a:endParaRPr lang="en-US" sz="800" dirty="0" smtClean="0"/>
          </a:p>
          <a:p>
            <a:r>
              <a:rPr lang="en-US" sz="1500" b="1" dirty="0" smtClean="0"/>
              <a:t>These data instrumental in leveraging additional (on-going) work:</a:t>
            </a:r>
          </a:p>
          <a:p>
            <a:r>
              <a:rPr lang="en-US" sz="1500" dirty="0" smtClean="0"/>
              <a:t>(</a:t>
            </a:r>
            <a:r>
              <a:rPr lang="en-US" sz="1500" dirty="0" err="1" smtClean="0"/>
              <a:t>i</a:t>
            </a:r>
            <a:r>
              <a:rPr lang="en-US" sz="1500" dirty="0" smtClean="0"/>
              <a:t>)   T ≥ 300 </a:t>
            </a:r>
            <a:r>
              <a:rPr lang="en-US" sz="1500" dirty="0" err="1" smtClean="0"/>
              <a:t>mK</a:t>
            </a:r>
            <a:r>
              <a:rPr lang="en-US" sz="1500" dirty="0" smtClean="0"/>
              <a:t> neutrons [at HFIR-SNS at ORNL with Pajerowski </a:t>
            </a:r>
            <a:r>
              <a:rPr lang="en-US" sz="1500" i="1" dirty="0" smtClean="0"/>
              <a:t>et al</a:t>
            </a:r>
            <a:r>
              <a:rPr lang="en-US" sz="1500" dirty="0" smtClean="0"/>
              <a:t>.].</a:t>
            </a:r>
          </a:p>
          <a:p>
            <a:r>
              <a:rPr lang="en-US" sz="1500" dirty="0"/>
              <a:t>(ii) </a:t>
            </a:r>
            <a:r>
              <a:rPr lang="en-US" sz="1500" dirty="0" smtClean="0"/>
              <a:t> T </a:t>
            </a:r>
            <a:r>
              <a:rPr lang="en-US" sz="1500" dirty="0"/>
              <a:t>≥ 2 </a:t>
            </a:r>
            <a:r>
              <a:rPr lang="en-US" sz="1500" dirty="0" smtClean="0"/>
              <a:t>K, P &lt; 1.5 </a:t>
            </a:r>
            <a:r>
              <a:rPr lang="en-US" sz="1500" dirty="0" err="1"/>
              <a:t>GPa</a:t>
            </a:r>
            <a:r>
              <a:rPr lang="en-US" sz="1500" dirty="0"/>
              <a:t> </a:t>
            </a:r>
            <a:r>
              <a:rPr lang="en-US" sz="1500" dirty="0" err="1" smtClean="0"/>
              <a:t>magnetometry</a:t>
            </a:r>
            <a:r>
              <a:rPr lang="en-US" sz="1500" dirty="0" smtClean="0"/>
              <a:t> [at UF with UPR REU student].</a:t>
            </a:r>
          </a:p>
          <a:p>
            <a:r>
              <a:rPr lang="en-US" sz="1500" dirty="0" smtClean="0"/>
              <a:t>(iii) T = 300 K, P &lt; 1.5 </a:t>
            </a:r>
            <a:r>
              <a:rPr lang="en-US" sz="1500" dirty="0" err="1" smtClean="0"/>
              <a:t>GPa</a:t>
            </a:r>
            <a:r>
              <a:rPr lang="en-US" sz="1500" dirty="0" smtClean="0"/>
              <a:t> PXRD [at APS </a:t>
            </a:r>
            <a:r>
              <a:rPr lang="en-US" sz="1500" dirty="0"/>
              <a:t>at ANL </a:t>
            </a:r>
            <a:r>
              <a:rPr lang="en-US" sz="1500" dirty="0" smtClean="0"/>
              <a:t>with S.P. </a:t>
            </a:r>
            <a:r>
              <a:rPr lang="en-US" sz="1500" dirty="0" err="1" smtClean="0"/>
              <a:t>Lapidus</a:t>
            </a:r>
            <a:r>
              <a:rPr lang="en-US" sz="1500" dirty="0" smtClean="0"/>
              <a:t>]. </a:t>
            </a:r>
            <a:endParaRPr lang="en-US" sz="1500" dirty="0"/>
          </a:p>
        </p:txBody>
      </p:sp>
      <p:pic>
        <p:nvPicPr>
          <p:cNvPr id="84" name="Picture 8" descr="NSF logo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267" y="6269643"/>
            <a:ext cx="530503" cy="53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7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84225" y="628173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200"/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6005144" y="6139136"/>
            <a:ext cx="35560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B 95,104107 (2017) [editor’s choice]</a:t>
            </a:r>
            <a:endParaRPr lang="en-US" sz="12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NSF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73258" y="102168"/>
            <a:ext cx="944381" cy="950069"/>
          </a:xfrm>
          <a:prstGeom prst="rect">
            <a:avLst/>
          </a:prstGeom>
        </p:spPr>
      </p:pic>
      <p:pic>
        <p:nvPicPr>
          <p:cNvPr id="9" name="Picture 8" descr="JustM_purp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944" y="101238"/>
            <a:ext cx="668289" cy="7964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84545" y="4145007"/>
            <a:ext cx="3488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1.  Long time decay of NMR amplitude of 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solid component f sample as solid is lost to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degenerate Fermi liquid.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1"/>
          <a:stretch/>
        </p:blipFill>
        <p:spPr>
          <a:xfrm>
            <a:off x="6477000" y="1351483"/>
            <a:ext cx="3385552" cy="2768744"/>
          </a:xfrm>
          <a:prstGeom prst="rect">
            <a:avLst/>
          </a:prstGeom>
        </p:spPr>
      </p:pic>
      <p:sp>
        <p:nvSpPr>
          <p:cNvPr id="12" name="Text Placeholder 1"/>
          <p:cNvSpPr txBox="1">
            <a:spLocks/>
          </p:cNvSpPr>
          <p:nvPr/>
        </p:nvSpPr>
        <p:spPr>
          <a:xfrm>
            <a:off x="889049" y="50061"/>
            <a:ext cx="9143999" cy="1195473"/>
          </a:xfrm>
          <a:prstGeom prst="rect">
            <a:avLst/>
          </a:prstGeom>
          <a:solidFill>
            <a:srgbClr val="4C4184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Kinetics of  </a:t>
            </a:r>
            <a:r>
              <a:rPr lang="en-US" sz="1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Nanodroplet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Growth in Solid Helium Solutions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Candela (U. Mass.),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Cowan (Univ. London), 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Huan,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Yin,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S.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Xia (Univ. Florida-NHMFL)</a:t>
            </a:r>
            <a:endParaRPr lang="en-US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http://chapelchoir.co.uk/press/logos/royal-holloway-arm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6" y="69884"/>
            <a:ext cx="820703" cy="77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tot.unm.edu/images/umass_log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65706" b="-1"/>
          <a:stretch/>
        </p:blipFill>
        <p:spPr bwMode="auto">
          <a:xfrm>
            <a:off x="902010" y="36835"/>
            <a:ext cx="973192" cy="89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r="32686"/>
          <a:stretch/>
        </p:blipFill>
        <p:spPr>
          <a:xfrm>
            <a:off x="8601255" y="342692"/>
            <a:ext cx="634391" cy="6025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12449" r="37053"/>
          <a:stretch/>
        </p:blipFill>
        <p:spPr>
          <a:xfrm>
            <a:off x="9216443" y="276527"/>
            <a:ext cx="685800" cy="6790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6519" y="1354036"/>
            <a:ext cx="525791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separation in 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He-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mixtures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n-US" sz="140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phase </a:t>
            </a:r>
            <a:r>
              <a:rPr lang="en-US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with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conserved order parameter. </a:t>
            </a:r>
            <a:endParaRPr lang="en-US" sz="14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of dynamics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fast” 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(~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hours) </a:t>
            </a: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“months/years” for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metal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alloys.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Pulsed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NMR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	observe change in NMR amplitude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	with formation of 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-droplets of 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First observation of solid mixture to liquid droplets</a:t>
            </a: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at very low concentrations. </a:t>
            </a: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066800" y="2308714"/>
            <a:ext cx="359027" cy="147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"/>
          <a:stretch/>
        </p:blipFill>
        <p:spPr>
          <a:xfrm>
            <a:off x="595158" y="4972977"/>
            <a:ext cx="1824998" cy="153026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12000" b="16233"/>
          <a:stretch>
            <a:fillRect/>
          </a:stretch>
        </p:blipFill>
        <p:spPr bwMode="auto">
          <a:xfrm>
            <a:off x="2625387" y="4939450"/>
            <a:ext cx="1921449" cy="153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13631" y="4166940"/>
            <a:ext cx="3196827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Low temperature electronics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--- enhanced signal/noise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4994983" y="4866993"/>
            <a:ext cx="406376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Long time growth scales as 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</a:p>
          <a:p>
            <a:endParaRPr lang="en-US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Determined by flux at surface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droplet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Known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as 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Ostwald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ripening</a:t>
            </a:r>
            <a:endParaRPr lang="en-US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b="5064"/>
          <a:stretch>
            <a:fillRect/>
          </a:stretch>
        </p:blipFill>
        <p:spPr bwMode="auto">
          <a:xfrm>
            <a:off x="7696200" y="3352800"/>
            <a:ext cx="3378700" cy="323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258218" y="4175480"/>
            <a:ext cx="5437982" cy="69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500"/>
              </a:lnSpc>
            </a:pPr>
            <a:r>
              <a:rPr lang="en-US" altLang="en-US" sz="1400" b="1" dirty="0">
                <a:solidFill>
                  <a:srgbClr val="3A5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 (i). Very low T, high B phase diagram </a:t>
            </a:r>
            <a:r>
              <a:rPr lang="en-US" altLang="en-US" sz="1400" b="1" baseline="30000" dirty="0">
                <a:solidFill>
                  <a:srgbClr val="3A5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400" b="1" dirty="0">
                <a:solidFill>
                  <a:srgbClr val="3A5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unexplored </a:t>
            </a:r>
          </a:p>
          <a:p>
            <a:pPr eaLnBrk="1" hangingPunct="1">
              <a:lnSpc>
                <a:spcPts val="2200"/>
              </a:lnSpc>
            </a:pPr>
            <a:r>
              <a:rPr lang="en-US" altLang="en-US" sz="1400" b="1" dirty="0">
                <a:solidFill>
                  <a:srgbClr val="3A5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(ii). High B splitting of A transition, p-wave </a:t>
            </a:r>
            <a:r>
              <a:rPr lang="en-US" altLang="en-US" sz="1400" b="1" baseline="30000" dirty="0">
                <a:solidFill>
                  <a:srgbClr val="3A5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400" b="1" dirty="0">
                <a:solidFill>
                  <a:srgbClr val="3A5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superfluid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897594" y="5042961"/>
            <a:ext cx="326243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buFont typeface="+mj-lt"/>
              <a:buAutoNum type="arabicPeriod" startAt="4"/>
            </a:pP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High pressure at low T </a:t>
            </a:r>
            <a:endParaRPr lang="en-US" alt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(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J. Hamlin, J. S. Xia)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28571" r="30357" b="35715"/>
          <a:stretch>
            <a:fillRect/>
          </a:stretch>
        </p:blipFill>
        <p:spPr bwMode="auto">
          <a:xfrm>
            <a:off x="4419600" y="5125514"/>
            <a:ext cx="2429137" cy="101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t="10059" r="41127" b="47893"/>
          <a:stretch/>
        </p:blipFill>
        <p:spPr>
          <a:xfrm>
            <a:off x="7534952" y="779678"/>
            <a:ext cx="4263647" cy="2573122"/>
          </a:xfrm>
          <a:prstGeom prst="rect">
            <a:avLst/>
          </a:prstGeom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6420466" y="1724441"/>
            <a:ext cx="1275734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/>
              <a:t>Open Bay </a:t>
            </a:r>
            <a:r>
              <a:rPr lang="en-US" altLang="en-US" sz="1600" dirty="0" smtClean="0"/>
              <a:t>1 ?</a:t>
            </a:r>
            <a:endParaRPr lang="en-US" altLang="en-US" sz="1600" dirty="0"/>
          </a:p>
        </p:txBody>
      </p:sp>
      <p:pic>
        <p:nvPicPr>
          <p:cNvPr id="18" name="Picture 13" descr="JustM_purple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3892"/>
            <a:ext cx="68580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1463964" y="92168"/>
            <a:ext cx="6827830" cy="515112"/>
          </a:xfrm>
          <a:prstGeom prst="rect">
            <a:avLst/>
          </a:prstGeom>
          <a:noFill/>
          <a:ln w="38100">
            <a:solidFill>
              <a:srgbClr val="4C418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B/T Priorities &amp; New Directions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912626" y="1234874"/>
            <a:ext cx="4942379" cy="304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lnSpc>
                <a:spcPts val="2300"/>
              </a:lnSpc>
              <a:buFont typeface="+mj-lt"/>
              <a:buAutoNum type="arabicPeriod"/>
            </a:pP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of queue for magnet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  <a:p>
            <a:pPr eaLnBrk="1" hangingPunct="1">
              <a:lnSpc>
                <a:spcPts val="2300"/>
              </a:lnSpc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---  currently  approx. 9 months</a:t>
            </a:r>
          </a:p>
          <a:p>
            <a:pPr eaLnBrk="1" hangingPunct="1">
              <a:lnSpc>
                <a:spcPts val="2300"/>
              </a:lnSpc>
            </a:pPr>
            <a:endParaRPr lang="en-US" alt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ts val="2300"/>
              </a:lnSpc>
              <a:buFont typeface="+mj-lt"/>
              <a:buAutoNum type="arabicPeriod" startAt="2"/>
            </a:pP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support</a:t>
            </a:r>
          </a:p>
          <a:p>
            <a:pPr eaLnBrk="1" hangingPunct="1">
              <a:lnSpc>
                <a:spcPts val="23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---  cell design requires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close work</a:t>
            </a:r>
          </a:p>
          <a:p>
            <a:pPr eaLnBrk="1" hangingPunct="1">
              <a:lnSpc>
                <a:spcPts val="23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with local staff</a:t>
            </a:r>
          </a:p>
          <a:p>
            <a:pPr marL="342900" indent="-342900" eaLnBrk="1" hangingPunct="1">
              <a:lnSpc>
                <a:spcPts val="2300"/>
              </a:lnSpc>
              <a:buFont typeface="+mj-lt"/>
              <a:buAutoNum type="arabicPeriod" startAt="2"/>
            </a:pPr>
            <a:endParaRPr lang="en-US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ts val="2300"/>
              </a:lnSpc>
              <a:buFont typeface="+mj-lt"/>
              <a:buAutoNum type="arabicPeriod" startAt="3"/>
            </a:pP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temperature Instrumentation</a:t>
            </a:r>
          </a:p>
          <a:p>
            <a:pPr eaLnBrk="1" hangingPunct="1">
              <a:lnSpc>
                <a:spcPts val="2300"/>
              </a:lnSpc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----- 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RF electronics, SQUIDs needed</a:t>
            </a:r>
          </a:p>
          <a:p>
            <a:pPr eaLnBrk="1" hangingPunct="1">
              <a:lnSpc>
                <a:spcPts val="2300"/>
              </a:lnSpc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(some success NMR, T</a:t>
            </a:r>
            <a:r>
              <a:rPr lang="en-US" alt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&lt; 0.5 K)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57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35905" y="2222715"/>
            <a:ext cx="6521961" cy="3924151"/>
          </a:xfrm>
          <a:prstGeom prst="rect">
            <a:avLst/>
          </a:prstGeom>
          <a:solidFill>
            <a:srgbClr val="F2DCDB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7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	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UNIQUE Combination of cooling power (~ 10 </a:t>
            </a:r>
            <a:r>
              <a:rPr lang="en-US" altLang="en-US" sz="1600" b="1" dirty="0" err="1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nW</a:t>
            </a:r>
            <a:r>
              <a:rPr lang="en-US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)</a:t>
            </a:r>
          </a:p>
          <a:p>
            <a:pPr eaLnBrk="0" hangingPunct="0"/>
            <a:r>
              <a:rPr lang="en-US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      and ultra-quiet environment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Nuclear demagnetization refrigerators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Dilution refrigerators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Vibration isolation, EM shielding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en-US" sz="16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Fundamental research into properties of materials at the extremes of parameter space (magnetic field, temperature)</a:t>
            </a:r>
            <a:endParaRPr lang="en-US" altLang="en-US" sz="1600" b="1" dirty="0">
              <a:solidFill>
                <a:srgbClr val="FF0000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Frustrated magnet systems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Exotic quantum Hall states at </a:t>
            </a:r>
            <a:r>
              <a:rPr lang="en-US" altLang="en-US" sz="1600" b="1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mK</a:t>
            </a:r>
            <a:r>
              <a:rPr lang="en-US" alt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to sub-</a:t>
            </a:r>
            <a:r>
              <a:rPr lang="en-US" altLang="en-US" sz="1600" b="1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mK</a:t>
            </a:r>
            <a:r>
              <a:rPr lang="en-US" alt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1D quantum fluids 3He …. </a:t>
            </a:r>
            <a:r>
              <a:rPr lang="en-US" altLang="en-US" sz="1600" b="1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Luttinger</a:t>
            </a:r>
            <a:r>
              <a:rPr lang="en-US" alt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liquid (no charge)</a:t>
            </a:r>
          </a:p>
          <a:p>
            <a:pPr eaLnBrk="0" hangingPunct="0"/>
            <a:endParaRPr lang="en-US" altLang="en-US" sz="16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Users want reduced queue time &amp; higher magnetic fields  </a:t>
            </a:r>
          </a:p>
          <a:p>
            <a:pPr marL="285750" indent="171450"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    Renewal Proposal:  Open Bay 1</a:t>
            </a:r>
          </a:p>
          <a:p>
            <a:pPr eaLnBrk="0" hangingPunct="0"/>
            <a:r>
              <a:rPr lang="en-US" altLang="en-US" b="1" dirty="0">
                <a:ea typeface="ＭＳ Ｐゴシック" charset="-128"/>
              </a:rPr>
              <a:t> </a:t>
            </a:r>
            <a:r>
              <a:rPr lang="en-US" altLang="en-US" b="1" dirty="0" smtClean="0">
                <a:ea typeface="ＭＳ Ｐゴシック" charset="-128"/>
              </a:rPr>
              <a:t>     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91019" y="213703"/>
            <a:ext cx="3484611" cy="609233"/>
          </a:xfrm>
          <a:prstGeom prst="rect">
            <a:avLst/>
          </a:prstGeom>
          <a:noFill/>
          <a:ln w="38100">
            <a:solidFill>
              <a:srgbClr val="4C418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800" b="1" dirty="0">
                <a:solidFill>
                  <a:srgbClr val="4C4184"/>
                </a:solidFill>
              </a:rPr>
              <a:t> HIGH  B/T  Mission</a:t>
            </a:r>
          </a:p>
        </p:txBody>
      </p:sp>
      <p:pic>
        <p:nvPicPr>
          <p:cNvPr id="6" name="Picture 6" descr="Vertical_Signature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880" y="198934"/>
            <a:ext cx="648760" cy="63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edick\Desktop\NSF High Resolution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08" y="58384"/>
            <a:ext cx="788951" cy="7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0576"/>
          <a:stretch/>
        </p:blipFill>
        <p:spPr>
          <a:xfrm>
            <a:off x="7984423" y="3988995"/>
            <a:ext cx="2917733" cy="2979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60" y="0"/>
            <a:ext cx="2911697" cy="40538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5327" y="1195923"/>
            <a:ext cx="6167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4C4184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Research at high magnetic fields and ultra-low temperatures</a:t>
            </a:r>
          </a:p>
        </p:txBody>
      </p:sp>
      <p:pic>
        <p:nvPicPr>
          <p:cNvPr id="12" name="Picture 11" descr="JustM_purple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7525"/>
            <a:ext cx="759769" cy="9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1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90600" y="5314718"/>
            <a:ext cx="48667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Ultrahigh Vacuum, Ultra Low Temperature and High Magnetic Field Scanning Probe Microscope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(UNISOKU), 400mK with 9T/2T/2T vector magnets, in situ cleavage/deposition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8336" y="4414767"/>
            <a:ext cx="6142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International Center for Quantum Materials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(Peking University) Xi Lin (Dan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Tsui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Laboratory)</a:t>
            </a:r>
          </a:p>
        </p:txBody>
      </p:sp>
      <p:pic>
        <p:nvPicPr>
          <p:cNvPr id="10" name="Picture 8" descr="http://tsuilab.iphy.ac.cn/EN/Facilities_files/dema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1" t="45868"/>
          <a:stretch/>
        </p:blipFill>
        <p:spPr bwMode="auto">
          <a:xfrm>
            <a:off x="5334000" y="2005046"/>
            <a:ext cx="3276600" cy="243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61897" y="3506624"/>
            <a:ext cx="2204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temperatures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2DES</a:t>
            </a:r>
          </a:p>
        </p:txBody>
      </p:sp>
      <p:pic>
        <p:nvPicPr>
          <p:cNvPr id="13" name="Picture 13" descr="JustM_purpl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90" y="180119"/>
            <a:ext cx="68580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1676400" y="196528"/>
            <a:ext cx="6388338" cy="1485150"/>
          </a:xfrm>
          <a:prstGeom prst="rect">
            <a:avLst/>
          </a:prstGeom>
          <a:noFill/>
          <a:ln w="38100">
            <a:solidFill>
              <a:srgbClr val="4C418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COMPETITION:</a:t>
            </a:r>
          </a:p>
          <a:p>
            <a:pPr eaLnBrk="1" hangingPunct="1"/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Field/Low Temperature </a:t>
            </a:r>
          </a:p>
          <a:p>
            <a:pPr eaLnBrk="1" hangingPunct="1"/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Facilities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255" y="1900034"/>
            <a:ext cx="48397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Laboratory for Extreme Conditions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(Chinese Academy of Science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 Lu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Nuclear Demagnetization Stage: 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11T</a:t>
            </a:r>
          </a:p>
        </p:txBody>
      </p:sp>
      <p:pic>
        <p:nvPicPr>
          <p:cNvPr id="9" name="Picture 6" descr="http://tsuilab.iphy.ac.cn/EN/Facilities_files/dema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4880" r="52293" b="5530"/>
          <a:stretch/>
        </p:blipFill>
        <p:spPr bwMode="auto">
          <a:xfrm>
            <a:off x="8382000" y="62798"/>
            <a:ext cx="2890683" cy="36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cqm.pku.edu.cn/tsuilab/pic/facilities/SPM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842282"/>
            <a:ext cx="2438400" cy="313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19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49174" y="1754193"/>
            <a:ext cx="67561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Meet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user needs for high sensitivity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measurements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e.g.  Electric and magnetic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susceptibilities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Magneto-electric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	  Sample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immersed in superfluid 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	  Low Temperature electronics (successful for low T 			NMR but can be used at low f)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654292"/>
            <a:ext cx="6891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SQUID detectors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extreme high sensitivity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capabilities: enhanced resolution on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smaller or low 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	dimensional samples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(Y. Lee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field free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space above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refrigerator.)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Full-size image (34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43" y="5053325"/>
            <a:ext cx="1844503" cy="136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057256" y="5013801"/>
            <a:ext cx="2582333" cy="10804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Schematic of ADMX experiment above large volume 8T magnet with shielding for the SQUID (sensitive to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yW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levels at 1GHz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632" y="4898224"/>
            <a:ext cx="2527998" cy="16767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68797" y="6511578"/>
            <a:ext cx="3573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Asztalos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Instr. A656,39 (2011))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8668" y="5183418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50mK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(GHz)</a:t>
            </a:r>
          </a:p>
        </p:txBody>
      </p:sp>
      <p:pic>
        <p:nvPicPr>
          <p:cNvPr id="18" name="Picture 17" descr="Full-size image (35 K)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535" y="2552714"/>
            <a:ext cx="1619577" cy="230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06393"/>
            <a:ext cx="1884327" cy="2895600"/>
          </a:xfrm>
          <a:prstGeom prst="rect">
            <a:avLst/>
          </a:prstGeom>
        </p:spPr>
      </p:pic>
      <p:pic>
        <p:nvPicPr>
          <p:cNvPr id="17" name="Picture 13" descr="JustM_purple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5118"/>
            <a:ext cx="68580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1577512" y="235807"/>
            <a:ext cx="4610101" cy="1291390"/>
          </a:xfrm>
          <a:prstGeom prst="rect">
            <a:avLst/>
          </a:prstGeom>
          <a:noFill/>
          <a:ln w="38100">
            <a:solidFill>
              <a:srgbClr val="4C418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Future:  Low temperature Electronics/Devices for High Sensitivity Measurements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46300" y="464050"/>
            <a:ext cx="2562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Generic  cell</a:t>
            </a:r>
            <a:r>
              <a:rPr lang="en-US" dirty="0" smtClean="0"/>
              <a:t>:</a:t>
            </a:r>
          </a:p>
          <a:p>
            <a:r>
              <a:rPr lang="en-US" dirty="0" smtClean="0"/>
              <a:t>Multiple inserts</a:t>
            </a:r>
          </a:p>
          <a:p>
            <a:r>
              <a:rPr lang="en-US" dirty="0" smtClean="0"/>
              <a:t>(susceptibility, transport, </a:t>
            </a:r>
          </a:p>
          <a:p>
            <a:r>
              <a:rPr lang="en-US" dirty="0" smtClean="0"/>
              <a:t>magneto-electric…)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43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6900564" y="7364350"/>
            <a:ext cx="22098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 Sullivan gives tour to REU students (June 2015)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2149476" y="6991436"/>
            <a:ext cx="280529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Demonstrations</a:t>
            </a: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4867223" y="5520905"/>
            <a:ext cx="5397699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REU (</a:t>
            </a:r>
            <a:r>
              <a:rPr lang="en-US" alt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2017)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Mitchell Peck, </a:t>
            </a: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Investigation of RCO</a:t>
            </a:r>
            <a:r>
              <a:rPr lang="en-US" altLang="en-US" sz="1200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Si</a:t>
            </a:r>
            <a:r>
              <a:rPr lang="en-US" altLang="en-US" sz="1200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RNi</a:t>
            </a:r>
            <a:r>
              <a:rPr lang="en-US" altLang="en-US" sz="1200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1200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(Hamlin)</a:t>
            </a:r>
            <a:endParaRPr lang="en-US" altLang="en-US" sz="1200" dirty="0">
              <a:solidFill>
                <a:prstClr val="black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Dustin Watts, </a:t>
            </a:r>
            <a:r>
              <a:rPr lang="en-US" sz="1200" i="1" dirty="0"/>
              <a:t>Specific Heat Measurements for Single Crystal </a:t>
            </a:r>
            <a:r>
              <a:rPr lang="en-US" sz="1200" i="1" dirty="0" smtClean="0"/>
              <a:t>LiGaCr</a:t>
            </a:r>
            <a:r>
              <a:rPr lang="en-US" sz="1200" i="1" baseline="-25000" dirty="0" smtClean="0"/>
              <a:t>48 </a:t>
            </a: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(Takano)</a:t>
            </a:r>
            <a:endParaRPr lang="en-US" altLang="en-US" sz="1200" dirty="0">
              <a:solidFill>
                <a:prstClr val="black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Lucas Wilkins, </a:t>
            </a: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Characterization of MEMS devices (Lee)</a:t>
            </a:r>
            <a:endParaRPr lang="en-US" altLang="en-US" sz="1200" dirty="0">
              <a:solidFill>
                <a:prstClr val="black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4354251" y="518596"/>
            <a:ext cx="3211822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Lab </a:t>
            </a:r>
            <a:r>
              <a:rPr lang="en-US" alt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tours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2016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Teachers  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with the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Annual Florida Regional Junior Science, Engineering, and Humanities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Symposium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WiSE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Girlz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Spring Break Camp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Uncommon Reads Honors class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Student Science Training Program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2016-2017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REU students</a:t>
            </a:r>
            <a:endParaRPr lang="en-US" sz="1400" b="1" dirty="0" smtClean="0">
              <a:solidFill>
                <a:srgbClr val="0000FF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Physical 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Chemistry </a:t>
            </a: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course</a:t>
            </a:r>
            <a:endParaRPr lang="en-US" alt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931753" y="5163771"/>
            <a:ext cx="3279911" cy="14157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400" b="1" dirty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Recent PhDs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200" b="1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Pan </a:t>
            </a:r>
            <a:r>
              <a:rPr lang="en-US" altLang="en-US" sz="12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Zheng </a:t>
            </a:r>
            <a:r>
              <a:rPr lang="en-US" altLang="en-US" sz="1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(UF PhD, 2016</a:t>
            </a:r>
            <a:r>
              <a:rPr lang="en-US" altLang="en-US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2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Lee</a:t>
            </a:r>
            <a:r>
              <a:rPr lang="en-US" altLang="en-US" sz="12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Yibing Tang </a:t>
            </a: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(UF PhD, 2016, Sullivan)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Marcus </a:t>
            </a:r>
            <a:r>
              <a:rPr lang="en-US" altLang="en-US" sz="1200" b="1" dirty="0" err="1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Peprah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(UF PhD, 2015, Meisel)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Pedro 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Quintero </a:t>
            </a: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(UF PhD, </a:t>
            </a: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2015, </a:t>
            </a:r>
            <a:r>
              <a:rPr lang="en-US" alt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Meisel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Chris </a:t>
            </a: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Aoyama </a:t>
            </a: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(UF PhD, 2015, </a:t>
            </a: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Takano </a:t>
            </a: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200" b="1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Elisabeth </a:t>
            </a:r>
            <a:r>
              <a:rPr lang="en-US" altLang="en-US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Knowles</a:t>
            </a: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(UF PhD, 2013, </a:t>
            </a:r>
            <a:r>
              <a:rPr lang="en-US" alt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Meisel)</a:t>
            </a:r>
          </a:p>
        </p:txBody>
      </p:sp>
      <p:pic>
        <p:nvPicPr>
          <p:cNvPr id="26" name="Picture 5" descr="C:\Users\webbe\Desktop\hamlinoutreac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/>
          <a:stretch/>
        </p:blipFill>
        <p:spPr bwMode="auto">
          <a:xfrm>
            <a:off x="7566073" y="2551092"/>
            <a:ext cx="2953160" cy="232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584017" y="4877990"/>
            <a:ext cx="295316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 rIns="9144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100" dirty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Prof. </a:t>
            </a:r>
            <a:r>
              <a:rPr lang="en-US" altLang="en-US" sz="11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Hamlin leads an afterschool group in a Physics is Fun demonstration. (Nov. 2015)</a:t>
            </a:r>
            <a:endParaRPr lang="en-US" altLang="en-US" sz="1100" dirty="0">
              <a:solidFill>
                <a:prstClr val="black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C:\Users\webbe\Documents\Photos\WiseGirlz 2016\IMG_05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28" y="805220"/>
            <a:ext cx="3186972" cy="381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7566073" y="522012"/>
            <a:ext cx="2953160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prstDash val="sysDash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Classroom visits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High B/T students and staff visit local classrooms 2-3 times per month, offering lessons in how to build an electro-magnet (4-12), the nature of science (4-8), and magnet exploration (K-3).  Faculty also lead after-school “Physics is Fun” demonstrations.</a:t>
            </a:r>
            <a:endParaRPr lang="en-US" altLang="en-US" sz="1200" dirty="0" smtClean="0">
              <a:solidFill>
                <a:prstClr val="black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931753" y="4573001"/>
            <a:ext cx="3279911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 rIns="9144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1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Dr. </a:t>
            </a:r>
            <a:r>
              <a:rPr lang="en-US" altLang="en-US" sz="1100" dirty="0" err="1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Serafin</a:t>
            </a:r>
            <a:r>
              <a:rPr lang="en-US" altLang="en-US" sz="11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helps </a:t>
            </a:r>
            <a:r>
              <a:rPr lang="en-US" altLang="en-US" sz="1100" dirty="0" err="1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WiSE</a:t>
            </a:r>
            <a:r>
              <a:rPr lang="en-US" altLang="en-US" sz="11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100" dirty="0" err="1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Grilz</a:t>
            </a:r>
            <a:r>
              <a:rPr lang="en-US" altLang="en-US" sz="11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Spring Break camp participants experiment with liquid nitrogen after a tour of the Microkelvin Facility.  (March 2016)</a:t>
            </a:r>
          </a:p>
        </p:txBody>
      </p:sp>
      <p:sp>
        <p:nvSpPr>
          <p:cNvPr id="31" name="TextBox 14"/>
          <p:cNvSpPr txBox="1">
            <a:spLocks noChangeArrowheads="1"/>
          </p:cNvSpPr>
          <p:nvPr/>
        </p:nvSpPr>
        <p:spPr bwMode="auto">
          <a:xfrm>
            <a:off x="4378897" y="4723709"/>
            <a:ext cx="3187176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100" dirty="0" smtClean="0">
                <a:solidFill>
                  <a:prstClr val="black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Dr. Huan gives tour to teachers with FL Regional Junior Science, Engineering, and Humanities Symposium (Feb. 2016) </a:t>
            </a:r>
            <a:endParaRPr lang="en-US" alt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3" descr="JustM_purpl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1" y="-15454"/>
            <a:ext cx="68580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 txBox="1">
            <a:spLocks/>
          </p:cNvSpPr>
          <p:nvPr/>
        </p:nvSpPr>
        <p:spPr bwMode="auto">
          <a:xfrm>
            <a:off x="1506421" y="4944"/>
            <a:ext cx="3448354" cy="401835"/>
          </a:xfrm>
          <a:prstGeom prst="rect">
            <a:avLst/>
          </a:prstGeom>
          <a:noFill/>
          <a:ln w="38100">
            <a:solidFill>
              <a:srgbClr val="4C418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 Activities</a:t>
            </a:r>
            <a:endParaRPr lang="en-US" altLang="en-US" sz="2800" b="1" dirty="0">
              <a:solidFill>
                <a:srgbClr val="4C41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525" y="3163761"/>
            <a:ext cx="3211473" cy="160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" y="25400"/>
            <a:ext cx="12213671" cy="6954206"/>
          </a:xfrm>
          <a:prstGeom prst="rect">
            <a:avLst/>
          </a:prstGeom>
          <a:solidFill>
            <a:srgbClr val="3C31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attern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9" y="4572940"/>
            <a:ext cx="6195998" cy="2393907"/>
          </a:xfrm>
          <a:prstGeom prst="rect">
            <a:avLst/>
          </a:prstGeom>
        </p:spPr>
      </p:pic>
      <p:pic>
        <p:nvPicPr>
          <p:cNvPr id="6" name="Picture 5" descr="Pattern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0" y="2278652"/>
            <a:ext cx="6195998" cy="2393907"/>
          </a:xfrm>
          <a:prstGeom prst="rect">
            <a:avLst/>
          </a:prstGeom>
        </p:spPr>
      </p:pic>
      <p:pic>
        <p:nvPicPr>
          <p:cNvPr id="7" name="Picture 6" descr="Pattern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51" y="4618537"/>
            <a:ext cx="6195998" cy="2393907"/>
          </a:xfrm>
          <a:prstGeom prst="rect">
            <a:avLst/>
          </a:prstGeom>
        </p:spPr>
      </p:pic>
      <p:pic>
        <p:nvPicPr>
          <p:cNvPr id="8" name="Picture 7" descr="Pattern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60" y="2354397"/>
            <a:ext cx="6195998" cy="2393907"/>
          </a:xfrm>
          <a:prstGeom prst="rect">
            <a:avLst/>
          </a:prstGeom>
        </p:spPr>
      </p:pic>
      <p:pic>
        <p:nvPicPr>
          <p:cNvPr id="9" name="Picture 8" descr="Pattern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259" y="80109"/>
            <a:ext cx="6195998" cy="2393907"/>
          </a:xfrm>
          <a:prstGeom prst="rect">
            <a:avLst/>
          </a:prstGeom>
        </p:spPr>
      </p:pic>
      <p:pic>
        <p:nvPicPr>
          <p:cNvPr id="10" name="Picture 9" descr="Pattern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0" y="10299"/>
            <a:ext cx="6195998" cy="239390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624578"/>
            <a:ext cx="9328907" cy="51516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975004" y="715883"/>
            <a:ext cx="5314116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3C336F"/>
                </a:solidFill>
                <a:latin typeface="Arial"/>
                <a:cs typeface="Arial"/>
              </a:rPr>
              <a:t>Thank You!</a:t>
            </a:r>
          </a:p>
          <a:p>
            <a:pPr algn="ctr">
              <a:lnSpc>
                <a:spcPct val="140000"/>
              </a:lnSpc>
            </a:pPr>
            <a:r>
              <a:rPr lang="en-US" sz="2400" dirty="0" smtClean="0">
                <a:solidFill>
                  <a:srgbClr val="636165"/>
                </a:solidFill>
                <a:latin typeface="Arial"/>
                <a:cs typeface="Arial"/>
              </a:rPr>
              <a:t>Chao Huan  (huan@ufl.edu)</a:t>
            </a:r>
            <a:endParaRPr lang="en-US" sz="2400" dirty="0">
              <a:solidFill>
                <a:srgbClr val="636165"/>
              </a:solidFill>
              <a:latin typeface="Arial"/>
              <a:cs typeface="Arial"/>
            </a:endParaRPr>
          </a:p>
        </p:txBody>
      </p:sp>
      <p:pic>
        <p:nvPicPr>
          <p:cNvPr id="13" name="Picture 12" descr="NationalMagLab_FullName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00" y="3879657"/>
            <a:ext cx="3939243" cy="1507061"/>
          </a:xfrm>
          <a:prstGeom prst="rect">
            <a:avLst/>
          </a:prstGeom>
        </p:spPr>
      </p:pic>
      <p:pic>
        <p:nvPicPr>
          <p:cNvPr id="14" name="Picture 13" descr="Seal_of_Florida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397" y="3767866"/>
            <a:ext cx="1382105" cy="1382105"/>
          </a:xfrm>
          <a:prstGeom prst="rect">
            <a:avLst/>
          </a:prstGeom>
        </p:spPr>
      </p:pic>
      <p:pic>
        <p:nvPicPr>
          <p:cNvPr id="15" name="Picture 14" descr="nsf-logo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74" y="3718018"/>
            <a:ext cx="1513437" cy="1513437"/>
          </a:xfrm>
          <a:prstGeom prst="rect">
            <a:avLst/>
          </a:prstGeom>
        </p:spPr>
      </p:pic>
      <p:pic>
        <p:nvPicPr>
          <p:cNvPr id="16" name="Picture 2" descr="https://nationalmaglab.org/media/k2/items/cache/258ee2700b8562b5d51ebf2117179b3d_X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97" y="2191763"/>
            <a:ext cx="3414537" cy="156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83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 bwMode="auto">
          <a:xfrm>
            <a:off x="1668442" y="1318234"/>
            <a:ext cx="8115019" cy="5257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711200" indent="-711200">
              <a:lnSpc>
                <a:spcPct val="90000"/>
              </a:lnSpc>
              <a:spcBef>
                <a:spcPct val="20000"/>
              </a:spcBef>
              <a:buAutoNum type="romanUcPeriod"/>
            </a:pPr>
            <a:endParaRPr lang="en-US" sz="800" b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Expand Parameter Space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Extend available B at ultra-low temperatures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to 30-32 T,  would allow users to conduct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experiments currently not possible elsewhere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Examples of Need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1.   Determine critical behavior at BEC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transitions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for quantum magnets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  High-density high-quality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fqHall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samples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(test ideas on broken symmetry and topological quantum order)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  Anisotropic p-wave A transitions in superfluid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B&gt;15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T. 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Probes underlying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physics of broken symmetry relevant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HTS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High-field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 diagram nuclear spin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ordering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solid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latin typeface="Calibri" pitchFamily="34" charset="0"/>
              </a:rPr>
              <a:t>	</a:t>
            </a:r>
          </a:p>
        </p:txBody>
      </p:sp>
      <p:pic>
        <p:nvPicPr>
          <p:cNvPr id="6" name="Picture 5" descr="First data in 37.5 tesla"/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8330533" y="3195880"/>
            <a:ext cx="2262595" cy="152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600" r="4394"/>
          <a:stretch/>
        </p:blipFill>
        <p:spPr>
          <a:xfrm>
            <a:off x="8480276" y="1481609"/>
            <a:ext cx="1962807" cy="17153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27370" y="1664912"/>
            <a:ext cx="1111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 err="1"/>
              <a:t>Samulon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</a:p>
          <a:p>
            <a:r>
              <a:rPr lang="en-US" sz="1200" dirty="0"/>
              <a:t>    (2010)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3749" y="1145869"/>
            <a:ext cx="80619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Ba</a:t>
            </a:r>
            <a:r>
              <a:rPr lang="en-US" sz="1200" baseline="-25000" dirty="0"/>
              <a:t>3</a:t>
            </a:r>
            <a:r>
              <a:rPr lang="en-US" sz="1200" dirty="0"/>
              <a:t>Mn</a:t>
            </a:r>
            <a:r>
              <a:rPr lang="en-US" sz="1200" baseline="-25000" dirty="0"/>
              <a:t>2</a:t>
            </a:r>
            <a:r>
              <a:rPr lang="en-US" sz="1200" dirty="0"/>
              <a:t>O</a:t>
            </a:r>
            <a:r>
              <a:rPr lang="en-US" sz="1200" baseline="-25000" dirty="0"/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60499" y="4169138"/>
            <a:ext cx="81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Nijmegen</a:t>
            </a:r>
          </a:p>
          <a:p>
            <a:r>
              <a:rPr lang="en-US" sz="1200" dirty="0"/>
              <a:t>    (2014)</a:t>
            </a:r>
          </a:p>
        </p:txBody>
      </p:sp>
      <p:sp>
        <p:nvSpPr>
          <p:cNvPr id="11" name="Oval 10"/>
          <p:cNvSpPr/>
          <p:nvPr/>
        </p:nvSpPr>
        <p:spPr>
          <a:xfrm>
            <a:off x="9884790" y="2555387"/>
            <a:ext cx="382169" cy="415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30937" y="2353519"/>
            <a:ext cx="973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need LT data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252679" y="2528215"/>
            <a:ext cx="1482138" cy="2437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26" y="5238060"/>
            <a:ext cx="1815556" cy="14057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83461" y="5112456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High B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49298" y="6277730"/>
            <a:ext cx="109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Remeijer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</a:p>
          <a:p>
            <a:r>
              <a:rPr lang="en-US" sz="1200" dirty="0"/>
              <a:t>   (1998)</a:t>
            </a:r>
          </a:p>
        </p:txBody>
      </p:sp>
      <p:sp>
        <p:nvSpPr>
          <p:cNvPr id="1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119690" y="6470997"/>
            <a:ext cx="3086100" cy="365125"/>
          </a:xfrm>
        </p:spPr>
        <p:txBody>
          <a:bodyPr/>
          <a:lstStyle/>
          <a:p>
            <a:r>
              <a:rPr lang="en-US" dirty="0" smtClean="0"/>
              <a:t>Confidential information. Please do not distribute. 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2514600" y="146260"/>
            <a:ext cx="6705600" cy="884720"/>
          </a:xfrm>
          <a:prstGeom prst="rect">
            <a:avLst/>
          </a:prstGeom>
          <a:noFill/>
          <a:ln w="38100">
            <a:solidFill>
              <a:srgbClr val="4C418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Strategic Goal:</a:t>
            </a:r>
          </a:p>
          <a:p>
            <a:pPr eaLnBrk="1" hangingPunct="1"/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B&gt; 30 T at Ultra-low Temperatures</a:t>
            </a:r>
          </a:p>
        </p:txBody>
      </p:sp>
      <p:pic>
        <p:nvPicPr>
          <p:cNvPr id="23" name="Picture 22" descr="JustM_purple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944" y="127972"/>
            <a:ext cx="774325" cy="923544"/>
          </a:xfrm>
          <a:prstGeom prst="rect">
            <a:avLst/>
          </a:prstGeom>
        </p:spPr>
      </p:pic>
      <p:pic>
        <p:nvPicPr>
          <p:cNvPr id="24" name="Picture 3" descr="C:\Users\hedick\Desktop\NSF High Resolution 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954" y="86961"/>
            <a:ext cx="901670" cy="90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57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600200"/>
            <a:ext cx="35424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Florida 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for Existing Space 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New Physics Building 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Plans Under Development (TBC)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gsb\AppData\Local\Microsoft\Windows\Temporary Internet Files\Content.Outlook\P0AJ0VOW\Physics 2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45582"/>
            <a:ext cx="4724400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gsb\AppData\Local\Microsoft\Windows\Temporary Internet Files\Content.Outlook\P0AJ0VOW\Physics 3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28600"/>
            <a:ext cx="5052292" cy="335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1" descr="UFsigna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08" y="6528524"/>
            <a:ext cx="1051793" cy="19295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3444240" cy="13176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</p:spPr>
      </p:pic>
      <p:sp>
        <p:nvSpPr>
          <p:cNvPr id="9" name="Rectangle 8"/>
          <p:cNvSpPr/>
          <p:nvPr/>
        </p:nvSpPr>
        <p:spPr>
          <a:xfrm>
            <a:off x="6324600" y="3690879"/>
            <a:ext cx="43434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Florida High-Temperature Superconducting Magnet Facility:         </a:t>
            </a:r>
          </a:p>
          <a:p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world leading user facility breaking the high field barrier to enable transformative research in areas of: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61913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magnetic resonance,</a:t>
            </a:r>
          </a:p>
          <a:p>
            <a:pPr marL="285750" indent="1588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condensed matter physics, and</a:t>
            </a:r>
          </a:p>
          <a:p>
            <a:pPr marL="285750" indent="1588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materials science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393297" y="6442438"/>
            <a:ext cx="3086100" cy="365125"/>
          </a:xfrm>
        </p:spPr>
        <p:txBody>
          <a:bodyPr/>
          <a:lstStyle/>
          <a:p>
            <a:r>
              <a:rPr lang="en-US" dirty="0" smtClean="0"/>
              <a:t>Confidential information. Please do not distribute.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04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1" y="1219200"/>
            <a:ext cx="4395849" cy="5533212"/>
            <a:chOff x="138050" y="1184148"/>
            <a:chExt cx="4395849" cy="553321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4" t="7180" r="50000" b="6965"/>
            <a:stretch/>
          </p:blipFill>
          <p:spPr bwMode="auto">
            <a:xfrm>
              <a:off x="138050" y="1184148"/>
              <a:ext cx="4205350" cy="5533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352800" y="5638800"/>
              <a:ext cx="1181099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21704" y="2246354"/>
            <a:ext cx="3684297" cy="4341898"/>
            <a:chOff x="5562601" y="3048000"/>
            <a:chExt cx="3552054" cy="378751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45" t="12509" r="5246" b="18253"/>
            <a:stretch/>
          </p:blipFill>
          <p:spPr bwMode="auto">
            <a:xfrm>
              <a:off x="5795413" y="3048000"/>
              <a:ext cx="3319242" cy="3787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562601" y="6553199"/>
              <a:ext cx="990599" cy="2698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33899" y="5067348"/>
            <a:ext cx="1524000" cy="7238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EXISTING SPACE </a:t>
            </a: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 NEW PHYSICS </a:t>
            </a: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BUILDING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0303" y="1184996"/>
            <a:ext cx="4828566" cy="1015663"/>
          </a:xfrm>
          <a:prstGeom prst="rect">
            <a:avLst/>
          </a:prstGeom>
          <a:solidFill>
            <a:srgbClr val="F2DCDB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Proposing legislative  budget request  for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(1) magnet acquisitions, installation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(2) Staff + Faculty support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2514600" y="146260"/>
            <a:ext cx="4724400" cy="884720"/>
          </a:xfrm>
          <a:prstGeom prst="rect">
            <a:avLst/>
          </a:prstGeom>
          <a:noFill/>
          <a:ln w="38100">
            <a:solidFill>
              <a:srgbClr val="4C418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Florida Plans </a:t>
            </a:r>
          </a:p>
          <a:p>
            <a:pPr eaLnBrk="1" hangingPunct="1"/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Development </a:t>
            </a:r>
          </a:p>
        </p:txBody>
      </p:sp>
      <p:pic>
        <p:nvPicPr>
          <p:cNvPr id="16" name="Picture 15" descr="JustM_purple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944" y="127972"/>
            <a:ext cx="774325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7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1" y="276226"/>
            <a:ext cx="53181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t="2232"/>
          <a:stretch>
            <a:fillRect/>
          </a:stretch>
        </p:blipFill>
        <p:spPr bwMode="auto">
          <a:xfrm>
            <a:off x="7327900" y="4324350"/>
            <a:ext cx="339248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1524000" y="2541589"/>
            <a:ext cx="6338888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600" b="1" u="sng" dirty="0"/>
              <a:t>New Low Temperature Results</a:t>
            </a:r>
          </a:p>
          <a:p>
            <a:pPr>
              <a:spcBef>
                <a:spcPts val="600"/>
              </a:spcBef>
            </a:pPr>
            <a:r>
              <a:rPr lang="en-US" altLang="en-US" sz="1400" dirty="0"/>
              <a:t>First observation of anisotropic transport for </a:t>
            </a:r>
            <a:r>
              <a:rPr lang="en-US" altLang="en-US" sz="1400" dirty="0">
                <a:latin typeface="Symbol" panose="05050102010706020507" pitchFamily="18" charset="2"/>
              </a:rPr>
              <a:t>n</a:t>
            </a:r>
            <a:r>
              <a:rPr lang="en-US" altLang="en-US" sz="1400" dirty="0"/>
              <a:t> = 7/2 in a high-quality dilute (n=5x10</a:t>
            </a:r>
            <a:r>
              <a:rPr lang="en-US" altLang="en-US" sz="1400" baseline="30000" dirty="0"/>
              <a:t>10</a:t>
            </a:r>
            <a:r>
              <a:rPr lang="en-US" altLang="en-US" sz="1400" dirty="0"/>
              <a:t> cm</a:t>
            </a:r>
            <a:r>
              <a:rPr lang="en-US" altLang="en-US" sz="1400" baseline="30000" dirty="0"/>
              <a:t>-2</a:t>
            </a:r>
            <a:r>
              <a:rPr lang="en-US" altLang="en-US" sz="1400" dirty="0"/>
              <a:t> ) 2D electron system. </a:t>
            </a:r>
          </a:p>
          <a:p>
            <a:pPr>
              <a:spcBef>
                <a:spcPts val="600"/>
              </a:spcBef>
            </a:pPr>
            <a:r>
              <a:rPr lang="en-US" altLang="en-US" sz="1400" dirty="0"/>
              <a:t>New behavior attributed to a large Landau level mixing effect that perturbs the pairing stability of composite limit. </a:t>
            </a:r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3421236" y="4377307"/>
            <a:ext cx="39592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dirty="0"/>
              <a:t>upturn in the energy gap for n &lt; 5x10</a:t>
            </a:r>
            <a:r>
              <a:rPr lang="en-US" altLang="en-US" sz="1600" baseline="30000" dirty="0"/>
              <a:t>10</a:t>
            </a:r>
            <a:r>
              <a:rPr lang="en-US" altLang="en-US" sz="1600" dirty="0"/>
              <a:t> cm</a:t>
            </a:r>
            <a:r>
              <a:rPr lang="en-US" altLang="en-US" sz="1600" baseline="30000" dirty="0"/>
              <a:t>-2</a:t>
            </a:r>
            <a:endParaRPr lang="en-US" altLang="en-US" sz="1600" dirty="0"/>
          </a:p>
          <a:p>
            <a:r>
              <a:rPr lang="en-US" altLang="en-US" sz="1600" dirty="0"/>
              <a:t> implies  </a:t>
            </a:r>
            <a:r>
              <a:rPr lang="en-US" altLang="en-US" sz="1600" dirty="0">
                <a:solidFill>
                  <a:srgbClr val="FF0000"/>
                </a:solidFill>
              </a:rPr>
              <a:t>spin </a:t>
            </a:r>
            <a:r>
              <a:rPr lang="en-US" altLang="en-US" sz="1600" dirty="0" err="1">
                <a:solidFill>
                  <a:srgbClr val="FF0000"/>
                </a:solidFill>
              </a:rPr>
              <a:t>unpolarized</a:t>
            </a:r>
            <a:r>
              <a:rPr lang="en-US" altLang="en-US" sz="1600" dirty="0">
                <a:solidFill>
                  <a:srgbClr val="FF0000"/>
                </a:solidFill>
              </a:rPr>
              <a:t> ground state</a:t>
            </a:r>
            <a:endParaRPr lang="en-US" altLang="en-US" sz="1600" dirty="0"/>
          </a:p>
        </p:txBody>
      </p:sp>
      <p:sp>
        <p:nvSpPr>
          <p:cNvPr id="19466" name="Rectangle 11"/>
          <p:cNvSpPr>
            <a:spLocks noChangeArrowheads="1"/>
          </p:cNvSpPr>
          <p:nvPr/>
        </p:nvSpPr>
        <p:spPr bwMode="auto">
          <a:xfrm>
            <a:off x="1502058" y="-20696"/>
            <a:ext cx="9165943" cy="954107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Competing Quantum Hall Phases:</a:t>
            </a:r>
            <a:b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Second Landau Level of 2D Electron Systems</a:t>
            </a:r>
          </a:p>
          <a:p>
            <a:endParaRPr lang="en-US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1600" i="1" dirty="0"/>
              <a:t>                         </a:t>
            </a:r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W. Pan (Sandia Nat Lab.), D. </a:t>
            </a:r>
            <a:r>
              <a:rPr lang="en-US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Tsui</a:t>
            </a:r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K. W. Baldwin, K. W. West, L. N. Pfeiffer (Princeton Univ.)</a:t>
            </a:r>
          </a:p>
        </p:txBody>
      </p:sp>
      <p:sp>
        <p:nvSpPr>
          <p:cNvPr id="19468" name="Rectangle 13"/>
          <p:cNvSpPr>
            <a:spLocks noChangeArrowheads="1"/>
          </p:cNvSpPr>
          <p:nvPr/>
        </p:nvSpPr>
        <p:spPr bwMode="auto">
          <a:xfrm>
            <a:off x="1590763" y="5896869"/>
            <a:ext cx="5545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 dirty="0"/>
              <a:t>Ref.   W. Pan et al.,  </a:t>
            </a:r>
            <a:r>
              <a:rPr lang="en-US" altLang="en-US" sz="1400" dirty="0"/>
              <a:t>Phys. Rev. B 89, 241302(R) (2014)</a:t>
            </a:r>
          </a:p>
        </p:txBody>
      </p:sp>
      <p:sp>
        <p:nvSpPr>
          <p:cNvPr id="19470" name="Rectangle 15"/>
          <p:cNvSpPr>
            <a:spLocks noChangeArrowheads="1"/>
          </p:cNvSpPr>
          <p:nvPr/>
        </p:nvSpPr>
        <p:spPr bwMode="auto">
          <a:xfrm>
            <a:off x="1552669" y="5177407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 dirty="0"/>
              <a:t>Competing quantum Hall phases in the second Landau level in the low-density limit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553200" y="4918033"/>
            <a:ext cx="1796874" cy="3815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/>
          <a:stretch>
            <a:fillRect/>
          </a:stretch>
        </p:blipFill>
        <p:spPr bwMode="auto">
          <a:xfrm>
            <a:off x="1570166" y="170081"/>
            <a:ext cx="990600" cy="49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9144000" y="1174"/>
            <a:ext cx="151447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dirty="0"/>
              <a:t>Science Driver</a:t>
            </a:r>
            <a:endParaRPr lang="en-US" altLang="en-US" sz="1600" i="1" dirty="0"/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3857798" y="6339907"/>
            <a:ext cx="30861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NHMFL High B/T Facility</a:t>
            </a:r>
          </a:p>
          <a:p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2 of the </a:t>
            </a:r>
            <a:r>
              <a:rPr lang="en-US" altLang="en-US" sz="13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Microkelvin</a:t>
            </a:r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Laboratory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969" y="180786"/>
            <a:ext cx="429334" cy="48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anisoSLLfig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" r="1830" b="2"/>
          <a:stretch>
            <a:fillRect/>
          </a:stretch>
        </p:blipFill>
        <p:spPr bwMode="auto">
          <a:xfrm>
            <a:off x="7772400" y="1171954"/>
            <a:ext cx="2886075" cy="315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52670" y="1010630"/>
            <a:ext cx="651827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1600" b="1" u="sng" dirty="0"/>
              <a:t>Quantum Hall Effect in Second Landau Level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sz="1400" dirty="0">
                <a:latin typeface="+mn-lt"/>
              </a:rPr>
              <a:t>Recent progress in fabrication of high-quality low-density samples allows one to probe exotic quantum Hall states such as the n =5/2 and 7/2 states a new regime where the electron-electron interactions are strong.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299" y="317056"/>
            <a:ext cx="2349938" cy="2838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76814" y="2112963"/>
            <a:ext cx="2576667" cy="523220"/>
          </a:xfrm>
          <a:prstGeom prst="rect">
            <a:avLst/>
          </a:prstGeom>
          <a:solidFill>
            <a:srgbClr val="FFD347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Two dimensional systems</a:t>
            </a:r>
          </a:p>
          <a:p>
            <a:r>
              <a:rPr lang="en-US" sz="1400" dirty="0"/>
              <a:t>Proposal section 3.2.c, Fig. 3-2-5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-739775" y="6391276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1200"/>
          </a:p>
        </p:txBody>
      </p:sp>
      <p:sp>
        <p:nvSpPr>
          <p:cNvPr id="15363" name="Line 42"/>
          <p:cNvSpPr>
            <a:spLocks noChangeShapeType="1"/>
          </p:cNvSpPr>
          <p:nvPr/>
        </p:nvSpPr>
        <p:spPr bwMode="auto">
          <a:xfrm flipV="1">
            <a:off x="1679575" y="846574"/>
            <a:ext cx="8915400" cy="38100"/>
          </a:xfrm>
          <a:prstGeom prst="line">
            <a:avLst/>
          </a:prstGeom>
          <a:noFill/>
          <a:ln w="82550" cmpd="thickThin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Text Box 62"/>
          <p:cNvSpPr txBox="1">
            <a:spLocks noChangeArrowheads="1"/>
          </p:cNvSpPr>
          <p:nvPr/>
        </p:nvSpPr>
        <p:spPr bwMode="auto">
          <a:xfrm>
            <a:off x="1550320" y="5739"/>
            <a:ext cx="9132636" cy="769441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Magnetic Field Induced Polarization in Bose Glass State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Armando </a:t>
            </a:r>
            <a:r>
              <a:rPr lang="en-US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Paduan</a:t>
            </a:r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Filho</a:t>
            </a:r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(Sao-Paulo, Brazil), Vivien Zapf</a:t>
            </a:r>
            <a:r>
              <a:rPr lang="en-US" altLang="en-US" sz="1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(Los Alamos),</a:t>
            </a:r>
          </a:p>
          <a:p>
            <a:r>
              <a:rPr lang="en-US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Jian-sheng Xia, Liang Yin (Univ. Florida)</a:t>
            </a:r>
          </a:p>
        </p:txBody>
      </p:sp>
      <p:sp>
        <p:nvSpPr>
          <p:cNvPr id="15365" name="Rectangle 49"/>
          <p:cNvSpPr>
            <a:spLocks noChangeArrowheads="1"/>
          </p:cNvSpPr>
          <p:nvPr/>
        </p:nvSpPr>
        <p:spPr bwMode="auto">
          <a:xfrm>
            <a:off x="6116639" y="930276"/>
            <a:ext cx="4471987" cy="5864225"/>
          </a:xfrm>
          <a:prstGeom prst="rect">
            <a:avLst/>
          </a:prstGeom>
          <a:noFill/>
          <a:ln w="1905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366" name="Text Box 28"/>
          <p:cNvSpPr txBox="1">
            <a:spLocks noChangeArrowheads="1"/>
          </p:cNvSpPr>
          <p:nvPr/>
        </p:nvSpPr>
        <p:spPr bwMode="auto">
          <a:xfrm>
            <a:off x="1537607" y="6382066"/>
            <a:ext cx="30861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NHMFL High B/T Facility</a:t>
            </a:r>
          </a:p>
          <a:p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3 of the </a:t>
            </a:r>
            <a:r>
              <a:rPr lang="en-US" altLang="en-US" sz="13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Microkelvin</a:t>
            </a:r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Laboratory</a:t>
            </a:r>
          </a:p>
        </p:txBody>
      </p:sp>
      <p:pic>
        <p:nvPicPr>
          <p:cNvPr id="15367" name="Picture 8" descr="NSF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09" y="5602366"/>
            <a:ext cx="69056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9" r="3854" b="1491"/>
          <a:stretch>
            <a:fillRect/>
          </a:stretch>
        </p:blipFill>
        <p:spPr bwMode="auto">
          <a:xfrm>
            <a:off x="6129339" y="1003300"/>
            <a:ext cx="441483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Box 11"/>
          <p:cNvSpPr txBox="1">
            <a:spLocks noChangeArrowheads="1"/>
          </p:cNvSpPr>
          <p:nvPr/>
        </p:nvSpPr>
        <p:spPr bwMode="auto">
          <a:xfrm>
            <a:off x="6443664" y="2765426"/>
            <a:ext cx="4048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Low temperature phase diagrams for (a) BEC condensed DTN,</a:t>
            </a:r>
          </a:p>
          <a:p>
            <a:r>
              <a:rPr lang="en-US" altLang="en-US" sz="1200"/>
              <a:t>                                (b) Bose glass state in Br-doped (15%)  DTN</a:t>
            </a:r>
          </a:p>
        </p:txBody>
      </p:sp>
      <p:pic>
        <p:nvPicPr>
          <p:cNvPr id="1537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2" t="7713" r="32889" b="5093"/>
          <a:stretch>
            <a:fillRect/>
          </a:stretch>
        </p:blipFill>
        <p:spPr bwMode="auto">
          <a:xfrm>
            <a:off x="6151564" y="3309939"/>
            <a:ext cx="150653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300788" y="5233988"/>
            <a:ext cx="1244600" cy="577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1" dirty="0"/>
              <a:t>Crystal structure : </a:t>
            </a:r>
          </a:p>
          <a:p>
            <a:pPr>
              <a:defRPr/>
            </a:pPr>
            <a:r>
              <a:rPr lang="en-US" sz="1051" dirty="0"/>
              <a:t>Ni spins blue, </a:t>
            </a:r>
          </a:p>
          <a:p>
            <a:pPr>
              <a:defRPr/>
            </a:pPr>
            <a:r>
              <a:rPr lang="en-US" sz="1051" dirty="0"/>
              <a:t>Cl separators green</a:t>
            </a:r>
          </a:p>
        </p:txBody>
      </p:sp>
      <p:pic>
        <p:nvPicPr>
          <p:cNvPr id="15372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"/>
          <a:stretch>
            <a:fillRect/>
          </a:stretch>
        </p:blipFill>
        <p:spPr bwMode="auto">
          <a:xfrm>
            <a:off x="7635876" y="3487738"/>
            <a:ext cx="2862263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 Box 28"/>
          <p:cNvSpPr txBox="1">
            <a:spLocks noChangeArrowheads="1"/>
          </p:cNvSpPr>
          <p:nvPr/>
        </p:nvSpPr>
        <p:spPr bwMode="auto">
          <a:xfrm>
            <a:off x="1574801" y="1001713"/>
            <a:ext cx="4995863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u="sng" dirty="0"/>
              <a:t>Bose Glass State</a:t>
            </a:r>
            <a:r>
              <a:rPr lang="en-US" altLang="en-US" sz="1600" dirty="0"/>
              <a:t> – Introduce disorder to BEC</a:t>
            </a:r>
          </a:p>
          <a:p>
            <a:pPr eaLnBrk="1" hangingPunct="1"/>
            <a:r>
              <a:rPr lang="en-US" altLang="en-US" sz="1600" dirty="0"/>
              <a:t>Quantum organic magnet:</a:t>
            </a:r>
          </a:p>
          <a:p>
            <a:pPr eaLnBrk="1" hangingPunct="1"/>
            <a:r>
              <a:rPr lang="en-US" altLang="en-US" sz="1600" dirty="0" err="1"/>
              <a:t>Dichloro</a:t>
            </a:r>
            <a:r>
              <a:rPr lang="en-US" altLang="en-US" sz="1600" dirty="0"/>
              <a:t>-</a:t>
            </a:r>
            <a:r>
              <a:rPr lang="en-US" altLang="en-US" sz="1600" dirty="0" err="1"/>
              <a:t>tetrakis</a:t>
            </a:r>
            <a:r>
              <a:rPr lang="en-US" altLang="en-US" sz="1600" dirty="0"/>
              <a:t>-</a:t>
            </a:r>
            <a:r>
              <a:rPr lang="en-US" altLang="en-US" sz="1600" dirty="0" err="1"/>
              <a:t>thiourea</a:t>
            </a:r>
            <a:r>
              <a:rPr lang="en-US" altLang="en-US" sz="1600" dirty="0"/>
              <a:t>-nickel , or DTN. </a:t>
            </a:r>
          </a:p>
          <a:p>
            <a:pPr eaLnBrk="1" hangingPunct="1"/>
            <a:r>
              <a:rPr lang="en-US" altLang="en-US" sz="1600" dirty="0" err="1"/>
              <a:t>magnon</a:t>
            </a:r>
            <a:r>
              <a:rPr lang="en-US" altLang="en-US" sz="1600" dirty="0"/>
              <a:t> quasiparticles (Ni spins) undergo BEC. </a:t>
            </a:r>
          </a:p>
          <a:p>
            <a:pPr eaLnBrk="1" hangingPunct="1"/>
            <a:r>
              <a:rPr lang="en-US" altLang="en-US" sz="1600" dirty="0"/>
              <a:t>Disorder intro. in controlled manner (Br doping)</a:t>
            </a:r>
          </a:p>
          <a:p>
            <a:pPr eaLnBrk="1" hangingPunct="1"/>
            <a:r>
              <a:rPr lang="en-US" altLang="en-US" sz="1600" dirty="0"/>
              <a:t>              Bose-Glass (BG) state</a:t>
            </a:r>
          </a:p>
          <a:p>
            <a:pPr>
              <a:spcBef>
                <a:spcPts val="600"/>
              </a:spcBef>
            </a:pPr>
            <a:endParaRPr lang="en-US" altLang="en-US" sz="800" b="1" u="sng" dirty="0"/>
          </a:p>
          <a:p>
            <a:r>
              <a:rPr lang="en-US" altLang="en-US" sz="1600" b="1" u="sng" dirty="0"/>
              <a:t>Magneto-electric Effects </a:t>
            </a:r>
            <a:r>
              <a:rPr lang="en-US" altLang="en-US" sz="1600" dirty="0"/>
              <a:t>– orientation of polar</a:t>
            </a:r>
          </a:p>
          <a:p>
            <a:r>
              <a:rPr lang="en-US" altLang="en-US" sz="1600" dirty="0" err="1"/>
              <a:t>thiourea</a:t>
            </a:r>
            <a:r>
              <a:rPr lang="en-US" altLang="en-US" sz="1600" dirty="0"/>
              <a:t> molecules in spin ordered states</a:t>
            </a:r>
          </a:p>
          <a:p>
            <a:r>
              <a:rPr lang="en-US" altLang="en-US" sz="1600" b="1" dirty="0">
                <a:solidFill>
                  <a:srgbClr val="FF0000"/>
                </a:solidFill>
              </a:rPr>
              <a:t>“glassy” </a:t>
            </a:r>
            <a:r>
              <a:rPr lang="en-US" altLang="en-US" sz="1600" dirty="0"/>
              <a:t>nature of the BG state                    </a:t>
            </a:r>
          </a:p>
          <a:p>
            <a:r>
              <a:rPr lang="en-US" altLang="en-US" sz="1600" dirty="0"/>
              <a:t>induced polarization dependent on frequency of excitation. </a:t>
            </a:r>
          </a:p>
          <a:p>
            <a:r>
              <a:rPr lang="en-US" altLang="en-US" sz="1600" dirty="0"/>
              <a:t>Unique high sensitivity ultra-low T  dielectric cells</a:t>
            </a:r>
          </a:p>
          <a:p>
            <a:r>
              <a:rPr lang="en-US" altLang="en-US" sz="1600" dirty="0"/>
              <a:t>to measure polarization of doped DTN (15% Br)</a:t>
            </a:r>
          </a:p>
          <a:p>
            <a:pPr>
              <a:spcBef>
                <a:spcPts val="600"/>
              </a:spcBef>
            </a:pPr>
            <a:endParaRPr lang="en-US" altLang="en-US" sz="800" b="1" dirty="0"/>
          </a:p>
          <a:p>
            <a:r>
              <a:rPr lang="en-US" altLang="en-US" sz="1400" dirty="0"/>
              <a:t>Ref. : R. Yu </a:t>
            </a:r>
            <a:r>
              <a:rPr lang="en-US" altLang="en-US" sz="1400" i="1" dirty="0"/>
              <a:t>et al</a:t>
            </a:r>
            <a:r>
              <a:rPr lang="en-US" altLang="en-US" sz="1400" dirty="0"/>
              <a:t>,  Nature 489 (7416), 379-384 (2013). </a:t>
            </a:r>
          </a:p>
        </p:txBody>
      </p:sp>
      <p:pic>
        <p:nvPicPr>
          <p:cNvPr id="1537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169" y="5847788"/>
            <a:ext cx="10620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8" descr="Los Alamos National Laboratory">
            <a:hlinkClick r:id="rId8" tooltip="Los Alamos National Laboratory world view hom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65" y="5709521"/>
            <a:ext cx="108108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Rectangle 44"/>
          <p:cNvSpPr>
            <a:spLocks noChangeArrowheads="1"/>
          </p:cNvSpPr>
          <p:nvPr/>
        </p:nvSpPr>
        <p:spPr bwMode="auto">
          <a:xfrm>
            <a:off x="6030914" y="6194426"/>
            <a:ext cx="46561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400"/>
              <a:t> I.  strong frequency dependent induced polarization</a:t>
            </a:r>
          </a:p>
          <a:p>
            <a:pPr>
              <a:spcBef>
                <a:spcPts val="600"/>
              </a:spcBef>
            </a:pPr>
            <a:r>
              <a:rPr lang="en-US" altLang="en-US" sz="1400"/>
              <a:t> II.  clear indications of the transitions: BG state to BEC phase</a:t>
            </a:r>
          </a:p>
        </p:txBody>
      </p:sp>
      <p:pic>
        <p:nvPicPr>
          <p:cNvPr id="15377" name="Picture 46" descr="JustM_purple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308" y="5777845"/>
            <a:ext cx="4667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ight Arrow 49"/>
          <p:cNvSpPr/>
          <p:nvPr/>
        </p:nvSpPr>
        <p:spPr>
          <a:xfrm>
            <a:off x="1679575" y="2286000"/>
            <a:ext cx="463550" cy="173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80" name="Picture 13" descr="http://www4.usp.br/templates/usp/images/logo-usp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77369"/>
            <a:ext cx="1063625" cy="58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4" name="TextBox 4"/>
          <p:cNvSpPr txBox="1">
            <a:spLocks noChangeArrowheads="1"/>
          </p:cNvSpPr>
          <p:nvPr/>
        </p:nvSpPr>
        <p:spPr bwMode="auto">
          <a:xfrm>
            <a:off x="9140826" y="190229"/>
            <a:ext cx="152717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dirty="0"/>
              <a:t>Science Driver</a:t>
            </a:r>
            <a:endParaRPr lang="en-US" altLang="en-US" sz="1400" i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6307" y="513337"/>
            <a:ext cx="2349938" cy="2838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2083" y="5004310"/>
            <a:ext cx="3364068" cy="52322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Quantum magnetization &amp; Frustration </a:t>
            </a:r>
          </a:p>
          <a:p>
            <a:r>
              <a:rPr lang="en-US" sz="1400" dirty="0"/>
              <a:t>Proposal section 3.2.f (Fig. 3-2-9)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1"/>
            <a:ext cx="9144000" cy="954107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Pinning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and melting of a quantum Wigner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	          T. Knighton, Z. Wu, J. Huang  (Wayne State Univ.) A. Serafin, J.-S. Xia (NHMFL)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K.W. Baldwin, K.W. West, L.N. Pfeiffer (Princeton Univ.)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2" descr="http://mac.wayne.edu/downloads/warrior_banded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22" y="194147"/>
            <a:ext cx="773488" cy="47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SF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74149" y="5979193"/>
            <a:ext cx="778285" cy="7829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5557" r="38582"/>
          <a:stretch/>
        </p:blipFill>
        <p:spPr>
          <a:xfrm>
            <a:off x="6652027" y="1023682"/>
            <a:ext cx="3944160" cy="24694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3769" y="3428420"/>
            <a:ext cx="416232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Quantum Hall effect in GaAs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heterostructure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showing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(a) RIP phase;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(b) Small signal IV characteristics</a:t>
            </a:r>
          </a:p>
          <a:p>
            <a:endParaRPr lang="en-US" sz="1100" dirty="0"/>
          </a:p>
        </p:txBody>
      </p:sp>
      <p:sp>
        <p:nvSpPr>
          <p:cNvPr id="12" name="Rectangle 11"/>
          <p:cNvSpPr/>
          <p:nvPr/>
        </p:nvSpPr>
        <p:spPr>
          <a:xfrm>
            <a:off x="1676401" y="1032446"/>
            <a:ext cx="467572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u="sng" dirty="0"/>
              <a:t>Quantum Wigner Crystals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Seek unambiguous demonstration of crystallization to an electron solid state.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two-dimensional electron systems, the competing kinetic energy is quenched by application of a perpendicular magnetic field. This leads to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reentrant insulating phases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(RIP).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60022" y="3477579"/>
            <a:ext cx="651717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Very-Low Temperature Results</a:t>
            </a:r>
          </a:p>
          <a:p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Studied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mobility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(m = 3.0 × 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/Vs),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20nm GaAs/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/GaAs square well.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Observe striking threshold behavior T &lt; 30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mK.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Holes are pinned within a narrow range  of ±5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(resistance &gt; 1 GΩ). Just above Tc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the resistance plummets by ~ 3 orders of magnitude. Pinning is also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destroyed by heating consistent with a melting transition.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Temperature dependence is non-activated                existence of a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pinned WC appears to undergo a second-order transition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upon heating,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agreement with theory.</a:t>
            </a:r>
            <a:endParaRPr lang="en-US" sz="14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1531" t="1470" r="2800" b="4902"/>
          <a:stretch/>
        </p:blipFill>
        <p:spPr>
          <a:xfrm>
            <a:off x="8077201" y="4117083"/>
            <a:ext cx="2523143" cy="2696583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5041392" y="5714442"/>
            <a:ext cx="521208" cy="7675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8425722" y="31204"/>
            <a:ext cx="2220227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 dirty="0" smtClean="0"/>
              <a:t>     Science Driver</a:t>
            </a:r>
            <a:endParaRPr lang="en-US" altLang="en-US" b="1" dirty="0"/>
          </a:p>
          <a:p>
            <a:endParaRPr lang="en-US" altLang="en-US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683" y="426001"/>
            <a:ext cx="2276303" cy="274992"/>
          </a:xfrm>
          <a:prstGeom prst="rect">
            <a:avLst/>
          </a:prstGeom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4267200" y="6205007"/>
            <a:ext cx="30861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NHMFL High B/T Facility</a:t>
            </a:r>
          </a:p>
          <a:p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3 of the </a:t>
            </a:r>
            <a:r>
              <a:rPr lang="en-US" altLang="en-US" sz="13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Microkelvin</a:t>
            </a:r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Laboratory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5703"/>
            <a:ext cx="429334" cy="48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43956" y="2836098"/>
            <a:ext cx="2037289" cy="523220"/>
          </a:xfrm>
          <a:prstGeom prst="rect">
            <a:avLst/>
          </a:prstGeom>
          <a:solidFill>
            <a:srgbClr val="FFD347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Two dimensional systems</a:t>
            </a:r>
          </a:p>
          <a:p>
            <a:r>
              <a:rPr lang="en-US" sz="1400" i="1" dirty="0"/>
              <a:t>Proposal section 3.2.c</a:t>
            </a:r>
          </a:p>
        </p:txBody>
      </p:sp>
    </p:spTree>
    <p:extLst>
      <p:ext uri="{BB962C8B-B14F-4D97-AF65-F5344CB8AC3E}">
        <p14:creationId xmlns:p14="http://schemas.microsoft.com/office/powerpoint/2010/main" val="117654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258790"/>
            <a:ext cx="6324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AND CRYOGENIC CAPABILITIES</a:t>
            </a:r>
          </a:p>
          <a:p>
            <a:pPr lvl="0">
              <a:lnSpc>
                <a:spcPct val="80000"/>
              </a:lnSpc>
              <a:buFont typeface="Wingdings" pitchFamily="2" charset="2"/>
              <a:buChar char="v"/>
              <a:defRPr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</a:t>
            </a:r>
            <a:r>
              <a:rPr 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</a:p>
          <a:p>
            <a:pPr lvl="0">
              <a:lnSpc>
                <a:spcPct val="80000"/>
              </a:lnSpc>
              <a:defRPr/>
            </a:pPr>
            <a:endParaRPr 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defRPr/>
            </a:pPr>
            <a:r>
              <a:rPr 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Specialized Instruments</a:t>
            </a:r>
          </a:p>
          <a:p>
            <a:pPr lvl="0">
              <a:lnSpc>
                <a:spcPct val="80000"/>
              </a:lnSpc>
              <a:defRPr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defRPr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lvl="0">
              <a:lnSpc>
                <a:spcPct val="80000"/>
              </a:lnSpc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EXPERIMENTS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buNone/>
              <a:defRPr/>
            </a:pPr>
            <a:endParaRPr 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buNone/>
              <a:defRPr/>
            </a:pP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Two Dimensional </a:t>
            </a: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lectron </a:t>
            </a:r>
            <a:r>
              <a:rPr 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ases</a:t>
            </a:r>
          </a:p>
          <a:p>
            <a:pPr lvl="0">
              <a:lnSpc>
                <a:spcPct val="80000"/>
              </a:lnSpc>
              <a:buNone/>
              <a:defRPr/>
            </a:pPr>
            <a:endParaRPr 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buNone/>
              <a:defRPr/>
            </a:pPr>
            <a:r>
              <a:rPr 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BEC and Quantum Magnetism</a:t>
            </a:r>
          </a:p>
          <a:p>
            <a:pPr lvl="0">
              <a:lnSpc>
                <a:spcPct val="80000"/>
              </a:lnSpc>
              <a:buNone/>
              <a:defRPr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buNone/>
              <a:defRPr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   Liquid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and Solid Helium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buNone/>
              <a:defRPr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buNone/>
              <a:defRPr/>
            </a:pP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buNone/>
              <a:defRPr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FUTRUE DEVELOPMENT </a:t>
            </a:r>
          </a:p>
          <a:p>
            <a:pPr lvl="0">
              <a:lnSpc>
                <a:spcPct val="80000"/>
              </a:lnSpc>
              <a:buNone/>
              <a:defRPr/>
            </a:pPr>
            <a:endParaRPr 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buNone/>
              <a:defRPr/>
            </a:pPr>
            <a:r>
              <a:rPr 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 </a:t>
            </a:r>
            <a:r>
              <a:rPr 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and up </a:t>
            </a:r>
          </a:p>
          <a:p>
            <a:pPr lvl="0">
              <a:lnSpc>
                <a:spcPct val="80000"/>
              </a:lnSpc>
              <a:buNone/>
              <a:defRPr/>
            </a:pP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1098479"/>
            <a:ext cx="3505200" cy="5695162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66800" y="152400"/>
            <a:ext cx="7848600" cy="850075"/>
          </a:xfrm>
          <a:prstGeom prst="rect">
            <a:avLst/>
          </a:prstGeom>
          <a:solidFill>
            <a:srgbClr val="4F009E"/>
          </a:solid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 B/T  FACILITY AND EXPERIMENTS</a:t>
            </a:r>
          </a:p>
        </p:txBody>
      </p:sp>
      <p:pic>
        <p:nvPicPr>
          <p:cNvPr id="7" name="Picture 6" descr="JustM_purple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96292"/>
            <a:ext cx="759769" cy="9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1107996"/>
          </a:xfrm>
          <a:prstGeom prst="rect">
            <a:avLst/>
          </a:prstGeom>
          <a:solidFill>
            <a:srgbClr val="99CCFF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</a:rPr>
              <a:t>Phase Separation of Very Dilute Concentrations of </a:t>
            </a:r>
          </a:p>
          <a:p>
            <a:pPr algn="ctr"/>
            <a:r>
              <a:rPr lang="en-US" b="1" baseline="30000" dirty="0" smtClean="0">
                <a:latin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</a:rPr>
              <a:t>He </a:t>
            </a:r>
            <a:r>
              <a:rPr lang="en-US" b="1" dirty="0">
                <a:latin typeface="Arial" panose="020B0604020202020204" pitchFamily="34" charset="0"/>
              </a:rPr>
              <a:t>in Solid </a:t>
            </a:r>
            <a:r>
              <a:rPr lang="en-US" b="1" baseline="30000" dirty="0" smtClean="0">
                <a:latin typeface="Arial" panose="020B0604020202020204" pitchFamily="34" charset="0"/>
              </a:rPr>
              <a:t>4</a:t>
            </a:r>
            <a:r>
              <a:rPr lang="en-US" b="1" dirty="0" smtClean="0">
                <a:latin typeface="Arial" panose="020B0604020202020204" pitchFamily="34" charset="0"/>
              </a:rPr>
              <a:t>He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</a:rPr>
              <a:t>D. Candela  (Univ. Mass.) B. P. Cowan (Royal Holloway)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</a:rPr>
              <a:t>     C. Huan, S. S. Kim,  L. Yin, J. S. Xia (UF-NHMFL)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0388" y="1169723"/>
            <a:ext cx="355417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Phase separation in 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He-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 mixtures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en-US" sz="12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phase transition</a:t>
            </a:r>
          </a:p>
          <a:p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with a conserved order parameter.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The quantum nature of dynamics sets “fast”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time scales (~ hours) </a:t>
            </a: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“months/years” for metal alloys.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Pulsed NMR techniques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Observe sharp drop in NMR amplitude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with formation of 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-droplets of 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First observation of solid mixture to liquid droplets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transition at very low concentrations.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2"/>
              <p:cNvSpPr txBox="1"/>
              <p:nvPr/>
            </p:nvSpPr>
            <p:spPr>
              <a:xfrm>
                <a:off x="2133600" y="5383443"/>
                <a:ext cx="1828800" cy="494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𝑝𝑠</m:t>
                        </m:r>
                      </m:sub>
                    </m:sSub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0.76</m:t>
                        </m:r>
                      </m:num>
                      <m:den>
                        <m:sSub>
                          <m:sSubPr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1−2</m:t>
                            </m:r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𝑙𝑛</m:t>
                            </m:r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1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383443"/>
                <a:ext cx="1828800" cy="494302"/>
              </a:xfrm>
              <a:prstGeom prst="rect">
                <a:avLst/>
              </a:prstGeom>
              <a:blipFill rotWithShape="0">
                <a:blip r:embed="rId3"/>
                <a:stretch>
                  <a:fillRect l="-3667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674707" y="4567535"/>
            <a:ext cx="37440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Transition temperatures in excellent agreement with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statistical solution theory for quantum system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56046" y="6176519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Used high sensitivity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low temperature RF amplifier/detector</a:t>
            </a:r>
          </a:p>
        </p:txBody>
      </p:sp>
      <p:pic>
        <p:nvPicPr>
          <p:cNvPr id="14338" name="Picture 2" descr="http://chapelchoir.co.uk/press/logos/royal-holloway-arm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706" y="96799"/>
            <a:ext cx="611294" cy="77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tot.unm.edu/images/umass_l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65706" b="-1"/>
          <a:stretch/>
        </p:blipFill>
        <p:spPr bwMode="auto">
          <a:xfrm>
            <a:off x="2364922" y="96799"/>
            <a:ext cx="801645" cy="75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042" y="4995269"/>
            <a:ext cx="6794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8447774" y="420329"/>
            <a:ext cx="2220227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 dirty="0" smtClean="0"/>
              <a:t>     Science Driver</a:t>
            </a:r>
            <a:endParaRPr lang="en-US" altLang="en-US" b="1" dirty="0"/>
          </a:p>
          <a:p>
            <a:endParaRPr lang="en-US" alt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7774" y="836253"/>
            <a:ext cx="2220227" cy="274992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12000" b="16233"/>
          <a:stretch>
            <a:fillRect/>
          </a:stretch>
        </p:blipFill>
        <p:spPr bwMode="auto">
          <a:xfrm>
            <a:off x="5638800" y="5338170"/>
            <a:ext cx="1475564" cy="131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"/>
          <a:stretch/>
        </p:blipFill>
        <p:spPr>
          <a:xfrm>
            <a:off x="7511954" y="5338170"/>
            <a:ext cx="1572525" cy="13185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33800" y="2587572"/>
            <a:ext cx="2507866" cy="52322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Integrated magnetic resonance</a:t>
            </a:r>
          </a:p>
          <a:p>
            <a:r>
              <a:rPr lang="en-US" sz="1400" i="1" dirty="0"/>
              <a:t>Proposal section 3.3</a:t>
            </a:r>
          </a:p>
        </p:txBody>
      </p:sp>
      <p:pic>
        <p:nvPicPr>
          <p:cNvPr id="18" name="Picture 17" descr="JustM_purple.jpe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375" y="5529004"/>
            <a:ext cx="751771" cy="87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49" y="1312322"/>
            <a:ext cx="3683983" cy="36406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24897" y="1318293"/>
            <a:ext cx="18902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symbols, this work</a:t>
            </a:r>
          </a:p>
          <a:p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symbols, </a:t>
            </a:r>
            <a:r>
              <a:rPr lang="en-US" sz="11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Ganshin</a:t>
            </a: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</a:p>
          <a:p>
            <a:r>
              <a:rPr lang="en-US" sz="1100" dirty="0">
                <a:solidFill>
                  <a:srgbClr val="DAA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star, Kingsley </a:t>
            </a:r>
            <a:r>
              <a:rPr lang="en-US" sz="1100" i="1" dirty="0">
                <a:solidFill>
                  <a:srgbClr val="DAA7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</a:p>
          <a:p>
            <a:r>
              <a:rPr lang="en-US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circle, Sasaki </a:t>
            </a:r>
            <a:r>
              <a:rPr lang="en-US" sz="11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3948" y="4213741"/>
            <a:ext cx="3262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Huan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., Proc. Qu Fluids &amp; Solids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Symp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2015</a:t>
            </a:r>
          </a:p>
        </p:txBody>
      </p:sp>
    </p:spTree>
    <p:extLst>
      <p:ext uri="{BB962C8B-B14F-4D97-AF65-F5344CB8AC3E}">
        <p14:creationId xmlns:p14="http://schemas.microsoft.com/office/powerpoint/2010/main" val="101181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 bwMode="auto">
          <a:xfrm>
            <a:off x="1862666" y="1701800"/>
            <a:ext cx="6900334" cy="2108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711182" indent="-711182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AutoNum type="romanUcPeriod"/>
              <a:defRPr/>
            </a:pPr>
            <a:endParaRPr lang="en-US" sz="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Open Bay 1 to NHMFL users (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2016-20)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371" lvl="1" indent="-711182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855663" lvl="1" indent="-398463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additional staff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5663" lvl="1" indent="-398463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---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dedicated Staff Scientist plus Post-Doctoral Scholar</a:t>
            </a:r>
          </a:p>
          <a:p>
            <a:pPr marL="855663" lvl="1" indent="-398463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5663" lvl="1" indent="-398463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Equipment upgrade </a:t>
            </a:r>
          </a:p>
          <a:p>
            <a:pPr lvl="1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---  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circulation pumps, Dilution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Refrigerator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5663" lvl="1" indent="-398463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711182" indent="-711182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2600" b="1" dirty="0">
              <a:solidFill>
                <a:srgbClr val="624E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080" lvl="1" indent="-342891" eaLnBrk="1" fontAlgn="auto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25117"/>
            <a:ext cx="2514600" cy="46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t="9693" r="40323" b="47193"/>
          <a:stretch/>
        </p:blipFill>
        <p:spPr>
          <a:xfrm>
            <a:off x="3048847" y="3657600"/>
            <a:ext cx="4663440" cy="2743200"/>
          </a:xfrm>
          <a:prstGeom prst="rect">
            <a:avLst/>
          </a:prstGeom>
        </p:spPr>
      </p:pic>
      <p:pic>
        <p:nvPicPr>
          <p:cNvPr id="10" name="Picture 13" descr="JustM_purpl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03346"/>
            <a:ext cx="68580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2628901" y="225118"/>
            <a:ext cx="3695700" cy="460683"/>
          </a:xfrm>
          <a:prstGeom prst="rect">
            <a:avLst/>
          </a:prstGeom>
          <a:noFill/>
          <a:ln w="38100">
            <a:solidFill>
              <a:srgbClr val="4C418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the Queue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43200" y="838201"/>
            <a:ext cx="4572000" cy="646331"/>
          </a:xfrm>
          <a:prstGeom prst="rect">
            <a:avLst/>
          </a:prstGeom>
          <a:solidFill>
            <a:srgbClr val="F2DCDB"/>
          </a:solidFill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Goal: reduce queue for access to magnet time to less than 4 months</a:t>
            </a:r>
          </a:p>
        </p:txBody>
      </p:sp>
    </p:spTree>
    <p:extLst>
      <p:ext uri="{BB962C8B-B14F-4D97-AF65-F5344CB8AC3E}">
        <p14:creationId xmlns:p14="http://schemas.microsoft.com/office/powerpoint/2010/main" val="190426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533526" y="16627"/>
            <a:ext cx="9134474" cy="1415772"/>
          </a:xfrm>
          <a:prstGeom prst="rect">
            <a:avLst/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Metamagnetism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and complex low temperature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phase diagram of Ce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TiSb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/>
              <a:t> 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James J. Hamlin</a:t>
            </a:r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Daniel Jackson</a:t>
            </a:r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Tracy Stevenson</a:t>
            </a:r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Jian-sheng Xia (NHMFL-UF)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1. New User,  2. Graduate student, 3. REU student</a:t>
            </a:r>
          </a:p>
        </p:txBody>
      </p:sp>
      <p:pic>
        <p:nvPicPr>
          <p:cNvPr id="5" name="Picture 4" descr="JustM_purple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88350"/>
            <a:ext cx="414482" cy="48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991600" y="16627"/>
            <a:ext cx="16764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 b="1" dirty="0"/>
              <a:t>     Science Driver</a:t>
            </a:r>
          </a:p>
          <a:p>
            <a:endParaRPr lang="en-US" altLang="en-US" sz="1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896" y="4304812"/>
            <a:ext cx="2556339" cy="2296827"/>
          </a:xfrm>
          <a:prstGeom prst="rect">
            <a:avLst/>
          </a:prstGeom>
        </p:spPr>
      </p:pic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2146300" y="6545738"/>
            <a:ext cx="495935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NHMFL High B/T Fast turn-around Annex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6400" y="1614801"/>
            <a:ext cx="4471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Magnetically ordered Kondo lattice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Ce nearest neighbors form zig-</a:t>
            </a:r>
            <a:r>
              <a:rPr lang="en-US" dirty="0" err="1" smtClean="0"/>
              <a:t>zag</a:t>
            </a:r>
            <a:r>
              <a:rPr lang="en-US" dirty="0" smtClean="0"/>
              <a:t> chains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One unique Ce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AFM with a series of </a:t>
            </a:r>
            <a:r>
              <a:rPr lang="en-US" dirty="0" err="1" smtClean="0"/>
              <a:t>metamagnetic</a:t>
            </a:r>
            <a:r>
              <a:rPr lang="en-US" dirty="0" smtClean="0"/>
              <a:t> transitions for field perpendicular to c-axis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Re-entrant </a:t>
            </a:r>
            <a:r>
              <a:rPr lang="en-US" dirty="0" err="1" smtClean="0"/>
              <a:t>paramagnetism</a:t>
            </a:r>
            <a:r>
              <a:rPr lang="en-US" dirty="0" smtClean="0"/>
              <a:t> near 1.9 tesla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High B/T:  Low T magneto-resistance measurements established the phase diagram 0.030 - 2 K.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55472" y="539177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11" name="Picture 10" descr="UF_Signature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445" y="6545739"/>
            <a:ext cx="1067130" cy="19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58" y="1520026"/>
            <a:ext cx="4060907" cy="42779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18234" y="6416972"/>
            <a:ext cx="338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step:  pressure dependence?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42753" y="4536414"/>
            <a:ext cx="1107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 zig-</a:t>
            </a:r>
            <a:r>
              <a:rPr lang="en-US" dirty="0" err="1" smtClean="0"/>
              <a:t>zag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>
            <a:off x="2950107" y="4721080"/>
            <a:ext cx="643708" cy="18466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22112" y="1072913"/>
            <a:ext cx="2234843" cy="33855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User Collab Grant Award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062" y="367701"/>
            <a:ext cx="2349938" cy="28388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923" y="113266"/>
            <a:ext cx="447316" cy="45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46872" y="5583218"/>
            <a:ext cx="2071401" cy="58477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Extending phase space</a:t>
            </a:r>
          </a:p>
          <a:p>
            <a:r>
              <a:rPr lang="en-US" sz="1600" i="1" dirty="0"/>
              <a:t>Proposal section 3.2.a</a:t>
            </a:r>
          </a:p>
        </p:txBody>
      </p:sp>
    </p:spTree>
    <p:extLst>
      <p:ext uri="{BB962C8B-B14F-4D97-AF65-F5344CB8AC3E}">
        <p14:creationId xmlns:p14="http://schemas.microsoft.com/office/powerpoint/2010/main" val="30344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 txBox="1">
            <a:spLocks noChangeArrowheads="1"/>
          </p:cNvSpPr>
          <p:nvPr/>
        </p:nvSpPr>
        <p:spPr bwMode="auto">
          <a:xfrm>
            <a:off x="1524000" y="7939"/>
            <a:ext cx="9036732" cy="1138237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Ultra-low Temperature Transport studies of </a:t>
            </a:r>
            <a:br>
              <a:rPr lang="en-US" alt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altLang="en-US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Low Density Two-dimensional Hole System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algn="ctr"/>
            <a:r>
              <a:rPr lang="en-US" altLang="en-US" sz="1200" i="1" dirty="0">
                <a:latin typeface="Arial" panose="020B0604020202020204" pitchFamily="34" charset="0"/>
                <a:cs typeface="Times New Roman" panose="02020603050405020304" pitchFamily="18" charset="0"/>
              </a:rPr>
              <a:t>Xuan Gao (Case Western Reserve University), </a:t>
            </a:r>
            <a:br>
              <a:rPr lang="en-US" altLang="en-US" sz="1200" i="1" dirty="0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altLang="en-US" sz="1200" i="1" dirty="0">
                <a:latin typeface="Arial" panose="020B0604020202020204" pitchFamily="34" charset="0"/>
                <a:cs typeface="Times New Roman" panose="02020603050405020304" pitchFamily="18" charset="0"/>
              </a:rPr>
              <a:t>Greg Boebinger, (NHMFL, Florida State University)</a:t>
            </a:r>
            <a:br>
              <a:rPr lang="en-US" altLang="en-US" sz="1200" i="1" dirty="0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altLang="en-US" sz="1200" i="1" dirty="0">
                <a:latin typeface="Arial" panose="020B0604020202020204" pitchFamily="34" charset="0"/>
                <a:cs typeface="Times New Roman" panose="02020603050405020304" pitchFamily="18" charset="0"/>
              </a:rPr>
              <a:t>A. Serafin, J. S. Xia,  Liang Yin (Univ. of Florida)</a:t>
            </a:r>
            <a:endParaRPr lang="en-US" altLang="en-US" sz="1200" i="1" dirty="0">
              <a:latin typeface="Arial" panose="020B0604020202020204" pitchFamily="34" charset="0"/>
            </a:endParaRPr>
          </a:p>
        </p:txBody>
      </p:sp>
      <p:pic>
        <p:nvPicPr>
          <p:cNvPr id="13315" name="Picture 3" descr="http://urbanchallenge.case.edu/images/graphics/logo_CWRU_nav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80" y="269370"/>
            <a:ext cx="18526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909029"/>
            <a:ext cx="6794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http://www.natcom.org/uploadedImages/More_Scholarly_Resources/Doctoral_Program_Resource_Guide/FSU%20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938" y="4750534"/>
            <a:ext cx="7620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1606550" y="1381126"/>
            <a:ext cx="5943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Searching for quantum Wigner solid and its phase transition to liquid state near zero field in a dilute 2D hole </a:t>
            </a:r>
            <a:r>
              <a:rPr lang="en-US" alt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quantum well.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Controversy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What is happening near the boundary of the phase transition? Any intermediate phase?</a:t>
            </a:r>
          </a:p>
          <a:p>
            <a:pPr eaLnBrk="1" hangingPunct="1"/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Ultra low temperature transport experiments in high quality samples</a:t>
            </a:r>
          </a:p>
          <a:p>
            <a:pPr eaLnBrk="1" hangingPunct="1"/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can provide whole new perspective to this long standing puzzle.</a:t>
            </a:r>
          </a:p>
          <a:p>
            <a:pPr eaLnBrk="1" hangingPunct="1"/>
            <a:endParaRPr lang="en-US" altLang="en-US" dirty="0"/>
          </a:p>
        </p:txBody>
      </p:sp>
      <p:grpSp>
        <p:nvGrpSpPr>
          <p:cNvPr id="13319" name="Group 8"/>
          <p:cNvGrpSpPr>
            <a:grpSpLocks/>
          </p:cNvGrpSpPr>
          <p:nvPr/>
        </p:nvGrpSpPr>
        <p:grpSpPr bwMode="auto">
          <a:xfrm>
            <a:off x="1495776" y="3731401"/>
            <a:ext cx="2746375" cy="2322512"/>
            <a:chOff x="-1147396" y="1588329"/>
            <a:chExt cx="3676650" cy="2888796"/>
          </a:xfrm>
        </p:grpSpPr>
        <p:graphicFrame>
          <p:nvGraphicFramePr>
            <p:cNvPr id="13332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1857099"/>
                </p:ext>
              </p:extLst>
            </p:nvPr>
          </p:nvGraphicFramePr>
          <p:xfrm>
            <a:off x="-1147396" y="1588329"/>
            <a:ext cx="3676650" cy="28887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4" name="Graph" r:id="rId7" imgW="3014283" imgH="2333299" progId="">
                    <p:embed/>
                  </p:oleObj>
                </mc:Choice>
                <mc:Fallback>
                  <p:oleObj name="Graph" r:id="rId7" imgW="3014283" imgH="2333299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147396" y="1588329"/>
                          <a:ext cx="3676650" cy="28887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333" name="Group 4"/>
            <p:cNvGrpSpPr>
              <a:grpSpLocks/>
            </p:cNvGrpSpPr>
            <p:nvPr/>
          </p:nvGrpSpPr>
          <p:grpSpPr bwMode="auto">
            <a:xfrm>
              <a:off x="-1051292" y="2494742"/>
              <a:ext cx="1854895" cy="1072942"/>
              <a:chOff x="-745" y="537"/>
              <a:chExt cx="2168" cy="1422"/>
            </a:xfrm>
          </p:grpSpPr>
          <p:cxnSp>
            <p:nvCxnSpPr>
              <p:cNvPr id="13334" name="AutoShape 5"/>
              <p:cNvCxnSpPr>
                <a:cxnSpLocks noChangeShapeType="1"/>
              </p:cNvCxnSpPr>
              <p:nvPr/>
            </p:nvCxnSpPr>
            <p:spPr bwMode="auto">
              <a:xfrm flipV="1">
                <a:off x="868" y="537"/>
                <a:ext cx="555" cy="804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335" name="Freeform 6"/>
              <p:cNvSpPr>
                <a:spLocks/>
              </p:cNvSpPr>
              <p:nvPr/>
            </p:nvSpPr>
            <p:spPr bwMode="auto">
              <a:xfrm>
                <a:off x="-745" y="1428"/>
                <a:ext cx="375" cy="531"/>
              </a:xfrm>
              <a:custGeom>
                <a:avLst/>
                <a:gdLst>
                  <a:gd name="T0" fmla="*/ 89 w 500"/>
                  <a:gd name="T1" fmla="*/ 129 h 677"/>
                  <a:gd name="T2" fmla="*/ 12 w 500"/>
                  <a:gd name="T3" fmla="*/ 136 h 677"/>
                  <a:gd name="T4" fmla="*/ 20 w 500"/>
                  <a:gd name="T5" fmla="*/ 0 h 6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00" h="677">
                    <a:moveTo>
                      <a:pt x="500" y="555"/>
                    </a:moveTo>
                    <a:cubicBezTo>
                      <a:pt x="315" y="616"/>
                      <a:pt x="130" y="677"/>
                      <a:pt x="65" y="585"/>
                    </a:cubicBezTo>
                    <a:cubicBezTo>
                      <a:pt x="0" y="493"/>
                      <a:pt x="55" y="246"/>
                      <a:pt x="11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320" name="TextBox 13"/>
          <p:cNvSpPr txBox="1">
            <a:spLocks noChangeArrowheads="1"/>
          </p:cNvSpPr>
          <p:nvPr/>
        </p:nvSpPr>
        <p:spPr bwMode="auto">
          <a:xfrm>
            <a:off x="1573214" y="5870575"/>
            <a:ext cx="3754437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00">
                <a:latin typeface="Arial" panose="020B0604020202020204" pitchFamily="34" charset="0"/>
                <a:cs typeface="Arial" panose="020B0604020202020204" pitchFamily="34" charset="0"/>
              </a:rPr>
              <a:t>Fig.1. Theoretical proposed phase diagram</a:t>
            </a:r>
          </a:p>
        </p:txBody>
      </p:sp>
      <p:graphicFrame>
        <p:nvGraphicFramePr>
          <p:cNvPr id="13321" name="Object 15"/>
          <p:cNvGraphicFramePr>
            <a:graphicFrameLocks noChangeAspect="1"/>
          </p:cNvGraphicFramePr>
          <p:nvPr/>
        </p:nvGraphicFramePr>
        <p:xfrm>
          <a:off x="12649200" y="2133600"/>
          <a:ext cx="1592263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5" name="Graph" r:id="rId9" imgW="3111500" imgH="4025900" progId="">
                  <p:embed/>
                </p:oleObj>
              </mc:Choice>
              <mc:Fallback>
                <p:oleObj name="Graph" r:id="rId9" imgW="3111500" imgH="4025900" progId="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49200" y="2133600"/>
                        <a:ext cx="1592263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TextBox 17"/>
          <p:cNvSpPr txBox="1">
            <a:spLocks noChangeArrowheads="1"/>
          </p:cNvSpPr>
          <p:nvPr/>
        </p:nvSpPr>
        <p:spPr bwMode="auto">
          <a:xfrm>
            <a:off x="3810001" y="3226128"/>
            <a:ext cx="3438525" cy="523220"/>
          </a:xfrm>
          <a:prstGeom prst="rect">
            <a:avLst/>
          </a:prstGeom>
          <a:noFill/>
          <a:ln w="76200" cmpd="thickThin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Results: 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 an isotropic incipient Wigner solid in the liquid state!</a:t>
            </a:r>
          </a:p>
        </p:txBody>
      </p:sp>
      <p:sp>
        <p:nvSpPr>
          <p:cNvPr id="13324" name="Rectangle 18"/>
          <p:cNvSpPr>
            <a:spLocks noChangeArrowheads="1"/>
          </p:cNvSpPr>
          <p:nvPr/>
        </p:nvSpPr>
        <p:spPr bwMode="auto">
          <a:xfrm>
            <a:off x="1620838" y="6288089"/>
            <a:ext cx="20304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latin typeface="Calibri-Bold"/>
              </a:rPr>
              <a:t>Support: NSF/DMR</a:t>
            </a:r>
            <a:endParaRPr lang="en-US" altLang="en-US" sz="1600"/>
          </a:p>
        </p:txBody>
      </p:sp>
      <p:pic>
        <p:nvPicPr>
          <p:cNvPr id="13326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" r="2884"/>
          <a:stretch>
            <a:fillRect/>
          </a:stretch>
        </p:blipFill>
        <p:spPr bwMode="auto">
          <a:xfrm>
            <a:off x="7218658" y="1146176"/>
            <a:ext cx="3444274" cy="360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7" name="TextBox 2"/>
          <p:cNvSpPr txBox="1">
            <a:spLocks noChangeArrowheads="1"/>
          </p:cNvSpPr>
          <p:nvPr/>
        </p:nvSpPr>
        <p:spPr bwMode="auto">
          <a:xfrm>
            <a:off x="8540321" y="6219866"/>
            <a:ext cx="1519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/>
              <a:t>Nature  </a:t>
            </a:r>
            <a:r>
              <a:rPr lang="en-US" altLang="en-US" sz="1400" i="1" dirty="0"/>
              <a:t>Submitted</a:t>
            </a:r>
          </a:p>
        </p:txBody>
      </p:sp>
      <p:sp>
        <p:nvSpPr>
          <p:cNvPr id="13330" name="TextBox 4"/>
          <p:cNvSpPr txBox="1">
            <a:spLocks noChangeArrowheads="1"/>
          </p:cNvSpPr>
          <p:nvPr/>
        </p:nvSpPr>
        <p:spPr bwMode="auto">
          <a:xfrm>
            <a:off x="8340506" y="17714"/>
            <a:ext cx="2220227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 dirty="0" smtClean="0"/>
              <a:t>     Science Driver</a:t>
            </a:r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13331" name="TextBox 3"/>
          <p:cNvSpPr txBox="1">
            <a:spLocks noChangeArrowheads="1"/>
          </p:cNvSpPr>
          <p:nvPr/>
        </p:nvSpPr>
        <p:spPr bwMode="auto">
          <a:xfrm>
            <a:off x="1544159" y="7939"/>
            <a:ext cx="1826534" cy="276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b="1" dirty="0"/>
              <a:t>High B/T User Science</a:t>
            </a:r>
            <a:endParaRPr lang="en-US" alt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4667251" y="6259653"/>
            <a:ext cx="292548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NHMFL High B/T Facility</a:t>
            </a:r>
          </a:p>
          <a:p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3 of the </a:t>
            </a:r>
            <a:r>
              <a:rPr lang="en-US" altLang="en-US" sz="13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Microkelvin</a:t>
            </a:r>
            <a:r>
              <a:rPr lang="en-US" altLang="en-US" sz="13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Laboratory</a:t>
            </a:r>
          </a:p>
        </p:txBody>
      </p:sp>
      <p:sp>
        <p:nvSpPr>
          <p:cNvPr id="25" name="TextBox 16"/>
          <p:cNvSpPr txBox="1">
            <a:spLocks noChangeArrowheads="1"/>
          </p:cNvSpPr>
          <p:nvPr/>
        </p:nvSpPr>
        <p:spPr bwMode="auto">
          <a:xfrm>
            <a:off x="6260937" y="4733235"/>
            <a:ext cx="43815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/>
              <a:t>Series of </a:t>
            </a:r>
            <a:r>
              <a:rPr lang="en-US" altLang="en-US" sz="1600" dirty="0" err="1"/>
              <a:t>magnetoresistivity</a:t>
            </a:r>
            <a:r>
              <a:rPr lang="en-US" altLang="en-US" sz="1600" dirty="0"/>
              <a:t> plots of QW 11J at 4mK. Density </a:t>
            </a:r>
            <a:r>
              <a:rPr lang="en-US" altLang="en-US" sz="1600" i="1" dirty="0"/>
              <a:t>p</a:t>
            </a:r>
            <a:r>
              <a:rPr lang="en-US" altLang="en-US" sz="1600" dirty="0"/>
              <a:t> in units of 10</a:t>
            </a:r>
            <a:r>
              <a:rPr lang="en-US" altLang="en-US" sz="1600" baseline="30000" dirty="0"/>
              <a:t>10</a:t>
            </a:r>
            <a:r>
              <a:rPr lang="en-US" altLang="en-US" sz="1600" dirty="0"/>
              <a:t>/cm</a:t>
            </a:r>
            <a:r>
              <a:rPr lang="en-US" altLang="en-US" sz="1600" baseline="30000" dirty="0"/>
              <a:t>2</a:t>
            </a:r>
            <a:r>
              <a:rPr lang="en-US" altLang="en-US" sz="1600" dirty="0"/>
              <a:t>. The dash line illustrates the evolution/melting of 2D Wigner solid while increasing the density </a:t>
            </a:r>
            <a:r>
              <a:rPr lang="en-US" altLang="en-US" sz="1600" i="1" dirty="0"/>
              <a:t>p</a:t>
            </a:r>
            <a:r>
              <a:rPr lang="en-US" altLang="en-US" sz="1600" dirty="0"/>
              <a:t>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6715" y="413782"/>
            <a:ext cx="2349938" cy="283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9397" y="134735"/>
            <a:ext cx="3572453" cy="461665"/>
          </a:xfrm>
          <a:prstGeom prst="rect">
            <a:avLst/>
          </a:prstGeom>
          <a:solidFill>
            <a:srgbClr val="4F009E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ADVANTAGES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5273" y="798378"/>
            <a:ext cx="4245777" cy="5983422"/>
            <a:chOff x="549462" y="800678"/>
            <a:chExt cx="4245777" cy="6057322"/>
          </a:xfrm>
        </p:grpSpPr>
        <p:sp>
          <p:nvSpPr>
            <p:cNvPr id="6" name="Rectangle 5"/>
            <p:cNvSpPr/>
            <p:nvPr/>
          </p:nvSpPr>
          <p:spPr>
            <a:xfrm>
              <a:off x="549462" y="800678"/>
              <a:ext cx="4245777" cy="1688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80000"/>
                </a:lnSpc>
                <a:defRPr/>
              </a:pPr>
              <a:r>
                <a:rPr lang="en-US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ULTRA-LOW </a:t>
              </a:r>
              <a:r>
                <a:rPr lang="en-US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EMPERATURES </a:t>
              </a:r>
              <a:r>
                <a:rPr lang="en-US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LARGE </a:t>
              </a:r>
              <a:r>
                <a:rPr lang="en-US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COOLING POWER</a:t>
              </a:r>
            </a:p>
            <a:p>
              <a:pPr lvl="0">
                <a:lnSpc>
                  <a:spcPct val="80000"/>
                </a:lnSpc>
                <a:defRPr/>
              </a:pPr>
              <a:endParaRPr lang="en-US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>
                <a:lnSpc>
                  <a:spcPct val="80000"/>
                </a:lnSpc>
                <a:defRPr/>
              </a:pP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Dilution refrigerator:</a:t>
              </a:r>
            </a:p>
            <a:p>
              <a:pPr lvl="0">
                <a:lnSpc>
                  <a:spcPct val="80000"/>
                </a:lnSpc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n-US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>
                <a:lnSpc>
                  <a:spcPct val="80000"/>
                </a:lnSpc>
                <a:defRPr/>
              </a:pP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Base temperature  ~ </a:t>
              </a:r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en-US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mK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n-US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>
                <a:lnSpc>
                  <a:spcPct val="80000"/>
                </a:lnSpc>
                <a:defRPr/>
              </a:pP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700 </a:t>
              </a:r>
              <a:r>
                <a:rPr lang="el-GR" b="1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W @ 100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mK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340299" y="2615238"/>
              <a:ext cx="2350782" cy="424276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612640" y="612123"/>
            <a:ext cx="5559498" cy="5991853"/>
            <a:chOff x="5333438" y="764523"/>
            <a:chExt cx="5559498" cy="5991853"/>
          </a:xfrm>
        </p:grpSpPr>
        <p:grpSp>
          <p:nvGrpSpPr>
            <p:cNvPr id="9" name="Group 8"/>
            <p:cNvGrpSpPr/>
            <p:nvPr/>
          </p:nvGrpSpPr>
          <p:grpSpPr>
            <a:xfrm>
              <a:off x="7848599" y="1295400"/>
              <a:ext cx="3044337" cy="5460976"/>
              <a:chOff x="5791199" y="941470"/>
              <a:chExt cx="3044337" cy="5460976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91199" y="941470"/>
                <a:ext cx="3044337" cy="5460976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858000" y="3733800"/>
                <a:ext cx="914400" cy="12192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7849816" y="764523"/>
              <a:ext cx="29899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80000"/>
                </a:lnSpc>
                <a:defRPr/>
              </a:pP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Powerful nuclear stage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333438" y="1629692"/>
              <a:ext cx="2378188" cy="721858"/>
              <a:chOff x="3886200" y="1618220"/>
              <a:chExt cx="2378188" cy="72185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928492" y="1706521"/>
                <a:ext cx="233589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2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moles PrNi</a:t>
                </a:r>
                <a:r>
                  <a:rPr lang="en-US" sz="20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endPara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 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moles Pure </a:t>
                </a:r>
                <a:r>
                  <a:rPr lang="en-US" sz="2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886200" y="1618220"/>
                <a:ext cx="2321560" cy="72185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>
              <a:off x="7122990" y="2351550"/>
              <a:ext cx="2191605" cy="22700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 descr="JustM_purple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59031"/>
            <a:ext cx="759769" cy="9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2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752600"/>
            <a:ext cx="5029200" cy="1877437"/>
          </a:xfrm>
          <a:prstGeom prst="rect">
            <a:avLst/>
          </a:prstGeom>
          <a:solidFill>
            <a:srgbClr val="430086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(not all serve external users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 a few have nuclear demagnetization stages </a:t>
            </a:r>
          </a:p>
          <a:p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----- but only small residual magnetic field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57200"/>
            <a:ext cx="6286664" cy="5594607"/>
          </a:xfrm>
          <a:prstGeom prst="rect">
            <a:avLst/>
          </a:prstGeom>
        </p:spPr>
      </p:pic>
      <p:pic>
        <p:nvPicPr>
          <p:cNvPr id="4" name="Picture 3" descr="JustM_purple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759769" cy="9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5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2" r="1328" b="4566"/>
          <a:stretch/>
        </p:blipFill>
        <p:spPr>
          <a:xfrm>
            <a:off x="1524000" y="609600"/>
            <a:ext cx="9144000" cy="573754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24000" y="115473"/>
            <a:ext cx="7924800" cy="760644"/>
          </a:xfrm>
          <a:prstGeom prst="rect">
            <a:avLst/>
          </a:prstGeom>
          <a:solidFill>
            <a:srgbClr val="4F009E"/>
          </a:solid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 B/T  FACILITY AND USERS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60473" y="5638800"/>
            <a:ext cx="1851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39 % users</a:t>
            </a:r>
          </a:p>
          <a:p>
            <a:pPr algn="ctr"/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</a:t>
            </a:r>
          </a:p>
        </p:txBody>
      </p:sp>
      <p:pic>
        <p:nvPicPr>
          <p:cNvPr id="5" name="Picture 4" descr="JustM_purple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231" y="132825"/>
            <a:ext cx="759769" cy="9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41081" y="1125970"/>
            <a:ext cx="1949812" cy="344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19278" y="1074004"/>
            <a:ext cx="2024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copper nuclear refrigerators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(0.1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milliKelvin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9144" y="5946159"/>
            <a:ext cx="2447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Fast turn-around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 Tesla,  40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milliKelvin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69408" y="1373564"/>
            <a:ext cx="2218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PrNi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demagnetization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refrigerator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(0.4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milliKelvin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06954" y="4607384"/>
            <a:ext cx="1611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3-stage magnet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for bay 3</a:t>
            </a:r>
          </a:p>
        </p:txBody>
      </p:sp>
      <p:pic>
        <p:nvPicPr>
          <p:cNvPr id="17" name="Picture 6" descr="http://www.thelonelyfox.com/MagLab-UF/i-w3wNzSN/0/X3/BAR_7482-X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294" y="3894063"/>
            <a:ext cx="2460200" cy="271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http://www.phys.ufl.edu/faculty/images/xi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61500" y="125981"/>
            <a:ext cx="719643" cy="91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801866" y="2268565"/>
            <a:ext cx="238267" cy="801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844532" y="160401"/>
            <a:ext cx="570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33281" y="5993532"/>
            <a:ext cx="98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faculty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20" t="13060" r="22420" b="-1745"/>
          <a:stretch/>
        </p:blipFill>
        <p:spPr>
          <a:xfrm>
            <a:off x="2933319" y="2532238"/>
            <a:ext cx="4884034" cy="3240832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4724400" y="1893857"/>
            <a:ext cx="0" cy="10600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730826" y="1905000"/>
            <a:ext cx="1027679" cy="10488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4" idx="2"/>
          </p:cNvCxnSpPr>
          <p:nvPr/>
        </p:nvCxnSpPr>
        <p:spPr>
          <a:xfrm flipH="1">
            <a:off x="6510218" y="2204561"/>
            <a:ext cx="668629" cy="8573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http://www.phys.ufl.edu/faculty/images/le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7970" y="5558004"/>
            <a:ext cx="750755" cy="95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http://www.phys.ufl.edu/faculty/images/takan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24461" y="5559933"/>
            <a:ext cx="738008" cy="9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MWM-June201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5977" y="5559932"/>
            <a:ext cx="838484" cy="94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0" descr="http://clas.ufl.edu/_styles/images/commencement/program/sulliva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2469" y="5560592"/>
            <a:ext cx="684210" cy="94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2" descr="http://www.phys.ufl.edu/faculty/images/hamlin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84892" y="5558003"/>
            <a:ext cx="763077" cy="95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Arrow Connector 41"/>
          <p:cNvCxnSpPr/>
          <p:nvPr/>
        </p:nvCxnSpPr>
        <p:spPr>
          <a:xfrm flipV="1">
            <a:off x="4573481" y="5280027"/>
            <a:ext cx="990423" cy="8218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7"/>
          <a:stretch/>
        </p:blipFill>
        <p:spPr bwMode="auto">
          <a:xfrm>
            <a:off x="950295" y="1134269"/>
            <a:ext cx="2460199" cy="284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9891" y="657495"/>
            <a:ext cx="5746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Three nuclear demagnetization </a:t>
            </a:r>
            <a:r>
              <a:rPr lang="en-US" b="1" dirty="0" smtClean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refrigerators</a:t>
            </a:r>
            <a:r>
              <a:rPr lang="en-US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831199" y="66399"/>
            <a:ext cx="3066509" cy="523220"/>
          </a:xfrm>
          <a:prstGeom prst="rect">
            <a:avLst/>
          </a:prstGeom>
          <a:noFill/>
          <a:ln w="38100">
            <a:solidFill>
              <a:srgbClr val="4C4184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B/T Facility</a:t>
            </a:r>
            <a:endParaRPr lang="en-US" sz="2800" b="1" i="1" dirty="0">
              <a:solidFill>
                <a:srgbClr val="4C41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JustM_purple.jpe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885"/>
            <a:ext cx="831291" cy="906183"/>
          </a:xfrm>
          <a:prstGeom prst="rect">
            <a:avLst/>
          </a:prstGeom>
        </p:spPr>
      </p:pic>
      <p:pic>
        <p:nvPicPr>
          <p:cNvPr id="19" name="Picture 12" descr="http://www.thelonelyfox.com/MagLab-UF/i-F56mJ8L/0/X2/BAR_7249-X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4248" y="130078"/>
            <a:ext cx="762418" cy="9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803" y="125981"/>
            <a:ext cx="903623" cy="918740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 flipH="1" flipV="1">
            <a:off x="2894935" y="5280027"/>
            <a:ext cx="1678545" cy="8218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2198186" y="1905000"/>
            <a:ext cx="2519789" cy="6534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4" idx="2"/>
          </p:cNvCxnSpPr>
          <p:nvPr/>
        </p:nvCxnSpPr>
        <p:spPr>
          <a:xfrm>
            <a:off x="7178847" y="2204561"/>
            <a:ext cx="2571980" cy="12131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http://jianglab.gatech.edu/images/chao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t="-3188" r="33012" b="41577"/>
          <a:stretch/>
        </p:blipFill>
        <p:spPr bwMode="auto">
          <a:xfrm>
            <a:off x="7490050" y="74961"/>
            <a:ext cx="871768" cy="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9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 txBox="1">
            <a:spLocks/>
          </p:cNvSpPr>
          <p:nvPr/>
        </p:nvSpPr>
        <p:spPr bwMode="auto">
          <a:xfrm>
            <a:off x="2470150" y="246888"/>
            <a:ext cx="8121650" cy="642938"/>
          </a:xfrm>
          <a:prstGeom prst="rect">
            <a:avLst/>
          </a:prstGeom>
          <a:noFill/>
          <a:ln w="38100">
            <a:solidFill>
              <a:srgbClr val="4C418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  Campus-wide Helium Recovery System</a:t>
            </a:r>
          </a:p>
        </p:txBody>
      </p:sp>
      <p:pic>
        <p:nvPicPr>
          <p:cNvPr id="7171" name="Content Placeholder 3" descr="Campus Gas Recovery 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2"/>
          <a:stretch>
            <a:fillRect/>
          </a:stretch>
        </p:blipFill>
        <p:spPr bwMode="auto">
          <a:xfrm>
            <a:off x="6400800" y="1371601"/>
            <a:ext cx="4059238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10264"/>
            <a:ext cx="18288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New Liquefier new 2000 L dewar and old purifi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32000"/>
            <a:ext cx="4648200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Box 1"/>
          <p:cNvSpPr txBox="1">
            <a:spLocks noChangeArrowheads="1"/>
          </p:cNvSpPr>
          <p:nvPr/>
        </p:nvSpPr>
        <p:spPr bwMode="auto">
          <a:xfrm>
            <a:off x="1509712" y="6465888"/>
            <a:ext cx="38571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Unique monitoring – </a:t>
            </a:r>
            <a:r>
              <a:rPr lang="en-US" alt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Nature, Sept. 2013.</a:t>
            </a:r>
          </a:p>
        </p:txBody>
      </p:sp>
      <p:sp>
        <p:nvSpPr>
          <p:cNvPr id="2" name="Rectangle 1"/>
          <p:cNvSpPr/>
          <p:nvPr/>
        </p:nvSpPr>
        <p:spPr>
          <a:xfrm>
            <a:off x="7239000" y="1219201"/>
            <a:ext cx="381000" cy="417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744134" y="1230314"/>
            <a:ext cx="54948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serves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High B/T, and AMRIS plus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Physics, Chem. &amp; Mat. Sci.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JustM_purple.jpe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15" y="225426"/>
            <a:ext cx="759769" cy="906183"/>
          </a:xfrm>
          <a:prstGeom prst="rect">
            <a:avLst/>
          </a:prstGeom>
        </p:spPr>
      </p:pic>
      <p:pic>
        <p:nvPicPr>
          <p:cNvPr id="14" name="Picture 3" descr="C:\Users\hedick\Desktop\NSF High Resolution 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30" y="5664340"/>
            <a:ext cx="901670" cy="90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87084" y="926068"/>
            <a:ext cx="490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New  liquefier installation (NSF ARIR2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award)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6750050" y="3062288"/>
            <a:ext cx="184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20" name="Picture 5" descr="20Tmagn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19057" r="30000" b="12704"/>
          <a:stretch>
            <a:fillRect/>
          </a:stretch>
        </p:blipFill>
        <p:spPr bwMode="auto">
          <a:xfrm>
            <a:off x="1387827" y="1293983"/>
            <a:ext cx="3089275" cy="510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1249135"/>
            <a:ext cx="2833688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8"/>
          <p:cNvSpPr txBox="1">
            <a:spLocks noChangeArrowheads="1"/>
          </p:cNvSpPr>
          <p:nvPr/>
        </p:nvSpPr>
        <p:spPr bwMode="auto">
          <a:xfrm>
            <a:off x="4378325" y="2819400"/>
            <a:ext cx="2971800" cy="292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PrNi5  ~  10 </a:t>
            </a:r>
            <a:r>
              <a:rPr lang="en-US" altLang="en-US" sz="1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nW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cooling power</a:t>
            </a:r>
          </a:p>
        </p:txBody>
      </p:sp>
      <p:sp>
        <p:nvSpPr>
          <p:cNvPr id="9223" name="TextBox 11"/>
          <p:cNvSpPr txBox="1">
            <a:spLocks noChangeArrowheads="1"/>
          </p:cNvSpPr>
          <p:nvPr/>
        </p:nvSpPr>
        <p:spPr bwMode="auto">
          <a:xfrm>
            <a:off x="4403725" y="5135564"/>
            <a:ext cx="206375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16.5 T (current max.)</a:t>
            </a:r>
          </a:p>
        </p:txBody>
      </p:sp>
      <p:sp>
        <p:nvSpPr>
          <p:cNvPr id="9224" name="TextBox 12"/>
          <p:cNvSpPr txBox="1">
            <a:spLocks noChangeArrowheads="1"/>
          </p:cNvSpPr>
          <p:nvPr/>
        </p:nvSpPr>
        <p:spPr bwMode="auto">
          <a:xfrm>
            <a:off x="4336256" y="3410216"/>
            <a:ext cx="219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Compensation coils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019800" y="2819402"/>
            <a:ext cx="2819400" cy="744801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9223" idx="3"/>
          </p:cNvCxnSpPr>
          <p:nvPr/>
        </p:nvCxnSpPr>
        <p:spPr>
          <a:xfrm flipV="1">
            <a:off x="6467475" y="4953000"/>
            <a:ext cx="2299494" cy="351632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7" name="TextBox 13"/>
          <p:cNvSpPr txBox="1">
            <a:spLocks noChangeArrowheads="1"/>
          </p:cNvSpPr>
          <p:nvPr/>
        </p:nvSpPr>
        <p:spPr bwMode="auto">
          <a:xfrm>
            <a:off x="3118576" y="6356441"/>
            <a:ext cx="3634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Designed as an integral system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709741" y="201119"/>
            <a:ext cx="5757859" cy="884720"/>
          </a:xfrm>
          <a:prstGeom prst="rect">
            <a:avLst/>
          </a:prstGeom>
          <a:noFill/>
          <a:ln w="38100">
            <a:solidFill>
              <a:srgbClr val="4C4184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3 Magnet System: </a:t>
            </a:r>
            <a:endParaRPr lang="en-US" altLang="en-US" sz="2800" b="1" dirty="0">
              <a:solidFill>
                <a:srgbClr val="4C41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b="1" dirty="0" smtClean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Magnets </a:t>
            </a:r>
            <a:r>
              <a:rPr lang="en-US" altLang="en-US" sz="2800" b="1" dirty="0">
                <a:solidFill>
                  <a:srgbClr val="4C41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+Compensation Coil</a:t>
            </a:r>
          </a:p>
        </p:txBody>
      </p:sp>
      <p:pic>
        <p:nvPicPr>
          <p:cNvPr id="14" name="Picture 13" descr="JustM_purple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84" y="182831"/>
            <a:ext cx="774325" cy="923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18728</TotalTime>
  <Words>3457</Words>
  <Application>Microsoft Office PowerPoint</Application>
  <PresentationFormat>Widescreen</PresentationFormat>
  <Paragraphs>619</Paragraphs>
  <Slides>33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ＭＳ Ｐゴシック</vt:lpstr>
      <vt:lpstr>Arial</vt:lpstr>
      <vt:lpstr>Calibri</vt:lpstr>
      <vt:lpstr>Calibri-Bold</vt:lpstr>
      <vt:lpstr>Cambria Math</vt:lpstr>
      <vt:lpstr>Open Sans</vt:lpstr>
      <vt:lpstr>Symbol</vt:lpstr>
      <vt:lpstr>Times New Roman</vt:lpstr>
      <vt:lpstr>Wingdings</vt:lpstr>
      <vt:lpstr>Office Theme</vt:lpstr>
      <vt:lpstr>1_Office Theme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Physics Dept., University of Florida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Neil</dc:creator>
  <cp:lastModifiedBy>Sullivan,Neil S</cp:lastModifiedBy>
  <cp:revision>402</cp:revision>
  <cp:lastPrinted>2016-07-25T22:26:21Z</cp:lastPrinted>
  <dcterms:created xsi:type="dcterms:W3CDTF">2010-09-29T16:30:28Z</dcterms:created>
  <dcterms:modified xsi:type="dcterms:W3CDTF">2017-10-09T22:25:32Z</dcterms:modified>
</cp:coreProperties>
</file>